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85"/>
  </p:notesMasterIdLst>
  <p:sldIdLst>
    <p:sldId id="277" r:id="rId2"/>
    <p:sldId id="388" r:id="rId3"/>
    <p:sldId id="258" r:id="rId4"/>
    <p:sldId id="278" r:id="rId5"/>
    <p:sldId id="320" r:id="rId6"/>
    <p:sldId id="317" r:id="rId7"/>
    <p:sldId id="318" r:id="rId8"/>
    <p:sldId id="310" r:id="rId9"/>
    <p:sldId id="316" r:id="rId10"/>
    <p:sldId id="321" r:id="rId11"/>
    <p:sldId id="322" r:id="rId12"/>
    <p:sldId id="323" r:id="rId13"/>
    <p:sldId id="324" r:id="rId14"/>
    <p:sldId id="325" r:id="rId15"/>
    <p:sldId id="326" r:id="rId16"/>
    <p:sldId id="327" r:id="rId17"/>
    <p:sldId id="378" r:id="rId18"/>
    <p:sldId id="379" r:id="rId19"/>
    <p:sldId id="260" r:id="rId20"/>
    <p:sldId id="307" r:id="rId21"/>
    <p:sldId id="305" r:id="rId22"/>
    <p:sldId id="381" r:id="rId23"/>
    <p:sldId id="383" r:id="rId24"/>
    <p:sldId id="309" r:id="rId25"/>
    <p:sldId id="386" r:id="rId26"/>
    <p:sldId id="389" r:id="rId27"/>
    <p:sldId id="390" r:id="rId28"/>
    <p:sldId id="391" r:id="rId29"/>
    <p:sldId id="392" r:id="rId30"/>
    <p:sldId id="393" r:id="rId31"/>
    <p:sldId id="263" r:id="rId32"/>
    <p:sldId id="328" r:id="rId33"/>
    <p:sldId id="332" r:id="rId34"/>
    <p:sldId id="394" r:id="rId35"/>
    <p:sldId id="330" r:id="rId36"/>
    <p:sldId id="331" r:id="rId37"/>
    <p:sldId id="329" r:id="rId38"/>
    <p:sldId id="333" r:id="rId39"/>
    <p:sldId id="336" r:id="rId40"/>
    <p:sldId id="334" r:id="rId41"/>
    <p:sldId id="335" r:id="rId42"/>
    <p:sldId id="337" r:id="rId43"/>
    <p:sldId id="338" r:id="rId44"/>
    <p:sldId id="339" r:id="rId45"/>
    <p:sldId id="340" r:id="rId46"/>
    <p:sldId id="342" r:id="rId47"/>
    <p:sldId id="343" r:id="rId48"/>
    <p:sldId id="344" r:id="rId49"/>
    <p:sldId id="345" r:id="rId50"/>
    <p:sldId id="346" r:id="rId51"/>
    <p:sldId id="347" r:id="rId52"/>
    <p:sldId id="348" r:id="rId53"/>
    <p:sldId id="349" r:id="rId54"/>
    <p:sldId id="350" r:id="rId55"/>
    <p:sldId id="351" r:id="rId56"/>
    <p:sldId id="353" r:id="rId57"/>
    <p:sldId id="352" r:id="rId58"/>
    <p:sldId id="355" r:id="rId59"/>
    <p:sldId id="356" r:id="rId60"/>
    <p:sldId id="357" r:id="rId61"/>
    <p:sldId id="358" r:id="rId62"/>
    <p:sldId id="359" r:id="rId63"/>
    <p:sldId id="360" r:id="rId64"/>
    <p:sldId id="361" r:id="rId65"/>
    <p:sldId id="362" r:id="rId66"/>
    <p:sldId id="363" r:id="rId67"/>
    <p:sldId id="364" r:id="rId68"/>
    <p:sldId id="365" r:id="rId69"/>
    <p:sldId id="366" r:id="rId70"/>
    <p:sldId id="367" r:id="rId71"/>
    <p:sldId id="368" r:id="rId72"/>
    <p:sldId id="369" r:id="rId73"/>
    <p:sldId id="370" r:id="rId74"/>
    <p:sldId id="371" r:id="rId75"/>
    <p:sldId id="372" r:id="rId76"/>
    <p:sldId id="373" r:id="rId77"/>
    <p:sldId id="374" r:id="rId78"/>
    <p:sldId id="376" r:id="rId79"/>
    <p:sldId id="377" r:id="rId80"/>
    <p:sldId id="270" r:id="rId81"/>
    <p:sldId id="296" r:id="rId82"/>
    <p:sldId id="387" r:id="rId83"/>
    <p:sldId id="341"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B6BBEF7-9717-4733-A929-535518E6EBF6}">
          <p14:sldIdLst>
            <p14:sldId id="277"/>
            <p14:sldId id="388"/>
            <p14:sldId id="258"/>
          </p14:sldIdLst>
        </p14:section>
        <p14:section name="Author Your Presentation" id="{16378913-E5ED-4281-BAF5-F1F938CB0BED}">
          <p14:sldIdLst>
            <p14:sldId id="278"/>
            <p14:sldId id="320"/>
            <p14:sldId id="317"/>
            <p14:sldId id="318"/>
            <p14:sldId id="310"/>
            <p14:sldId id="316"/>
            <p14:sldId id="321"/>
            <p14:sldId id="322"/>
            <p14:sldId id="323"/>
            <p14:sldId id="324"/>
            <p14:sldId id="325"/>
            <p14:sldId id="326"/>
            <p14:sldId id="327"/>
            <p14:sldId id="378"/>
            <p14:sldId id="379"/>
            <p14:sldId id="260"/>
            <p14:sldId id="307"/>
            <p14:sldId id="305"/>
            <p14:sldId id="381"/>
            <p14:sldId id="383"/>
            <p14:sldId id="309"/>
            <p14:sldId id="386"/>
            <p14:sldId id="389"/>
            <p14:sldId id="390"/>
            <p14:sldId id="391"/>
            <p14:sldId id="392"/>
            <p14:sldId id="393"/>
            <p14:sldId id="263"/>
            <p14:sldId id="328"/>
            <p14:sldId id="332"/>
            <p14:sldId id="394"/>
            <p14:sldId id="330"/>
            <p14:sldId id="331"/>
            <p14:sldId id="329"/>
            <p14:sldId id="333"/>
            <p14:sldId id="336"/>
            <p14:sldId id="334"/>
            <p14:sldId id="335"/>
            <p14:sldId id="337"/>
            <p14:sldId id="338"/>
            <p14:sldId id="339"/>
            <p14:sldId id="340"/>
            <p14:sldId id="342"/>
            <p14:sldId id="343"/>
            <p14:sldId id="344"/>
            <p14:sldId id="345"/>
            <p14:sldId id="346"/>
            <p14:sldId id="347"/>
            <p14:sldId id="348"/>
            <p14:sldId id="349"/>
            <p14:sldId id="350"/>
            <p14:sldId id="351"/>
            <p14:sldId id="353"/>
            <p14:sldId id="352"/>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6"/>
            <p14:sldId id="377"/>
            <p14:sldId id="270"/>
            <p14:sldId id="296"/>
            <p14:sldId id="387"/>
            <p14:sldId id="341"/>
          </p14:sldIdLst>
        </p14:section>
        <p14:section name="Enrich Your Presentation" id="{E2D565D1-BA5E-44E6-A40E-50A644912248}">
          <p14:sldIdLst/>
        </p14:section>
        <p14:section name="Share Your Presentation" id="{71D59651-8EFA-4415-9623-98B4C4A8699C}">
          <p14:sldIdLst/>
        </p14:section>
        <p14:section name="What's Your Message?" id="{3DAC647D-1BDE-4B25-A7F1-4DBC272CFF2F}">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B3C"/>
    <a:srgbClr val="FF462E"/>
  </p:clrMru>
  <p:extLst>
    <p:ext uri="{E76CE94A-603C-4142-B9EB-6D1370010A27}">
      <p14:discardImageEditData xmlns:p14="http://schemas.microsoft.com/office/powerpoint/2010/main" val="1"/>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74" autoAdjust="0"/>
    <p:restoredTop sz="61663" autoAdjust="0"/>
  </p:normalViewPr>
  <p:slideViewPr>
    <p:cSldViewPr>
      <p:cViewPr varScale="1">
        <p:scale>
          <a:sx n="51" d="100"/>
          <a:sy n="51" d="100"/>
        </p:scale>
        <p:origin x="-2888" y="-120"/>
      </p:cViewPr>
      <p:guideLst>
        <p:guide orient="horz" pos="2160"/>
        <p:guide pos="2880"/>
      </p:guideLst>
    </p:cSldViewPr>
  </p:slideViewPr>
  <p:outlineViewPr>
    <p:cViewPr>
      <p:scale>
        <a:sx n="33" d="100"/>
        <a:sy n="33" d="100"/>
      </p:scale>
      <p:origin x="0" y="19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notesMaster" Target="notesMasters/notesMaster1.xml"/><Relationship Id="rId86" Type="http://schemas.openxmlformats.org/officeDocument/2006/relationships/printerSettings" Target="printerSettings/printerSettings1.bin"/><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800"/>
            </a:pPr>
            <a:r>
              <a:rPr lang="en-US" sz="1800" dirty="0" err="1" smtClean="0"/>
              <a:t>Socialiai</a:t>
            </a:r>
            <a:r>
              <a:rPr lang="en-US" sz="1800" baseline="0" dirty="0" smtClean="0"/>
              <a:t> </a:t>
            </a:r>
            <a:r>
              <a:rPr lang="en-US" sz="1800" baseline="0" dirty="0" err="1" smtClean="0"/>
              <a:t>pažeidžiamų</a:t>
            </a:r>
            <a:r>
              <a:rPr lang="en-US" sz="1800" baseline="0" dirty="0" smtClean="0"/>
              <a:t> </a:t>
            </a:r>
            <a:r>
              <a:rPr lang="en-US" sz="1800" baseline="0" dirty="0" err="1" smtClean="0"/>
              <a:t>Klaipėdos</a:t>
            </a:r>
            <a:r>
              <a:rPr lang="en-US" sz="1800" baseline="0" dirty="0" smtClean="0"/>
              <a:t> </a:t>
            </a:r>
            <a:r>
              <a:rPr lang="en-US" sz="1800" baseline="0" dirty="0" err="1" smtClean="0"/>
              <a:t>gyventojų</a:t>
            </a:r>
            <a:r>
              <a:rPr lang="en-US" sz="1800" baseline="0" dirty="0" smtClean="0"/>
              <a:t> </a:t>
            </a:r>
            <a:r>
              <a:rPr lang="en-US" sz="1800" baseline="0" dirty="0" err="1" smtClean="0"/>
              <a:t>skaičius</a:t>
            </a:r>
            <a:r>
              <a:rPr lang="en-US" sz="1800" baseline="0" dirty="0" smtClean="0"/>
              <a:t> - </a:t>
            </a:r>
            <a:r>
              <a:rPr lang="en-US" sz="1800" b="1" i="0" u="none" strike="noStrike" baseline="0" dirty="0" smtClean="0">
                <a:effectLst/>
              </a:rPr>
              <a:t>72756 – </a:t>
            </a:r>
            <a:r>
              <a:rPr lang="en-US" sz="1800" b="1" i="0" u="none" strike="noStrike" baseline="0" dirty="0" err="1" smtClean="0">
                <a:effectLst/>
              </a:rPr>
              <a:t>apie</a:t>
            </a:r>
            <a:r>
              <a:rPr lang="en-US" sz="1800" b="1" i="0" u="none" strike="noStrike" baseline="0" dirty="0" smtClean="0">
                <a:effectLst/>
              </a:rPr>
              <a:t> 47%</a:t>
            </a:r>
            <a:endParaRPr lang="en-US" sz="1800" dirty="0"/>
          </a:p>
        </c:rich>
      </c:tx>
      <c:layout/>
      <c:overlay val="0"/>
    </c:title>
    <c:autoTitleDeleted val="0"/>
    <c:plotArea>
      <c:layout/>
      <c:barChart>
        <c:barDir val="col"/>
        <c:grouping val="clustered"/>
        <c:varyColors val="1"/>
        <c:ser>
          <c:idx val="0"/>
          <c:order val="0"/>
          <c:tx>
            <c:strRef>
              <c:f>Sheet1!$B$1</c:f>
              <c:strCache>
                <c:ptCount val="1"/>
                <c:pt idx="0">
                  <c:v>Sales</c:v>
                </c:pt>
              </c:strCache>
            </c:strRef>
          </c:tx>
          <c:invertIfNegative val="0"/>
          <c:dPt>
            <c:idx val="1"/>
            <c:invertIfNegative val="0"/>
            <c:bubble3D val="0"/>
          </c:dPt>
          <c:dLbls>
            <c:showLegendKey val="0"/>
            <c:showVal val="1"/>
            <c:showCatName val="0"/>
            <c:showSerName val="0"/>
            <c:showPercent val="0"/>
            <c:showBubbleSize val="0"/>
            <c:showLeaderLines val="0"/>
          </c:dLbls>
          <c:cat>
            <c:strRef>
              <c:f>Sheet1!$A$2:$A$9</c:f>
              <c:strCache>
                <c:ptCount val="8"/>
                <c:pt idx="0">
                  <c:v>Vaikai</c:v>
                </c:pt>
                <c:pt idx="1">
                  <c:v>Pensijinio amž. žm</c:v>
                </c:pt>
                <c:pt idx="2">
                  <c:v>Suaugę neįgalūs </c:v>
                </c:pt>
                <c:pt idx="3">
                  <c:v>Bedrabiai</c:v>
                </c:pt>
                <c:pt idx="4">
                  <c:v>Vaikai neįgalūs</c:v>
                </c:pt>
                <c:pt idx="5">
                  <c:v>Vaikai rizikos š.</c:v>
                </c:pt>
                <c:pt idx="6">
                  <c:v>Soc. rizikos šiem.</c:v>
                </c:pt>
                <c:pt idx="7">
                  <c:v>Soc. rizikos vaikai</c:v>
                </c:pt>
              </c:strCache>
            </c:strRef>
          </c:cat>
          <c:val>
            <c:numRef>
              <c:f>Sheet1!$B$2:$B$9</c:f>
              <c:numCache>
                <c:formatCode>General</c:formatCode>
                <c:ptCount val="8"/>
                <c:pt idx="0">
                  <c:v>29134.0</c:v>
                </c:pt>
                <c:pt idx="1">
                  <c:v>28789.0</c:v>
                </c:pt>
                <c:pt idx="2">
                  <c:v>7193.0</c:v>
                </c:pt>
                <c:pt idx="3">
                  <c:v>5725.0</c:v>
                </c:pt>
                <c:pt idx="4">
                  <c:v>752.0</c:v>
                </c:pt>
                <c:pt idx="5">
                  <c:v>639.0</c:v>
                </c:pt>
                <c:pt idx="6">
                  <c:v>391.0</c:v>
                </c:pt>
                <c:pt idx="7">
                  <c:v>133.0</c:v>
                </c:pt>
              </c:numCache>
            </c:numRef>
          </c:val>
        </c:ser>
        <c:dLbls>
          <c:showLegendKey val="0"/>
          <c:showVal val="0"/>
          <c:showCatName val="0"/>
          <c:showSerName val="0"/>
          <c:showPercent val="0"/>
          <c:showBubbleSize val="0"/>
        </c:dLbls>
        <c:gapWidth val="150"/>
        <c:axId val="-2140288440"/>
        <c:axId val="-2141076680"/>
      </c:barChart>
      <c:catAx>
        <c:axId val="-2140288440"/>
        <c:scaling>
          <c:orientation val="minMax"/>
        </c:scaling>
        <c:delete val="0"/>
        <c:axPos val="b"/>
        <c:majorTickMark val="out"/>
        <c:minorTickMark val="none"/>
        <c:tickLblPos val="nextTo"/>
        <c:crossAx val="-2141076680"/>
        <c:crosses val="autoZero"/>
        <c:auto val="1"/>
        <c:lblAlgn val="ctr"/>
        <c:lblOffset val="100"/>
        <c:noMultiLvlLbl val="0"/>
      </c:catAx>
      <c:valAx>
        <c:axId val="-2141076680"/>
        <c:scaling>
          <c:orientation val="minMax"/>
        </c:scaling>
        <c:delete val="0"/>
        <c:axPos val="l"/>
        <c:majorGridlines/>
        <c:numFmt formatCode="General" sourceLinked="1"/>
        <c:majorTickMark val="out"/>
        <c:minorTickMark val="none"/>
        <c:tickLblPos val="nextTo"/>
        <c:crossAx val="-214028844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35296946833282"/>
          <c:y val="0.136162690484585"/>
          <c:w val="0.475240204414233"/>
          <c:h val="0.841903278881185"/>
        </c:manualLayout>
      </c:layout>
      <c:pieChart>
        <c:varyColors val="1"/>
        <c:ser>
          <c:idx val="0"/>
          <c:order val="0"/>
          <c:tx>
            <c:strRef>
              <c:f>Sheet1!$B$1</c:f>
              <c:strCache>
                <c:ptCount val="1"/>
                <c:pt idx="0">
                  <c:v>Sales</c:v>
                </c:pt>
              </c:strCache>
            </c:strRef>
          </c:tx>
          <c:dLbls>
            <c:showLegendKey val="0"/>
            <c:showVal val="0"/>
            <c:showCatName val="0"/>
            <c:showSerName val="0"/>
            <c:showPercent val="1"/>
            <c:showBubbleSize val="0"/>
            <c:showLeaderLines val="1"/>
          </c:dLbls>
          <c:cat>
            <c:strRef>
              <c:f>Sheet1!$A$2:$A$10</c:f>
              <c:strCache>
                <c:ptCount val="9"/>
                <c:pt idx="0">
                  <c:v>Kiti gyventojai</c:v>
                </c:pt>
                <c:pt idx="1">
                  <c:v>Vaikai</c:v>
                </c:pt>
                <c:pt idx="2">
                  <c:v>Pensijinio amž.</c:v>
                </c:pt>
                <c:pt idx="3">
                  <c:v>Suaugę neįgalūs</c:v>
                </c:pt>
                <c:pt idx="4">
                  <c:v>Bedrabiai</c:v>
                </c:pt>
                <c:pt idx="5">
                  <c:v>Vaikai neįgalūs</c:v>
                </c:pt>
                <c:pt idx="6">
                  <c:v>Vaikai rizikos š.</c:v>
                </c:pt>
                <c:pt idx="7">
                  <c:v>Soc. rizikos šiem.</c:v>
                </c:pt>
                <c:pt idx="8">
                  <c:v>Soc. rizikos vaikai</c:v>
                </c:pt>
              </c:strCache>
            </c:strRef>
          </c:cat>
          <c:val>
            <c:numRef>
              <c:f>Sheet1!$B$2:$B$10</c:f>
              <c:numCache>
                <c:formatCode>General</c:formatCode>
                <c:ptCount val="9"/>
                <c:pt idx="0">
                  <c:v>81699.0</c:v>
                </c:pt>
                <c:pt idx="1">
                  <c:v>29134.0</c:v>
                </c:pt>
                <c:pt idx="2">
                  <c:v>28789.0</c:v>
                </c:pt>
                <c:pt idx="3">
                  <c:v>7193.0</c:v>
                </c:pt>
                <c:pt idx="4">
                  <c:v>5725.0</c:v>
                </c:pt>
                <c:pt idx="5">
                  <c:v>752.0</c:v>
                </c:pt>
                <c:pt idx="6">
                  <c:v>639.0</c:v>
                </c:pt>
                <c:pt idx="7">
                  <c:v>391.0</c:v>
                </c:pt>
                <c:pt idx="8">
                  <c:v>133.0</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70792105152592"/>
          <c:y val="0.149616680377639"/>
          <c:w val="0.216252855364326"/>
          <c:h val="0.665940768597955"/>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FF0000"/>
              </a:solidFill>
            </c:spPr>
          </c:dPt>
          <c:dPt>
            <c:idx val="1"/>
            <c:bubble3D val="0"/>
            <c:spPr>
              <a:solidFill>
                <a:srgbClr val="FF462E"/>
              </a:solidFill>
            </c:spPr>
          </c:dPt>
          <c:dPt>
            <c:idx val="2"/>
            <c:bubble3D val="0"/>
            <c:spPr>
              <a:solidFill>
                <a:srgbClr val="FF7B3C"/>
              </a:solidFill>
            </c:spPr>
          </c:dPt>
          <c:dPt>
            <c:idx val="3"/>
            <c:bubble3D val="0"/>
            <c:spPr>
              <a:solidFill>
                <a:schemeClr val="accent2">
                  <a:lumMod val="40000"/>
                  <a:lumOff val="60000"/>
                </a:schemeClr>
              </a:solidFill>
            </c:spPr>
          </c:dPt>
          <c:dPt>
            <c:idx val="4"/>
            <c:bubble3D val="0"/>
            <c:spPr>
              <a:solidFill>
                <a:schemeClr val="accent2">
                  <a:lumMod val="60000"/>
                  <a:lumOff val="40000"/>
                </a:schemeClr>
              </a:solidFill>
            </c:spPr>
          </c:dPt>
          <c:dLbls>
            <c:showLegendKey val="0"/>
            <c:showVal val="0"/>
            <c:showCatName val="0"/>
            <c:showSerName val="0"/>
            <c:showPercent val="1"/>
            <c:showBubbleSize val="0"/>
            <c:showLeaderLines val="1"/>
          </c:dLbls>
          <c:cat>
            <c:strRef>
              <c:f>Sheet1!$A$2:$A$6</c:f>
              <c:strCache>
                <c:ptCount val="5"/>
                <c:pt idx="0">
                  <c:v>Labai sunkiai</c:v>
                </c:pt>
                <c:pt idx="1">
                  <c:v>Sunkiai</c:v>
                </c:pt>
                <c:pt idx="2">
                  <c:v>Gana sunkiai</c:v>
                </c:pt>
                <c:pt idx="3">
                  <c:v>Gana lengvai</c:v>
                </c:pt>
                <c:pt idx="4">
                  <c:v>Lengvai, labai lengvai</c:v>
                </c:pt>
              </c:strCache>
            </c:strRef>
          </c:cat>
          <c:val>
            <c:numRef>
              <c:f>Sheet1!$B$2:$B$6</c:f>
              <c:numCache>
                <c:formatCode>General</c:formatCode>
                <c:ptCount val="5"/>
                <c:pt idx="0">
                  <c:v>8.0</c:v>
                </c:pt>
                <c:pt idx="1">
                  <c:v>24.0</c:v>
                </c:pt>
                <c:pt idx="2">
                  <c:v>45.0</c:v>
                </c:pt>
                <c:pt idx="3">
                  <c:v>17.0</c:v>
                </c:pt>
                <c:pt idx="4">
                  <c:v>6.0</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F830A1-3891-4B82-A120-081866556DA0}" type="datetimeFigureOut">
              <a:rPr lang="en-US" smtClean="0"/>
              <a:pPr/>
              <a:t>16-12-01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CC9574-A819-4FE4-99A7-1E27AD09ADC2}" type="slidenum">
              <a:rPr lang="en-US" smtClean="0"/>
              <a:pPr/>
              <a:t>‹#›</a:t>
            </a:fld>
            <a:endParaRPr lang="en-US" dirty="0"/>
          </a:p>
        </p:txBody>
      </p:sp>
    </p:spTree>
    <p:extLst>
      <p:ext uri="{BB962C8B-B14F-4D97-AF65-F5344CB8AC3E}">
        <p14:creationId xmlns:p14="http://schemas.microsoft.com/office/powerpoint/2010/main" val="3264173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 demonstrates the new capabilities of PowerPoint and it is best viewed in Slide Show. These slides are designed to give you great ideas for the presentations you’ll create in PowerPoint 2011!</a:t>
            </a:r>
          </a:p>
          <a:p>
            <a:endParaRPr lang="en-US" dirty="0" smtClean="0"/>
          </a:p>
          <a:p>
            <a:r>
              <a:rPr lang="en-US" sz="1200" kern="1200" dirty="0" smtClean="0">
                <a:solidFill>
                  <a:schemeClr val="tx1"/>
                </a:solidFill>
                <a:effectLst/>
                <a:latin typeface="+mn-lt"/>
                <a:ea typeface="+mn-ea"/>
                <a:cs typeface="+mn-cs"/>
              </a:rPr>
              <a:t>For more sample templates, click the File menu, and then click New From Template.  Under Templates, click Presentations.</a:t>
            </a:r>
            <a:endParaRPr lang="en-US" dirty="0" smtClean="0"/>
          </a:p>
        </p:txBody>
      </p:sp>
      <p:sp>
        <p:nvSpPr>
          <p:cNvPr id="4" name="Slide Number Placeholder 3"/>
          <p:cNvSpPr>
            <a:spLocks noGrp="1"/>
          </p:cNvSpPr>
          <p:nvPr>
            <p:ph type="sldNum" sz="quarter" idx="10"/>
          </p:nvPr>
        </p:nvSpPr>
        <p:spPr/>
        <p:txBody>
          <a:bodyPr/>
          <a:lstStyle/>
          <a:p>
            <a:fld id="{58CC9574-A819-4FE4-99A7-1E27AD09ADC2}"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Čia</a:t>
            </a:r>
            <a:r>
              <a:rPr lang="en-US" dirty="0" smtClean="0"/>
              <a:t> </a:t>
            </a:r>
            <a:r>
              <a:rPr lang="en-US" dirty="0" err="1" smtClean="0"/>
              <a:t>vėl</a:t>
            </a:r>
            <a:r>
              <a:rPr lang="en-US" baseline="0" dirty="0" smtClean="0"/>
              <a:t> </a:t>
            </a:r>
            <a:r>
              <a:rPr lang="en-US" baseline="0" dirty="0" err="1" smtClean="0"/>
              <a:t>galima</a:t>
            </a:r>
            <a:r>
              <a:rPr lang="en-US" baseline="0" dirty="0" smtClean="0"/>
              <a:t> </a:t>
            </a:r>
            <a:r>
              <a:rPr lang="en-US" baseline="0" dirty="0" err="1" smtClean="0"/>
              <a:t>užsiminti</a:t>
            </a:r>
            <a:r>
              <a:rPr lang="en-US" baseline="0" dirty="0" smtClean="0"/>
              <a:t>, </a:t>
            </a:r>
            <a:r>
              <a:rPr lang="en-US" baseline="0" dirty="0" err="1" smtClean="0"/>
              <a:t>kad</a:t>
            </a:r>
            <a:r>
              <a:rPr lang="en-US" baseline="0" dirty="0" smtClean="0"/>
              <a:t> </a:t>
            </a:r>
            <a:r>
              <a:rPr lang="en-US" baseline="0" dirty="0" err="1" smtClean="0"/>
              <a:t>vieninga</a:t>
            </a:r>
            <a:r>
              <a:rPr lang="en-US" baseline="0" dirty="0" smtClean="0"/>
              <a:t> </a:t>
            </a:r>
            <a:r>
              <a:rPr lang="en-US" baseline="0" dirty="0" err="1" smtClean="0"/>
              <a:t>vizija</a:t>
            </a:r>
            <a:r>
              <a:rPr lang="en-US" baseline="0" dirty="0" smtClean="0"/>
              <a:t>, </a:t>
            </a:r>
            <a:r>
              <a:rPr lang="en-US" baseline="0" dirty="0" err="1" smtClean="0"/>
              <a:t>kryptis</a:t>
            </a:r>
            <a:r>
              <a:rPr lang="en-US" baseline="0" dirty="0" smtClean="0"/>
              <a:t> </a:t>
            </a:r>
            <a:r>
              <a:rPr lang="en-US" baseline="0" dirty="0" err="1" smtClean="0"/>
              <a:t>būtent</a:t>
            </a:r>
            <a:r>
              <a:rPr lang="en-US" baseline="0" dirty="0" smtClean="0"/>
              <a:t> </a:t>
            </a:r>
            <a:r>
              <a:rPr lang="en-US" baseline="0" dirty="0" err="1" smtClean="0"/>
              <a:t>ir</a:t>
            </a:r>
            <a:r>
              <a:rPr lang="en-US" baseline="0" dirty="0" smtClean="0"/>
              <a:t> </a:t>
            </a:r>
            <a:r>
              <a:rPr lang="en-US" baseline="0" dirty="0" err="1" smtClean="0"/>
              <a:t>padėti</a:t>
            </a:r>
            <a:r>
              <a:rPr lang="en-US" baseline="0" dirty="0" smtClean="0"/>
              <a:t> </a:t>
            </a:r>
            <a:r>
              <a:rPr lang="en-US" baseline="0" dirty="0" err="1" smtClean="0"/>
              <a:t>susiteklti</a:t>
            </a:r>
            <a:r>
              <a:rPr lang="en-US" baseline="0" dirty="0" smtClean="0"/>
              <a:t> </a:t>
            </a:r>
            <a:r>
              <a:rPr lang="en-US" baseline="0" dirty="0" err="1" smtClean="0"/>
              <a:t>ir</a:t>
            </a:r>
            <a:r>
              <a:rPr lang="en-US" baseline="0" dirty="0" smtClean="0"/>
              <a:t> </a:t>
            </a:r>
            <a:r>
              <a:rPr lang="en-US" baseline="0" dirty="0" err="1" smtClean="0"/>
              <a:t>skatinti</a:t>
            </a:r>
            <a:r>
              <a:rPr lang="en-US" baseline="0" dirty="0" smtClean="0"/>
              <a:t> </a:t>
            </a:r>
            <a:r>
              <a:rPr lang="en-US" baseline="0" dirty="0" err="1" smtClean="0"/>
              <a:t>vystymąsi</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12</a:t>
            </a:fld>
            <a:endParaRPr lang="en-US" dirty="0"/>
          </a:p>
        </p:txBody>
      </p:sp>
    </p:spTree>
    <p:extLst>
      <p:ext uri="{BB962C8B-B14F-4D97-AF65-F5344CB8AC3E}">
        <p14:creationId xmlns:p14="http://schemas.microsoft.com/office/powerpoint/2010/main" val="2787767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19</a:t>
            </a:fld>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Trūksta</a:t>
            </a:r>
            <a:r>
              <a:rPr lang="en-US" dirty="0" smtClean="0"/>
              <a:t> NVO</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24</a:t>
            </a:fld>
            <a:endParaRPr lang="en-US" dirty="0"/>
          </a:p>
        </p:txBody>
      </p:sp>
    </p:spTree>
    <p:extLst>
      <p:ext uri="{BB962C8B-B14F-4D97-AF65-F5344CB8AC3E}">
        <p14:creationId xmlns:p14="http://schemas.microsoft.com/office/powerpoint/2010/main" val="1562005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31</a:t>
            </a:fld>
            <a:endParaRPr lang="en-US"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33</a:t>
            </a:fld>
            <a:endParaRPr lang="en-US" dirty="0"/>
          </a:p>
        </p:txBody>
      </p:sp>
    </p:spTree>
    <p:extLst>
      <p:ext uri="{BB962C8B-B14F-4D97-AF65-F5344CB8AC3E}">
        <p14:creationId xmlns:p14="http://schemas.microsoft.com/office/powerpoint/2010/main" val="925191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34</a:t>
            </a:fld>
            <a:endParaRPr lang="en-US" dirty="0"/>
          </a:p>
        </p:txBody>
      </p:sp>
    </p:spTree>
    <p:extLst>
      <p:ext uri="{BB962C8B-B14F-4D97-AF65-F5344CB8AC3E}">
        <p14:creationId xmlns:p14="http://schemas.microsoft.com/office/powerpoint/2010/main" val="1925912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Įkvepiantis</a:t>
            </a:r>
            <a:r>
              <a:rPr lang="en-US" dirty="0" smtClean="0"/>
              <a:t> </a:t>
            </a:r>
            <a:r>
              <a:rPr lang="en-US" dirty="0" err="1" smtClean="0"/>
              <a:t>pavyzdys</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42</a:t>
            </a:fld>
            <a:endParaRPr lang="en-US" dirty="0"/>
          </a:p>
        </p:txBody>
      </p:sp>
    </p:spTree>
    <p:extLst>
      <p:ext uri="{BB962C8B-B14F-4D97-AF65-F5344CB8AC3E}">
        <p14:creationId xmlns:p14="http://schemas.microsoft.com/office/powerpoint/2010/main" val="381911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80</a:t>
            </a:fld>
            <a:endParaRPr lang="en-US" dirty="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81</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pPr/>
              <a:t>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Pristatyti</a:t>
            </a:r>
            <a:r>
              <a:rPr lang="en-US" dirty="0" smtClean="0"/>
              <a:t>:</a:t>
            </a:r>
          </a:p>
          <a:p>
            <a:r>
              <a:rPr lang="lt-LT" sz="1200" b="1" kern="1200" dirty="0" smtClean="0">
                <a:solidFill>
                  <a:schemeClr val="tx1"/>
                </a:solidFill>
                <a:effectLst/>
                <a:latin typeface="+mn-lt"/>
                <a:ea typeface="+mn-ea"/>
                <a:cs typeface="+mn-cs"/>
              </a:rPr>
              <a:t>KLAIPĖDOS MIESTO SAVIVALDYBĖS 2016–2018 METŲ STRATEGINIS VEIKLOS PLANAS</a:t>
            </a:r>
            <a:r>
              <a:rPr lang="lt-LT" dirty="0" smtClean="0">
                <a:effectLst/>
              </a:rPr>
              <a:t> </a:t>
            </a:r>
          </a:p>
          <a:p>
            <a:pPr marL="0" marR="0" indent="0" algn="l" defTabSz="914400" rtl="0" eaLnBrk="1" fontAlgn="auto" latinLnBrk="0" hangingPunct="1">
              <a:lnSpc>
                <a:spcPct val="100000"/>
              </a:lnSpc>
              <a:spcBef>
                <a:spcPts val="0"/>
              </a:spcBef>
              <a:spcAft>
                <a:spcPts val="0"/>
              </a:spcAft>
              <a:buClrTx/>
              <a:buSzTx/>
              <a:buFontTx/>
              <a:buNone/>
              <a:tabLst/>
              <a:defRPr/>
            </a:pPr>
            <a:r>
              <a:rPr lang="lt-LT" sz="1200" b="1" kern="1200" dirty="0" smtClean="0">
                <a:solidFill>
                  <a:schemeClr val="tx1"/>
                </a:solidFill>
                <a:effectLst/>
                <a:latin typeface="+mn-lt"/>
                <a:ea typeface="+mn-ea"/>
                <a:cs typeface="+mn-cs"/>
              </a:rPr>
              <a:t>KLAIPĖDOS MIESTO SAVIVALDYBĖS 2015–2020 METŲ KULTŪROS KAITOS GAIRĖS </a:t>
            </a:r>
          </a:p>
          <a:p>
            <a:r>
              <a:rPr lang="lt-LT" sz="1200" b="1" kern="1200" dirty="0" smtClean="0">
                <a:solidFill>
                  <a:schemeClr val="tx1"/>
                </a:solidFill>
                <a:effectLst/>
                <a:latin typeface="+mn-lt"/>
                <a:ea typeface="+mn-ea"/>
                <a:cs typeface="+mn-cs"/>
              </a:rPr>
              <a:t>KLAIPĖDOS MIESTO SAVIVALDYBĖS SOCIALINIŲ PASLAUGŲ 2017 METŲ PLANAS</a:t>
            </a:r>
          </a:p>
          <a:p>
            <a:r>
              <a:rPr lang="lt-LT" sz="1200" b="1" kern="1200" dirty="0" smtClean="0">
                <a:solidFill>
                  <a:schemeClr val="tx1"/>
                </a:solidFill>
                <a:effectLst/>
                <a:latin typeface="+mn-lt"/>
                <a:ea typeface="+mn-ea"/>
                <a:cs typeface="+mn-cs"/>
              </a:rPr>
              <a:t>KLAIPĖDOS MIESTO SAVIVALDYBĖS SOCIOKULTŪRINIŲ PASLAUGŲ TEIKIMO TVARKOS APRAŠAS</a:t>
            </a:r>
            <a:r>
              <a:rPr lang="lt-LT" dirty="0" smtClean="0">
                <a:effectLst/>
              </a:rPr>
              <a:t> </a:t>
            </a:r>
            <a:endParaRPr lang="en-US" dirty="0" smtClean="0"/>
          </a:p>
        </p:txBody>
      </p:sp>
      <p:sp>
        <p:nvSpPr>
          <p:cNvPr id="4" name="Slide Number Placeholder 3"/>
          <p:cNvSpPr>
            <a:spLocks noGrp="1"/>
          </p:cNvSpPr>
          <p:nvPr>
            <p:ph type="sldNum" sz="quarter" idx="10"/>
          </p:nvPr>
        </p:nvSpPr>
        <p:spPr/>
        <p:txBody>
          <a:bodyPr/>
          <a:lstStyle/>
          <a:p>
            <a:fld id="{58CC9574-A819-4FE4-99A7-1E27AD09ADC2}" type="slidenum">
              <a:rPr lang="en-US" smtClean="0"/>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Rodikliai</a:t>
            </a:r>
            <a:r>
              <a:rPr lang="en-US" dirty="0" smtClean="0"/>
              <a:t> </a:t>
            </a:r>
            <a:r>
              <a:rPr lang="en-US" dirty="0" err="1" smtClean="0"/>
              <a:t>rodo</a:t>
            </a:r>
            <a:r>
              <a:rPr lang="en-US" dirty="0" smtClean="0"/>
              <a:t>,</a:t>
            </a:r>
            <a:r>
              <a:rPr lang="en-US" baseline="0" dirty="0" smtClean="0"/>
              <a:t> </a:t>
            </a:r>
            <a:r>
              <a:rPr lang="en-US" baseline="0" dirty="0" err="1" smtClean="0"/>
              <a:t>kad</a:t>
            </a:r>
            <a:r>
              <a:rPr lang="en-US" baseline="0" dirty="0" smtClean="0"/>
              <a:t> </a:t>
            </a:r>
            <a:r>
              <a:rPr lang="en-US" baseline="0" dirty="0" err="1" smtClean="0"/>
              <a:t>sociokultūrinių</a:t>
            </a:r>
            <a:r>
              <a:rPr lang="en-US" baseline="0" dirty="0" smtClean="0"/>
              <a:t> </a:t>
            </a:r>
            <a:r>
              <a:rPr lang="en-US" baseline="0" dirty="0" err="1" smtClean="0"/>
              <a:t>paslaugų</a:t>
            </a:r>
            <a:r>
              <a:rPr lang="en-US" baseline="0" dirty="0" smtClean="0"/>
              <a:t> </a:t>
            </a:r>
            <a:r>
              <a:rPr lang="en-US" baseline="0" dirty="0" err="1" smtClean="0"/>
              <a:t>poreikis</a:t>
            </a:r>
            <a:r>
              <a:rPr lang="en-US" baseline="0" dirty="0" smtClean="0"/>
              <a:t> </a:t>
            </a:r>
            <a:r>
              <a:rPr lang="en-US" baseline="0" dirty="0" err="1" smtClean="0"/>
              <a:t>augs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6</a:t>
            </a:fld>
            <a:endParaRPr lang="en-US" dirty="0"/>
          </a:p>
        </p:txBody>
      </p:sp>
    </p:spTree>
    <p:extLst>
      <p:ext uri="{BB962C8B-B14F-4D97-AF65-F5344CB8AC3E}">
        <p14:creationId xmlns:p14="http://schemas.microsoft.com/office/powerpoint/2010/main" val="2305915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Klaipėda</a:t>
            </a:r>
            <a:r>
              <a:rPr lang="en-US" dirty="0" smtClean="0"/>
              <a:t> </a:t>
            </a:r>
            <a:r>
              <a:rPr lang="en-US" dirty="0" err="1" smtClean="0"/>
              <a:t>pakankamai</a:t>
            </a:r>
            <a:r>
              <a:rPr lang="en-US" dirty="0" smtClean="0"/>
              <a:t> </a:t>
            </a:r>
            <a:r>
              <a:rPr lang="en-US" dirty="0" err="1" smtClean="0"/>
              <a:t>stabilios</a:t>
            </a:r>
            <a:r>
              <a:rPr lang="en-US" dirty="0" smtClean="0"/>
              <a:t> </a:t>
            </a:r>
            <a:r>
              <a:rPr lang="en-US" dirty="0" err="1" smtClean="0"/>
              <a:t>ekonomikos</a:t>
            </a:r>
            <a:r>
              <a:rPr lang="en-US" dirty="0" smtClean="0"/>
              <a:t> </a:t>
            </a:r>
            <a:r>
              <a:rPr lang="en-US" dirty="0" err="1" smtClean="0"/>
              <a:t>miestas</a:t>
            </a:r>
            <a:r>
              <a:rPr lang="en-US" baseline="0" dirty="0" smtClean="0"/>
              <a:t> </a:t>
            </a:r>
            <a:r>
              <a:rPr lang="en-US" baseline="0" dirty="0" err="1" smtClean="0"/>
              <a:t>ir</a:t>
            </a:r>
            <a:r>
              <a:rPr lang="en-US" baseline="0" dirty="0" smtClean="0"/>
              <a:t> </a:t>
            </a:r>
            <a:r>
              <a:rPr lang="en-US" baseline="0" dirty="0" err="1" smtClean="0"/>
              <a:t>turi</a:t>
            </a:r>
            <a:r>
              <a:rPr lang="en-US" baseline="0" dirty="0" smtClean="0"/>
              <a:t> </a:t>
            </a:r>
            <a:r>
              <a:rPr lang="en-US" baseline="0" dirty="0" err="1" smtClean="0"/>
              <a:t>pagrindą</a:t>
            </a:r>
            <a:r>
              <a:rPr lang="en-US" baseline="0" dirty="0" smtClean="0"/>
              <a:t> </a:t>
            </a:r>
            <a:r>
              <a:rPr lang="en-US" baseline="0" dirty="0" err="1" smtClean="0"/>
              <a:t>augimui</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7</a:t>
            </a:fld>
            <a:endParaRPr lang="en-US" dirty="0"/>
          </a:p>
        </p:txBody>
      </p:sp>
    </p:spTree>
    <p:extLst>
      <p:ext uri="{BB962C8B-B14F-4D97-AF65-F5344CB8AC3E}">
        <p14:creationId xmlns:p14="http://schemas.microsoft.com/office/powerpoint/2010/main" val="2304916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b="1" dirty="0" smtClean="0"/>
              <a:t>Prie 1 punkto:</a:t>
            </a:r>
          </a:p>
          <a:p>
            <a:r>
              <a:rPr lang="lt-LT" b="0" dirty="0" smtClean="0"/>
              <a:t>Planuoja skatinti jaunimo visuomeniškumą</a:t>
            </a:r>
          </a:p>
          <a:p>
            <a:r>
              <a:rPr lang="lt-LT" b="0" dirty="0" smtClean="0"/>
              <a:t>Sveikų miestų tinklo narys</a:t>
            </a:r>
          </a:p>
          <a:p>
            <a:r>
              <a:rPr lang="lt-LT" b="0" dirty="0" smtClean="0"/>
              <a:t>Investicijos į sporto infrastruktūrą </a:t>
            </a:r>
          </a:p>
          <a:p>
            <a:r>
              <a:rPr lang="lt-LT" b="0" dirty="0" smtClean="0"/>
              <a:t>pritaikyti miestą neįgaliųjų ir šeimų su mažais vaikais poreikiams</a:t>
            </a:r>
          </a:p>
          <a:p>
            <a:r>
              <a:rPr lang="lt-LT" b="1" dirty="0" smtClean="0"/>
              <a:t>Prie urbanistinės</a:t>
            </a:r>
            <a:r>
              <a:rPr lang="lt-LT" b="1" baseline="0" dirty="0" smtClean="0"/>
              <a:t> raidos:</a:t>
            </a:r>
          </a:p>
          <a:p>
            <a:r>
              <a:rPr lang="lt-LT" sz="1200" b="0" dirty="0" smtClean="0"/>
              <a:t>pietinės miesto dalies viešųjų erdvių sutvarkymo darbai. </a:t>
            </a:r>
          </a:p>
          <a:p>
            <a:r>
              <a:rPr lang="lt-LT" sz="1200" b="0" dirty="0" smtClean="0"/>
              <a:t>siekia diegti susisiekimo sistemoje darnaus judumo priemones</a:t>
            </a:r>
          </a:p>
          <a:p>
            <a:r>
              <a:rPr lang="lt-LT" sz="1200" b="0" dirty="0" smtClean="0"/>
              <a:t>bus tvarkomi miesto parkai </a:t>
            </a:r>
          </a:p>
          <a:p>
            <a:r>
              <a:rPr lang="lt-LT" sz="1200" b="1" dirty="0" smtClean="0"/>
              <a:t>Prie</a:t>
            </a:r>
            <a:r>
              <a:rPr lang="lt-LT" sz="1200" b="1" baseline="0" dirty="0" smtClean="0"/>
              <a:t> konkurencingumo:</a:t>
            </a:r>
          </a:p>
          <a:p>
            <a:pPr marL="0" marR="0" indent="0" algn="l" defTabSz="914400" rtl="0" eaLnBrk="1" fontAlgn="auto" latinLnBrk="0" hangingPunct="1">
              <a:lnSpc>
                <a:spcPct val="100000"/>
              </a:lnSpc>
              <a:spcBef>
                <a:spcPts val="0"/>
              </a:spcBef>
              <a:spcAft>
                <a:spcPts val="0"/>
              </a:spcAft>
              <a:buClrTx/>
              <a:buSzTx/>
              <a:buFontTx/>
              <a:buNone/>
              <a:tabLst/>
              <a:defRPr/>
            </a:pPr>
            <a:r>
              <a:rPr lang="lt-LT" b="0" dirty="0" smtClean="0"/>
              <a:t>Investicijų pritraukimas, gyventojų verslumo skatinimas,  turizmo vystymas, patrauklių kultūros produktų kūrimas.</a:t>
            </a:r>
          </a:p>
          <a:p>
            <a:pPr marL="0" marR="0" indent="0" algn="l" defTabSz="914400" rtl="0" eaLnBrk="1" fontAlgn="auto" latinLnBrk="0" hangingPunct="1">
              <a:lnSpc>
                <a:spcPct val="100000"/>
              </a:lnSpc>
              <a:spcBef>
                <a:spcPts val="0"/>
              </a:spcBef>
              <a:spcAft>
                <a:spcPts val="0"/>
              </a:spcAft>
              <a:buClrTx/>
              <a:buSzTx/>
              <a:buFontTx/>
              <a:buNone/>
              <a:tabLst/>
              <a:defRPr/>
            </a:pPr>
            <a:r>
              <a:rPr lang="lt-LT" dirty="0" smtClean="0"/>
              <a:t>Vienas iš akcentų - 2015 m. išrinkta Klaipėdos miesto savivaldybės taryba kultūros sritį pripažino prioritetine ir numatė, kad šiai sričiai finansavimą reikėtų didinti du kartus.  </a:t>
            </a:r>
            <a:endParaRPr lang="lt-LT"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lt-LT" b="0" dirty="0" smtClean="0"/>
          </a:p>
          <a:p>
            <a:endParaRPr lang="lt-LT" b="0" dirty="0" smtClean="0"/>
          </a:p>
          <a:p>
            <a:endParaRPr lang="en-US" dirty="0" smtClean="0"/>
          </a:p>
          <a:p>
            <a:r>
              <a:rPr lang="en-US" dirty="0" err="1" smtClean="0"/>
              <a:t>Trūksta</a:t>
            </a:r>
            <a:r>
              <a:rPr lang="en-US" dirty="0" smtClean="0"/>
              <a:t> </a:t>
            </a:r>
            <a:r>
              <a:rPr lang="en-US" dirty="0" err="1" smtClean="0"/>
              <a:t>vieningos</a:t>
            </a:r>
            <a:r>
              <a:rPr lang="en-US" dirty="0" smtClean="0"/>
              <a:t> </a:t>
            </a:r>
            <a:r>
              <a:rPr lang="en-US" dirty="0" err="1" smtClean="0"/>
              <a:t>lyderiaujančios</a:t>
            </a:r>
            <a:r>
              <a:rPr lang="en-US" dirty="0" smtClean="0"/>
              <a:t> </a:t>
            </a:r>
            <a:r>
              <a:rPr lang="en-US" dirty="0" err="1" smtClean="0"/>
              <a:t>vizijos</a:t>
            </a:r>
            <a:r>
              <a:rPr lang="en-US" dirty="0" smtClean="0"/>
              <a:t>, </a:t>
            </a:r>
            <a:r>
              <a:rPr lang="en-US" dirty="0" err="1" smtClean="0"/>
              <a:t>kuri</a:t>
            </a:r>
            <a:r>
              <a:rPr lang="en-US" dirty="0" smtClean="0"/>
              <a:t> </a:t>
            </a:r>
            <a:r>
              <a:rPr lang="en-US" dirty="0" err="1" smtClean="0"/>
              <a:t>išskirtų</a:t>
            </a:r>
            <a:r>
              <a:rPr lang="en-US" dirty="0" smtClean="0"/>
              <a:t> </a:t>
            </a:r>
            <a:r>
              <a:rPr lang="en-US" dirty="0" err="1" smtClean="0"/>
              <a:t>klaipėdą</a:t>
            </a:r>
            <a:r>
              <a:rPr lang="en-US" dirty="0" smtClean="0"/>
              <a:t> </a:t>
            </a:r>
            <a:r>
              <a:rPr lang="en-US" dirty="0" err="1" smtClean="0"/>
              <a:t>iš</a:t>
            </a:r>
            <a:r>
              <a:rPr lang="en-US" dirty="0" smtClean="0"/>
              <a:t> </a:t>
            </a:r>
            <a:r>
              <a:rPr lang="en-US" dirty="0" err="1" smtClean="0"/>
              <a:t>kitų</a:t>
            </a:r>
            <a:r>
              <a:rPr lang="en-US" dirty="0" smtClean="0"/>
              <a:t> </a:t>
            </a:r>
            <a:r>
              <a:rPr lang="en-US" dirty="0" err="1" smtClean="0"/>
              <a:t>Lietuvos</a:t>
            </a:r>
            <a:r>
              <a:rPr lang="en-US" dirty="0" smtClean="0"/>
              <a:t> </a:t>
            </a:r>
            <a:r>
              <a:rPr lang="en-US" dirty="0" err="1" smtClean="0"/>
              <a:t>ir</a:t>
            </a:r>
            <a:r>
              <a:rPr lang="en-US" dirty="0" smtClean="0"/>
              <a:t> </a:t>
            </a:r>
            <a:r>
              <a:rPr lang="en-US" dirty="0" err="1" smtClean="0"/>
              <a:t>Europos</a:t>
            </a:r>
            <a:r>
              <a:rPr lang="en-US" dirty="0" smtClean="0"/>
              <a:t> </a:t>
            </a:r>
            <a:r>
              <a:rPr lang="en-US" dirty="0" err="1" smtClean="0"/>
              <a:t>miestų</a:t>
            </a:r>
            <a:r>
              <a:rPr lang="en-US" dirty="0" smtClean="0"/>
              <a:t>,</a:t>
            </a:r>
            <a:r>
              <a:rPr lang="en-US" baseline="0" dirty="0" smtClean="0"/>
              <a:t> </a:t>
            </a:r>
            <a:r>
              <a:rPr lang="en-US" baseline="0" dirty="0" err="1" smtClean="0"/>
              <a:t>kuri</a:t>
            </a:r>
            <a:r>
              <a:rPr lang="en-US" baseline="0" dirty="0" smtClean="0"/>
              <a:t> </a:t>
            </a:r>
            <a:r>
              <a:rPr lang="en-US" baseline="0" dirty="0" err="1" smtClean="0"/>
              <a:t>akivaizdžiai</a:t>
            </a:r>
            <a:r>
              <a:rPr lang="en-US" baseline="0" dirty="0" smtClean="0"/>
              <a:t> </a:t>
            </a:r>
            <a:r>
              <a:rPr lang="en-US" baseline="0" dirty="0" err="1" smtClean="0"/>
              <a:t>atsispindėtų</a:t>
            </a:r>
            <a:r>
              <a:rPr lang="en-US" baseline="0" dirty="0" smtClean="0"/>
              <a:t> </a:t>
            </a:r>
            <a:r>
              <a:rPr lang="en-US" baseline="0" dirty="0" err="1" smtClean="0"/>
              <a:t>viso</a:t>
            </a:r>
            <a:r>
              <a:rPr lang="en-US" baseline="0" dirty="0" smtClean="0"/>
              <a:t> </a:t>
            </a:r>
            <a:r>
              <a:rPr lang="en-US" baseline="0" dirty="0" err="1" smtClean="0"/>
              <a:t>mieto</a:t>
            </a:r>
            <a:r>
              <a:rPr lang="en-US" baseline="0" dirty="0" smtClean="0"/>
              <a:t> </a:t>
            </a:r>
            <a:r>
              <a:rPr lang="en-US" baseline="0" dirty="0" err="1" smtClean="0"/>
              <a:t>praktiniame</a:t>
            </a:r>
            <a:r>
              <a:rPr lang="en-US" baseline="0" dirty="0" smtClean="0"/>
              <a:t> </a:t>
            </a:r>
            <a:r>
              <a:rPr lang="en-US" baseline="0" dirty="0" err="1" smtClean="0"/>
              <a:t>kontekste</a:t>
            </a:r>
            <a:r>
              <a:rPr lang="en-US" baseline="0" dirty="0" smtClean="0"/>
              <a:t>. Tarsi </a:t>
            </a:r>
            <a:r>
              <a:rPr lang="en-US" baseline="0" dirty="0" err="1" smtClean="0"/>
              <a:t>visur</a:t>
            </a:r>
            <a:r>
              <a:rPr lang="en-US" baseline="0" dirty="0" smtClean="0"/>
              <a:t> </a:t>
            </a:r>
            <a:r>
              <a:rPr lang="en-US" baseline="0" dirty="0" err="1" smtClean="0"/>
              <a:t>bandome</a:t>
            </a:r>
            <a:r>
              <a:rPr lang="en-US" baseline="0" dirty="0" smtClean="0"/>
              <a:t> </a:t>
            </a:r>
            <a:r>
              <a:rPr lang="en-US" baseline="0" dirty="0" err="1" smtClean="0"/>
              <a:t>būtų</a:t>
            </a:r>
            <a:r>
              <a:rPr lang="en-US" baseline="0" dirty="0" smtClean="0"/>
              <a:t> </a:t>
            </a:r>
            <a:r>
              <a:rPr lang="en-US" baseline="0" dirty="0" err="1" smtClean="0"/>
              <a:t>stiprūs</a:t>
            </a:r>
            <a:r>
              <a:rPr lang="en-US" baseline="0" dirty="0" smtClean="0"/>
              <a:t> </a:t>
            </a:r>
            <a:r>
              <a:rPr lang="en-US" baseline="0" dirty="0" err="1" smtClean="0"/>
              <a:t>po</a:t>
            </a:r>
            <a:r>
              <a:rPr lang="en-US" baseline="0" dirty="0" smtClean="0"/>
              <a:t> </a:t>
            </a:r>
            <a:r>
              <a:rPr lang="en-US" baseline="0" dirty="0" err="1" smtClean="0"/>
              <a:t>truputį</a:t>
            </a:r>
            <a:r>
              <a:rPr lang="en-US" baseline="0" dirty="0" smtClean="0"/>
              <a:t>. </a:t>
            </a:r>
            <a:r>
              <a:rPr lang="en-US" baseline="0" dirty="0" err="1" smtClean="0"/>
              <a:t>Tokia</a:t>
            </a:r>
            <a:r>
              <a:rPr lang="en-US" baseline="0" dirty="0" smtClean="0"/>
              <a:t> </a:t>
            </a:r>
            <a:r>
              <a:rPr lang="en-US" baseline="0" dirty="0" err="1" smtClean="0"/>
              <a:t>vizija</a:t>
            </a:r>
            <a:r>
              <a:rPr lang="en-US" baseline="0" dirty="0" smtClean="0"/>
              <a:t> </a:t>
            </a:r>
            <a:r>
              <a:rPr lang="en-US" baseline="0" dirty="0" err="1" smtClean="0"/>
              <a:t>suteiktų</a:t>
            </a:r>
            <a:r>
              <a:rPr lang="en-US" baseline="0" dirty="0" smtClean="0"/>
              <a:t> </a:t>
            </a:r>
            <a:r>
              <a:rPr lang="en-US" baseline="0" dirty="0" err="1" smtClean="0"/>
              <a:t>mietui</a:t>
            </a:r>
            <a:r>
              <a:rPr lang="en-US" baseline="0" dirty="0" smtClean="0"/>
              <a:t> </a:t>
            </a:r>
            <a:r>
              <a:rPr lang="en-US" baseline="0" dirty="0" err="1" smtClean="0"/>
              <a:t>lyderiaujančių</a:t>
            </a:r>
            <a:r>
              <a:rPr lang="en-US" baseline="0" dirty="0" smtClean="0"/>
              <a:t> </a:t>
            </a:r>
            <a:r>
              <a:rPr lang="en-US" baseline="0" dirty="0" err="1" smtClean="0"/>
              <a:t>savybių</a:t>
            </a:r>
            <a:r>
              <a:rPr lang="en-US" baseline="0" dirty="0" smtClean="0"/>
              <a:t> </a:t>
            </a:r>
            <a:r>
              <a:rPr lang="en-US" baseline="0" dirty="0" err="1" smtClean="0"/>
              <a:t>ir</a:t>
            </a:r>
            <a:r>
              <a:rPr lang="en-US" baseline="0" dirty="0" smtClean="0"/>
              <a:t> </a:t>
            </a:r>
            <a:r>
              <a:rPr lang="en-US" baseline="0" dirty="0" err="1" smtClean="0"/>
              <a:t>sutelktų</a:t>
            </a:r>
            <a:r>
              <a:rPr lang="en-US" baseline="0" dirty="0" smtClean="0"/>
              <a:t> </a:t>
            </a:r>
            <a:r>
              <a:rPr lang="en-US" baseline="0" dirty="0" err="1" smtClean="0"/>
              <a:t>miesto</a:t>
            </a:r>
            <a:r>
              <a:rPr lang="en-US" baseline="0" dirty="0" smtClean="0"/>
              <a:t> </a:t>
            </a:r>
            <a:r>
              <a:rPr lang="en-US" baseline="0" dirty="0" err="1" smtClean="0"/>
              <a:t>žmones</a:t>
            </a:r>
            <a:r>
              <a:rPr lang="en-US" baseline="0" dirty="0" smtClean="0"/>
              <a:t>. </a:t>
            </a:r>
            <a:r>
              <a:rPr lang="en-US" baseline="0" dirty="0" err="1" smtClean="0"/>
              <a:t>Aišku</a:t>
            </a:r>
            <a:r>
              <a:rPr lang="en-US" baseline="0" dirty="0" smtClean="0"/>
              <a:t> </a:t>
            </a:r>
            <a:r>
              <a:rPr lang="en-US" baseline="0" dirty="0" err="1" smtClean="0"/>
              <a:t>jei</a:t>
            </a:r>
            <a:r>
              <a:rPr lang="en-US" baseline="0" dirty="0" smtClean="0"/>
              <a:t> </a:t>
            </a:r>
            <a:r>
              <a:rPr lang="en-US" baseline="0" dirty="0" err="1" smtClean="0"/>
              <a:t>ši</a:t>
            </a:r>
            <a:r>
              <a:rPr lang="en-US" baseline="0" dirty="0" smtClean="0"/>
              <a:t> </a:t>
            </a:r>
            <a:r>
              <a:rPr lang="en-US" baseline="0" dirty="0" err="1" smtClean="0"/>
              <a:t>vizija</a:t>
            </a:r>
            <a:r>
              <a:rPr lang="en-US" baseline="0" dirty="0" smtClean="0"/>
              <a:t> </a:t>
            </a:r>
            <a:r>
              <a:rPr lang="en-US" baseline="0" dirty="0" err="1" smtClean="0"/>
              <a:t>pirmiausia</a:t>
            </a:r>
            <a:r>
              <a:rPr lang="en-US" baseline="0" dirty="0" smtClean="0"/>
              <a:t> </a:t>
            </a:r>
            <a:r>
              <a:rPr lang="en-US" baseline="0" dirty="0" err="1" smtClean="0"/>
              <a:t>uždegtų</a:t>
            </a:r>
            <a:r>
              <a:rPr lang="en-US" baseline="0" dirty="0" smtClean="0"/>
              <a:t> </a:t>
            </a:r>
            <a:r>
              <a:rPr lang="en-US" baseline="0" dirty="0" err="1" smtClean="0"/>
              <a:t>pačius</a:t>
            </a:r>
            <a:r>
              <a:rPr lang="en-US" baseline="0" dirty="0" smtClean="0"/>
              <a:t> </a:t>
            </a:r>
            <a:r>
              <a:rPr lang="en-US" baseline="0" dirty="0" err="1" smtClean="0"/>
              <a:t>klaipėdiečius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8</a:t>
            </a:fld>
            <a:endParaRPr lang="en-US" dirty="0"/>
          </a:p>
        </p:txBody>
      </p:sp>
    </p:spTree>
    <p:extLst>
      <p:ext uri="{BB962C8B-B14F-4D97-AF65-F5344CB8AC3E}">
        <p14:creationId xmlns:p14="http://schemas.microsoft.com/office/powerpoint/2010/main" val="2643272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Iš</a:t>
            </a:r>
            <a:r>
              <a:rPr lang="en-US" baseline="0" dirty="0" smtClean="0"/>
              <a:t> </a:t>
            </a:r>
            <a:r>
              <a:rPr lang="en-US" baseline="0" dirty="0" err="1" smtClean="0"/>
              <a:t>prioritetų</a:t>
            </a:r>
            <a:r>
              <a:rPr lang="en-US" baseline="0" dirty="0" smtClean="0"/>
              <a:t> </a:t>
            </a:r>
            <a:r>
              <a:rPr lang="en-US" baseline="0" dirty="0" err="1" smtClean="0"/>
              <a:t>išplaukiantys</a:t>
            </a:r>
            <a:r>
              <a:rPr lang="en-US" baseline="0" dirty="0" smtClean="0"/>
              <a:t> </a:t>
            </a:r>
            <a:r>
              <a:rPr lang="en-US" baseline="0" dirty="0" err="1" smtClean="0"/>
              <a:t>tikslai</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9</a:t>
            </a:fld>
            <a:endParaRPr lang="en-US" dirty="0"/>
          </a:p>
        </p:txBody>
      </p:sp>
    </p:spTree>
    <p:extLst>
      <p:ext uri="{BB962C8B-B14F-4D97-AF65-F5344CB8AC3E}">
        <p14:creationId xmlns:p14="http://schemas.microsoft.com/office/powerpoint/2010/main" val="1725300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10</a:t>
            </a:fld>
            <a:endParaRPr lang="en-US" dirty="0"/>
          </a:p>
        </p:txBody>
      </p:sp>
    </p:spTree>
    <p:extLst>
      <p:ext uri="{BB962C8B-B14F-4D97-AF65-F5344CB8AC3E}">
        <p14:creationId xmlns:p14="http://schemas.microsoft.com/office/powerpoint/2010/main" val="1626915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Šiame</a:t>
            </a:r>
            <a:r>
              <a:rPr lang="en-US" dirty="0" smtClean="0"/>
              <a:t> </a:t>
            </a:r>
            <a:r>
              <a:rPr lang="en-US" dirty="0" err="1" smtClean="0"/>
              <a:t>dokumete</a:t>
            </a:r>
            <a:r>
              <a:rPr lang="en-US" dirty="0" smtClean="0"/>
              <a:t> </a:t>
            </a:r>
            <a:r>
              <a:rPr lang="en-US" dirty="0" err="1" smtClean="0"/>
              <a:t>iškeltos</a:t>
            </a:r>
            <a:r>
              <a:rPr lang="en-US" dirty="0" smtClean="0"/>
              <a:t> </a:t>
            </a:r>
            <a:r>
              <a:rPr lang="en-US" dirty="0" err="1" smtClean="0"/>
              <a:t>pagrindinės</a:t>
            </a:r>
            <a:r>
              <a:rPr lang="en-US" dirty="0" smtClean="0"/>
              <a:t> </a:t>
            </a:r>
            <a:r>
              <a:rPr lang="en-US" dirty="0" err="1" smtClean="0"/>
              <a:t>kultūros</a:t>
            </a:r>
            <a:r>
              <a:rPr lang="en-US" dirty="0" smtClean="0"/>
              <a:t> </a:t>
            </a:r>
            <a:r>
              <a:rPr lang="en-US" dirty="0" err="1" smtClean="0"/>
              <a:t>kaitos</a:t>
            </a:r>
            <a:r>
              <a:rPr lang="en-US" dirty="0" smtClean="0"/>
              <a:t> </a:t>
            </a:r>
            <a:r>
              <a:rPr lang="en-US" dirty="0" err="1" smtClean="0"/>
              <a:t>kryptys</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11</a:t>
            </a:fld>
            <a:endParaRPr lang="en-US" dirty="0"/>
          </a:p>
        </p:txBody>
      </p:sp>
    </p:spTree>
    <p:extLst>
      <p:ext uri="{BB962C8B-B14F-4D97-AF65-F5344CB8AC3E}">
        <p14:creationId xmlns:p14="http://schemas.microsoft.com/office/powerpoint/2010/main" val="29303735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12.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0548" y="20547"/>
            <a:ext cx="3498527" cy="2825393"/>
          </a:xfrm>
          <a:prstGeom prst="rect">
            <a:avLst/>
          </a:prstGeom>
        </p:spPr>
      </p:pic>
      <p:pic>
        <p:nvPicPr>
          <p:cNvPr id="8" name="Picture 7"/>
          <p:cNvPicPr>
            <a:picLocks noChangeAspect="1"/>
          </p:cNvPicPr>
          <p:nvPr userDrawn="1"/>
        </p:nvPicPr>
        <p:blipFill>
          <a:blip r:embed="rId3" cstate="print"/>
          <a:stretch>
            <a:fillRect/>
          </a:stretch>
        </p:blipFill>
        <p:spPr>
          <a:xfrm>
            <a:off x="3503486" y="20548"/>
            <a:ext cx="5624418" cy="2825496"/>
          </a:xfrm>
          <a:prstGeom prst="rect">
            <a:avLst/>
          </a:prstGeom>
        </p:spPr>
      </p:pic>
      <p:pic>
        <p:nvPicPr>
          <p:cNvPr id="9" name="Picture 8"/>
          <p:cNvPicPr>
            <a:picLocks noChangeAspect="1"/>
          </p:cNvPicPr>
          <p:nvPr userDrawn="1"/>
        </p:nvPicPr>
        <p:blipFill>
          <a:blip r:embed="rId4" cstate="print"/>
          <a:stretch>
            <a:fillRect/>
          </a:stretch>
        </p:blipFill>
        <p:spPr>
          <a:xfrm>
            <a:off x="20923" y="2818500"/>
            <a:ext cx="7668994" cy="2296266"/>
          </a:xfrm>
          <a:prstGeom prst="rect">
            <a:avLst/>
          </a:prstGeom>
        </p:spPr>
      </p:pic>
      <p:pic>
        <p:nvPicPr>
          <p:cNvPr id="10" name="Picture 9"/>
          <p:cNvPicPr>
            <a:picLocks noChangeAspect="1"/>
          </p:cNvPicPr>
          <p:nvPr userDrawn="1"/>
        </p:nvPicPr>
        <p:blipFill>
          <a:blip r:embed="rId5" cstate="print"/>
          <a:stretch>
            <a:fillRect/>
          </a:stretch>
        </p:blipFill>
        <p:spPr>
          <a:xfrm>
            <a:off x="7662119" y="2819400"/>
            <a:ext cx="1461333" cy="2293850"/>
          </a:xfrm>
          <a:prstGeom prst="rect">
            <a:avLst/>
          </a:prstGeom>
        </p:spPr>
      </p:pic>
      <p:pic>
        <p:nvPicPr>
          <p:cNvPr id="11" name="Picture 10"/>
          <p:cNvPicPr>
            <a:picLocks/>
          </p:cNvPicPr>
          <p:nvPr userDrawn="1"/>
        </p:nvPicPr>
        <p:blipFill>
          <a:blip r:embed="rId6" cstate="print"/>
          <a:stretch>
            <a:fillRect/>
          </a:stretch>
        </p:blipFill>
        <p:spPr>
          <a:xfrm>
            <a:off x="20548" y="5089818"/>
            <a:ext cx="9098280" cy="1737360"/>
          </a:xfrm>
          <a:prstGeom prst="rect">
            <a:avLst/>
          </a:prstGeom>
        </p:spPr>
      </p:pic>
      <p:sp>
        <p:nvSpPr>
          <p:cNvPr id="14" name="Rectangle 13"/>
          <p:cNvSpPr/>
          <p:nvPr userDrawn="1"/>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F28"/>
              </a:solidFill>
            </a:endParaRPr>
          </a:p>
        </p:txBody>
      </p:sp>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16-12-01</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15" name="Text Placeholder 15"/>
          <p:cNvSpPr>
            <a:spLocks noGrp="1"/>
          </p:cNvSpPr>
          <p:nvPr>
            <p:ph type="body" sz="quarter" idx="14" hasCustomPrompt="1"/>
          </p:nvPr>
        </p:nvSpPr>
        <p:spPr>
          <a:xfrm>
            <a:off x="3581400" y="1295400"/>
            <a:ext cx="51054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dirty="0" smtClean="0"/>
              <a:t>Click to edit Master subtitle style</a:t>
            </a:r>
            <a:endParaRPr lang="en-US" dirty="0"/>
          </a:p>
        </p:txBody>
      </p:sp>
      <p:sp>
        <p:nvSpPr>
          <p:cNvPr id="2" name="Title 1"/>
          <p:cNvSpPr>
            <a:spLocks noGrp="1"/>
          </p:cNvSpPr>
          <p:nvPr>
            <p:ph type="title"/>
          </p:nvPr>
        </p:nvSpPr>
        <p:spPr>
          <a:xfrm>
            <a:off x="106344" y="4114800"/>
            <a:ext cx="7315200" cy="914400"/>
          </a:xfrm>
        </p:spPr>
        <p:txBody>
          <a:bodyPr anchor="b" anchorCtr="0">
            <a:normAutofit/>
          </a:bodyPr>
          <a:lstStyle>
            <a:lvl1pPr marL="0" indent="0">
              <a:defRPr lang="en-US" sz="3600" b="1" kern="1200" baseline="0">
                <a:solidFill>
                  <a:schemeClr val="bg1"/>
                </a:solidFill>
                <a:latin typeface="Arial" pitchFamily="34" charset="0"/>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x-none" smtClean="0"/>
              <a:t>Click to edit Master title style</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xmlns:p14="http://schemas.microsoft.com/office/powerpoint/2010/mai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edia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16-12-01</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6" name="Rectangle 5"/>
          <p:cNvSpPr/>
          <p:nvPr userDrawn="1"/>
        </p:nvSpPr>
        <p:spPr>
          <a:xfrm>
            <a:off x="595263" y="4800600"/>
            <a:ext cx="4873752"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a:defRPr sz="1800" b="0" i="1">
                <a:solidFill>
                  <a:schemeClr val="bg1">
                    <a:lumMod val="85000"/>
                  </a:schemeClr>
                </a:solidFill>
                <a:latin typeface="Georgia" pitchFamily="18" charset="0"/>
              </a:defRPr>
            </a:lvl1pPr>
          </a:lstStyle>
          <a:p>
            <a:r>
              <a:rPr lang="x-none" smtClean="0"/>
              <a:t>Click to edit Master title style</a:t>
            </a:r>
            <a:endParaRPr lang="en-US" dirty="0"/>
          </a:p>
        </p:txBody>
      </p:sp>
      <p:sp>
        <p:nvSpPr>
          <p:cNvPr id="9" name="Media Placeholder 8"/>
          <p:cNvSpPr>
            <a:spLocks noGrp="1"/>
          </p:cNvSpPr>
          <p:nvPr>
            <p:ph type="media" sz="quarter" idx="13"/>
          </p:nvPr>
        </p:nvSpPr>
        <p:spPr>
          <a:xfrm>
            <a:off x="587022" y="838200"/>
            <a:ext cx="4873752" cy="3812822"/>
          </a:xfrm>
        </p:spPr>
        <p:txBody>
          <a:bodyPr/>
          <a:lstStyle>
            <a:lvl1pPr>
              <a:buNone/>
              <a:defRPr/>
            </a:lvl1pPr>
          </a:lstStyle>
          <a:p>
            <a:r>
              <a:rPr lang="x-none" smtClean="0"/>
              <a:t>Click icon to add media</a:t>
            </a:r>
            <a:endParaRPr lang="en-US" dirty="0"/>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a:buNone/>
              <a:defRPr sz="2400">
                <a:solidFill>
                  <a:schemeClr val="bg1"/>
                </a:solidFill>
              </a:defRPr>
            </a:lvl1pPr>
          </a:lstStyle>
          <a:p>
            <a:pPr lvl="0"/>
            <a:r>
              <a:rPr lang="x-none"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1792800" y="4800600"/>
            <a:ext cx="5500800"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
        <p:nvSpPr>
          <p:cNvPr id="2" name="Title 1"/>
          <p:cNvSpPr>
            <a:spLocks noGrp="1"/>
          </p:cNvSpPr>
          <p:nvPr>
            <p:ph type="title"/>
          </p:nvPr>
        </p:nvSpPr>
        <p:spPr>
          <a:xfrm>
            <a:off x="1792288" y="4800600"/>
            <a:ext cx="5486400" cy="566738"/>
          </a:xfrm>
        </p:spPr>
        <p:txBody>
          <a:bodyPr anchor="b">
            <a:normAutofit/>
          </a:bodyPr>
          <a:lstStyle>
            <a:lvl1pPr algn="ctr">
              <a:defRPr sz="1800" b="0" i="1">
                <a:solidFill>
                  <a:schemeClr val="bg1">
                    <a:lumMod val="85000"/>
                  </a:schemeClr>
                </a:solidFill>
                <a:latin typeface="Georgia" pitchFamily="18" charset="0"/>
              </a:defRPr>
            </a:lvl1pPr>
          </a:lstStyle>
          <a:p>
            <a:r>
              <a:rPr lang="x-none"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x-none" smtClean="0"/>
              <a:t>Drag picture to placeholder or click icon to add</a:t>
            </a:r>
            <a:endParaRPr lang="en-US" dirty="0"/>
          </a:p>
        </p:txBody>
      </p:sp>
      <p:sp>
        <p:nvSpPr>
          <p:cNvPr id="4" name="Text Placeholder 3"/>
          <p:cNvSpPr>
            <a:spLocks noGrp="1"/>
          </p:cNvSpPr>
          <p:nvPr>
            <p:ph type="body" sz="half" idx="2"/>
          </p:nvPr>
        </p:nvSpPr>
        <p:spPr>
          <a:xfrm>
            <a:off x="1792288" y="5562600"/>
            <a:ext cx="5486400" cy="6096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16-12-01</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A258050E-B668-4FA7-85AD-C750C80A6E9B}" type="datetimeFigureOut">
              <a:rPr lang="en-US" smtClean="0"/>
              <a:pPr/>
              <a:t>16-12-01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smtClean="0"/>
              <a:t>    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r>
              <a:rPr lang="x-none" smtClean="0"/>
              <a:t>Click to edit Master title style</a:t>
            </a:r>
            <a:endParaRPr lang="en-US" dirty="0"/>
          </a:p>
        </p:txBody>
      </p:sp>
      <p:sp>
        <p:nvSpPr>
          <p:cNvPr id="3" name="Vertical Text Placeholder 2"/>
          <p:cNvSpPr>
            <a:spLocks noGrp="1"/>
          </p:cNvSpPr>
          <p:nvPr>
            <p:ph type="body" orient="vert" idx="1"/>
          </p:nvPr>
        </p:nvSpPr>
        <p:spPr>
          <a:xfrm>
            <a:off x="457200" y="274638"/>
            <a:ext cx="51054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16-12-01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Blank">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srcRect l="2599" r="5874" b="5262"/>
          <a:stretch/>
        </p:blipFill>
        <p:spPr>
          <a:xfrm>
            <a:off x="3530" y="5867400"/>
            <a:ext cx="9144000" cy="1053694"/>
          </a:xfrm>
          <a:prstGeom prst="rect">
            <a:avLst/>
          </a:prstGeom>
        </p:spPr>
      </p:pic>
      <p:sp>
        <p:nvSpPr>
          <p:cNvPr id="2" name="Date Placeholder 1"/>
          <p:cNvSpPr>
            <a:spLocks noGrp="1"/>
          </p:cNvSpPr>
          <p:nvPr>
            <p:ph type="dt" sz="half" idx="10"/>
          </p:nvPr>
        </p:nvSpPr>
        <p:spPr/>
        <p:txBody>
          <a:bodyPr/>
          <a:lstStyle/>
          <a:p>
            <a:fld id="{2FF934E2-BBB6-4D34-BB01-078E9AA25260}" type="datetimeFigureOut">
              <a:rPr lang="en-US" smtClean="0"/>
              <a:pPr/>
              <a:t>16-12-01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820FCD-5F4C-4989-BE05-0A8208BCBC21}"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00" y="1992354"/>
            <a:ext cx="5867400" cy="1970046"/>
          </a:xfrm>
        </p:spPr>
        <p:txBody>
          <a:bodyPr anchor="ctr">
            <a:normAutofit/>
          </a:bodyPr>
          <a:lstStyle>
            <a:lvl1pPr algn="l">
              <a:defRPr sz="3000" b="1" cap="all"/>
            </a:lvl1pPr>
          </a:lstStyle>
          <a:p>
            <a:r>
              <a:rPr lang="x-none" smtClean="0"/>
              <a:t>Click to edit Master title style</a:t>
            </a:r>
            <a:endParaRPr lang="en-US" dirty="0"/>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7"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6600"/>
                </a:solidFill>
              </a:rPr>
              <a:t>           </a:t>
            </a:r>
            <a:endParaRPr lang="en-US" dirty="0">
              <a:solidFill>
                <a:srgbClr val="FF6600"/>
              </a:solidFill>
            </a:endParaRP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srcRect l="2599" r="5874" b="5262"/>
          <a:stretch/>
        </p:blipFill>
        <p:spPr>
          <a:xfrm>
            <a:off x="3530" y="5867400"/>
            <a:ext cx="9144000" cy="1053694"/>
          </a:xfrm>
          <a:prstGeom prst="rect">
            <a:avLst/>
          </a:prstGeom>
        </p:spPr>
      </p:pic>
      <p:sp>
        <p:nvSpPr>
          <p:cNvPr id="2" name="Title 1"/>
          <p:cNvSpPr>
            <a:spLocks noGrp="1"/>
          </p:cNvSpPr>
          <p:nvPr>
            <p:ph type="title"/>
          </p:nvPr>
        </p:nvSpPr>
        <p:spPr>
          <a:xfrm>
            <a:off x="436180" y="76200"/>
            <a:ext cx="8403020" cy="685800"/>
          </a:xfrm>
        </p:spPr>
        <p:txBody>
          <a:bodyPr anchor="ctr" anchorCtr="0">
            <a:normAutofit/>
          </a:bodyPr>
          <a:lstStyle>
            <a:lvl1pPr algn="l">
              <a:defRPr sz="3000" b="0">
                <a:solidFill>
                  <a:schemeClr val="tx1">
                    <a:lumMod val="85000"/>
                    <a:lumOff val="15000"/>
                  </a:schemeClr>
                </a:solidFill>
              </a:defRPr>
            </a:lvl1pPr>
          </a:lstStyle>
          <a:p>
            <a:r>
              <a:rPr lang="x-none"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16-12-01</a:t>
            </a:fld>
            <a:endParaRPr lang="en-US" dirty="0"/>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16-12-01</a:t>
            </a:fld>
            <a:endParaRPr lang="en-US" dirty="0"/>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6" name="Content Placeholder 2"/>
          <p:cNvSpPr>
            <a:spLocks noGrp="1"/>
          </p:cNvSpPr>
          <p:nvPr>
            <p:ph idx="1"/>
          </p:nvPr>
        </p:nvSpPr>
        <p:spPr>
          <a:xfrm>
            <a:off x="457200" y="1600200"/>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a:defRPr sz="2800">
                <a:solidFill>
                  <a:schemeClr val="bg1"/>
                </a:solidFill>
              </a:defRPr>
            </a:lvl1pPr>
          </a:lstStyle>
          <a:p>
            <a:r>
              <a:rPr lang="x-none" smtClean="0"/>
              <a:t>Click to edit Master title style</a:t>
            </a:r>
            <a:endParaRPr lang="en-US" dirty="0"/>
          </a:p>
        </p:txBody>
      </p:sp>
      <p:sp>
        <p:nvSpPr>
          <p:cNvPr id="3" name="Content Placeholder 2"/>
          <p:cNvSpPr>
            <a:spLocks noGrp="1"/>
          </p:cNvSpPr>
          <p:nvPr>
            <p:ph sz="half" idx="1"/>
          </p:nvPr>
        </p:nvSpPr>
        <p:spPr>
          <a:xfrm>
            <a:off x="457200" y="1676402"/>
            <a:ext cx="40386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4" name="Content Placeholder 3"/>
          <p:cNvSpPr>
            <a:spLocks noGrp="1"/>
          </p:cNvSpPr>
          <p:nvPr>
            <p:ph sz="half" idx="2"/>
          </p:nvPr>
        </p:nvSpPr>
        <p:spPr>
          <a:xfrm>
            <a:off x="4648200" y="1676400"/>
            <a:ext cx="40386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5" name="Date Placeholder 4"/>
          <p:cNvSpPr>
            <a:spLocks noGrp="1"/>
          </p:cNvSpPr>
          <p:nvPr>
            <p:ph type="dt" sz="half" idx="10"/>
          </p:nvPr>
        </p:nvSpPr>
        <p:spPr/>
        <p:txBody>
          <a:bodyPr/>
          <a:lstStyle/>
          <a:p>
            <a:fld id="{A258050E-B668-4FA7-85AD-C750C80A6E9B}" type="datetimeFigureOut">
              <a:rPr lang="en-US" smtClean="0"/>
              <a:pPr/>
              <a:t>16-12-01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0D5ECE-8B49-45CD-BE81-EF81920D1969}"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16-12-01</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pic>
        <p:nvPicPr>
          <p:cNvPr id="6" name="Picture 5"/>
          <p:cNvPicPr>
            <a:picLocks noChangeAspect="1"/>
          </p:cNvPicPr>
          <p:nvPr userDrawn="1"/>
        </p:nvPicPr>
        <p:blipFill>
          <a:blip r:embed="rId3" cstate="print"/>
          <a:stretch>
            <a:fillRect/>
          </a:stretch>
        </p:blipFill>
        <p:spPr>
          <a:xfrm>
            <a:off x="0" y="762000"/>
            <a:ext cx="2445488" cy="2286000"/>
          </a:xfrm>
          <a:prstGeom prst="rect">
            <a:avLst/>
          </a:prstGeom>
        </p:spPr>
      </p:pic>
      <p:sp>
        <p:nvSpPr>
          <p:cNvPr id="2" name="Title 1"/>
          <p:cNvSpPr>
            <a:spLocks noGrp="1"/>
          </p:cNvSpPr>
          <p:nvPr>
            <p:ph type="title"/>
          </p:nvPr>
        </p:nvSpPr>
        <p:spPr>
          <a:xfrm>
            <a:off x="1124400" y="2077200"/>
            <a:ext cx="7010400" cy="1143000"/>
          </a:xfrm>
        </p:spPr>
        <p:txBody>
          <a:bodyPr/>
          <a:lstStyle>
            <a:lvl1pPr algn="l">
              <a:defRPr/>
            </a:lvl1pPr>
          </a:lstStyle>
          <a:p>
            <a:r>
              <a:rPr lang="x-none"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8050E-B668-4FA7-85AD-C750C80A6E9B}" type="datetimeFigureOut">
              <a:rPr lang="en-US" smtClean="0"/>
              <a:pPr/>
              <a:t>16-12-01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40D5ECE-8B49-45CD-BE81-EF81920D1969}" type="slidenum">
              <a:rPr lang="en-US" smtClean="0"/>
              <a:pPr/>
              <a:t>‹#›</a:t>
            </a:fld>
            <a:endParaRPr lang="en-US" dirty="0"/>
          </a:p>
        </p:txBody>
      </p:sp>
      <p:sp>
        <p:nvSpPr>
          <p:cNvPr id="6" name="Title 1"/>
          <p:cNvSpPr>
            <a:spLocks noGrp="1"/>
          </p:cNvSpPr>
          <p:nvPr>
            <p:ph type="title" hasCustomPrompt="1"/>
          </p:nvPr>
        </p:nvSpPr>
        <p:spPr>
          <a:xfrm>
            <a:off x="290400" y="3081000"/>
            <a:ext cx="86868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dirty="0" smtClean="0"/>
              <a:t>Click to edit Master Title Style</a:t>
            </a:r>
            <a:endParaRPr lang="en-US" dirty="0"/>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16-12-01</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7"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x-none" smtClean="0"/>
              <a:t>Click to edit Master title style</a:t>
            </a:r>
            <a:endParaRPr lang="en-US" dirty="0"/>
          </a:p>
        </p:txBody>
      </p:sp>
      <p:sp>
        <p:nvSpPr>
          <p:cNvPr id="10" name="Text Placeholder 15"/>
          <p:cNvSpPr>
            <a:spLocks noGrp="1"/>
          </p:cNvSpPr>
          <p:nvPr>
            <p:ph type="body" sz="quarter" idx="14" hasCustomPrompt="1"/>
          </p:nvPr>
        </p:nvSpPr>
        <p:spPr>
          <a:xfrm>
            <a:off x="4648200" y="664780"/>
            <a:ext cx="4191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dirty="0" smtClean="0"/>
              <a:t>Click to edit Master subtitle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vortex/>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a:defRPr sz="2000" b="1"/>
            </a:lvl1pPr>
          </a:lstStyle>
          <a:p>
            <a:r>
              <a:rPr lang="x-none" smtClean="0"/>
              <a:t>Click to edit Master title style</a:t>
            </a:r>
            <a:endParaRPr lang="en-US" dirty="0"/>
          </a:p>
        </p:txBody>
      </p:sp>
      <p:sp>
        <p:nvSpPr>
          <p:cNvPr id="3" name="Content Placeholder 2"/>
          <p:cNvSpPr>
            <a:spLocks noGrp="1"/>
          </p:cNvSpPr>
          <p:nvPr>
            <p:ph idx="1"/>
          </p:nvPr>
        </p:nvSpPr>
        <p:spPr>
          <a:xfrm>
            <a:off x="3803650" y="609600"/>
            <a:ext cx="5111750"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4" name="Text Placeholder 3"/>
          <p:cNvSpPr>
            <a:spLocks noGrp="1"/>
          </p:cNvSpPr>
          <p:nvPr>
            <p:ph type="body" sz="half" idx="2"/>
          </p:nvPr>
        </p:nvSpPr>
        <p:spPr>
          <a:xfrm>
            <a:off x="228600" y="1435101"/>
            <a:ext cx="3008313"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16-12-01</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6" cstate="print"/>
          <a:srcRect l="2599" r="5874" b="5262"/>
          <a:stretch/>
        </p:blipFill>
        <p:spPr>
          <a:xfrm>
            <a:off x="3530" y="5867400"/>
            <a:ext cx="9144000" cy="105369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smtClean="0"/>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8050E-B668-4FA7-85AD-C750C80A6E9B}" type="datetimeFigureOut">
              <a:rPr lang="en-US" smtClean="0"/>
              <a:pPr/>
              <a:t>16-12-01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0D5ECE-8B49-45CD-BE81-EF81920D1969}" type="slidenum">
              <a:rPr lang="en-US" smtClean="0"/>
              <a:pPr/>
              <a:t>‹#›</a:t>
            </a:fld>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1" r:id="rId4"/>
    <p:sldLayoutId id="2147483652" r:id="rId5"/>
    <p:sldLayoutId id="2147483654" r:id="rId6"/>
    <p:sldLayoutId id="2147483655" r:id="rId7"/>
    <p:sldLayoutId id="2147483660" r:id="rId8"/>
    <p:sldLayoutId id="2147483656" r:id="rId9"/>
    <p:sldLayoutId id="2147483676" r:id="rId10"/>
    <p:sldLayoutId id="2147483657" r:id="rId11"/>
    <p:sldLayoutId id="2147483658" r:id="rId12"/>
    <p:sldLayoutId id="2147483659" r:id="rId13"/>
    <p:sldLayoutId id="2147483663" r:id="rId14"/>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emf"/><Relationship Id="rId5"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chart" Target="../charts/chart1.xml"/><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hart" Target="../charts/char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hart" Target="../charts/char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14.xml"/><Relationship Id="rId3"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1" Type="http://schemas.openxmlformats.org/officeDocument/2006/relationships/image" Target="../media/image31.emf"/><Relationship Id="rId12" Type="http://schemas.openxmlformats.org/officeDocument/2006/relationships/image" Target="../media/image32.emf"/><Relationship Id="rId13" Type="http://schemas.openxmlformats.org/officeDocument/2006/relationships/image" Target="../media/image33.emf"/><Relationship Id="rId1" Type="http://schemas.openxmlformats.org/officeDocument/2006/relationships/slideLayout" Target="../slideLayouts/slideLayout3.xml"/><Relationship Id="rId2" Type="http://schemas.openxmlformats.org/officeDocument/2006/relationships/image" Target="../media/image22.emf"/><Relationship Id="rId3" Type="http://schemas.openxmlformats.org/officeDocument/2006/relationships/image" Target="../media/image23.emf"/><Relationship Id="rId4" Type="http://schemas.openxmlformats.org/officeDocument/2006/relationships/image" Target="../media/image24.emf"/><Relationship Id="rId5" Type="http://schemas.openxmlformats.org/officeDocument/2006/relationships/image" Target="../media/image25.emf"/><Relationship Id="rId6" Type="http://schemas.openxmlformats.org/officeDocument/2006/relationships/image" Target="../media/image26.emf"/><Relationship Id="rId7" Type="http://schemas.openxmlformats.org/officeDocument/2006/relationships/image" Target="../media/image27.emf"/><Relationship Id="rId8" Type="http://schemas.openxmlformats.org/officeDocument/2006/relationships/image" Target="../media/image28.emf"/><Relationship Id="rId9" Type="http://schemas.openxmlformats.org/officeDocument/2006/relationships/image" Target="../media/image29.emf"/><Relationship Id="rId10" Type="http://schemas.openxmlformats.org/officeDocument/2006/relationships/image" Target="../media/image30.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8.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9.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6.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7.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8.jpg"/><Relationship Id="rId3" Type="http://schemas.openxmlformats.org/officeDocument/2006/relationships/image" Target="../media/image59.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1.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2.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3.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4.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5.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7.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8.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9.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0.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1.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2.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3.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4.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5.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10.jpeg"/><Relationship Id="rId5" Type="http://schemas.openxmlformats.org/officeDocument/2006/relationships/image" Target="../media/image76.jpeg"/><Relationship Id="rId6" Type="http://schemas.openxmlformats.org/officeDocument/2006/relationships/image" Target="../media/image77.jpeg"/><Relationship Id="rId7" Type="http://schemas.openxmlformats.org/officeDocument/2006/relationships/image" Target="../media/image78.jpeg"/><Relationship Id="rId1" Type="http://schemas.openxmlformats.org/officeDocument/2006/relationships/tags" Target="../tags/tag2.xml"/><Relationship Id="rId2"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g"/><Relationship Id="rId1" Type="http://schemas.openxmlformats.org/officeDocument/2006/relationships/slideLayout" Target="../slideLayouts/slideLayout5.xml"/><Relationship Id="rId2" Type="http://schemas.openxmlformats.org/officeDocument/2006/relationships/image" Target="../media/image79.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733800" y="1316420"/>
            <a:ext cx="4953000" cy="1416269"/>
          </a:xfrm>
        </p:spPr>
        <p:txBody>
          <a:bodyPr>
            <a:normAutofit/>
          </a:bodyPr>
          <a:lstStyle/>
          <a:p>
            <a:r>
              <a:rPr lang="en-US" sz="1800" dirty="0" err="1" smtClean="0"/>
              <a:t>Klaipėdos</a:t>
            </a:r>
            <a:r>
              <a:rPr lang="en-US" sz="1800" dirty="0" smtClean="0"/>
              <a:t> </a:t>
            </a:r>
            <a:r>
              <a:rPr lang="en-US" sz="1800" dirty="0" err="1" smtClean="0"/>
              <a:t>miesto</a:t>
            </a:r>
            <a:r>
              <a:rPr lang="en-US" sz="1800" dirty="0" smtClean="0"/>
              <a:t> </a:t>
            </a:r>
            <a:r>
              <a:rPr lang="en-US" sz="1800" dirty="0" err="1" smtClean="0"/>
              <a:t>kultūros</a:t>
            </a:r>
            <a:r>
              <a:rPr lang="en-US" sz="1800" dirty="0" smtClean="0"/>
              <a:t> </a:t>
            </a:r>
            <a:r>
              <a:rPr lang="en-US" sz="1800" dirty="0" err="1" smtClean="0"/>
              <a:t>strategija</a:t>
            </a:r>
            <a:r>
              <a:rPr lang="en-US" sz="1800" dirty="0"/>
              <a:t> </a:t>
            </a:r>
            <a:r>
              <a:rPr lang="en-US" sz="1800" dirty="0" smtClean="0"/>
              <a:t>2017-2030 m.</a:t>
            </a:r>
          </a:p>
        </p:txBody>
      </p:sp>
      <p:sp>
        <p:nvSpPr>
          <p:cNvPr id="5" name="Title 4"/>
          <p:cNvSpPr>
            <a:spLocks noGrp="1"/>
          </p:cNvSpPr>
          <p:nvPr>
            <p:ph type="title"/>
          </p:nvPr>
        </p:nvSpPr>
        <p:spPr>
          <a:xfrm>
            <a:off x="228600" y="3048000"/>
            <a:ext cx="7239000" cy="1828800"/>
          </a:xfrm>
        </p:spPr>
        <p:txBody>
          <a:bodyPr>
            <a:normAutofit fontScale="90000"/>
          </a:bodyPr>
          <a:lstStyle/>
          <a:p>
            <a:pPr algn="l"/>
            <a:r>
              <a:rPr lang="en-US" sz="2400" b="0" dirty="0" err="1" smtClean="0">
                <a:solidFill>
                  <a:srgbClr val="7BCF27"/>
                </a:solidFill>
                <a:latin typeface="Calibri" pitchFamily="34" charset="0"/>
              </a:rPr>
              <a:t>pranešimas</a:t>
            </a:r>
            <a:r>
              <a:rPr lang="en-US" sz="2400" b="0" dirty="0">
                <a:solidFill>
                  <a:srgbClr val="262626"/>
                </a:solidFill>
              </a:rPr>
              <a:t/>
            </a:r>
            <a:br>
              <a:rPr lang="en-US" sz="2400" b="0" dirty="0">
                <a:solidFill>
                  <a:srgbClr val="262626"/>
                </a:solidFill>
              </a:rPr>
            </a:br>
            <a:r>
              <a:rPr lang="en-US" sz="5600" b="0" dirty="0" err="1" smtClean="0">
                <a:solidFill>
                  <a:prstClr val="white"/>
                </a:solidFill>
              </a:rPr>
              <a:t>Kultūra</a:t>
            </a:r>
            <a:r>
              <a:rPr lang="en-US" sz="5600" b="0" dirty="0" smtClean="0">
                <a:solidFill>
                  <a:prstClr val="white"/>
                </a:solidFill>
              </a:rPr>
              <a:t> </a:t>
            </a:r>
            <a:r>
              <a:rPr lang="en-US" sz="5600" b="0" dirty="0" err="1" smtClean="0">
                <a:solidFill>
                  <a:prstClr val="white"/>
                </a:solidFill>
              </a:rPr>
              <a:t>sveikatai</a:t>
            </a:r>
            <a:r>
              <a:rPr lang="en-US" sz="5600" b="0" dirty="0" smtClean="0">
                <a:solidFill>
                  <a:prstClr val="white"/>
                </a:solidFill>
              </a:rPr>
              <a:t> </a:t>
            </a:r>
            <a:r>
              <a:rPr lang="en-US" sz="5600" b="0" dirty="0" err="1" smtClean="0">
                <a:solidFill>
                  <a:prstClr val="white"/>
                </a:solidFill>
              </a:rPr>
              <a:t>ir</a:t>
            </a:r>
            <a:r>
              <a:rPr lang="en-US" sz="5600" b="0" dirty="0" smtClean="0">
                <a:solidFill>
                  <a:prstClr val="white"/>
                </a:solidFill>
              </a:rPr>
              <a:t> </a:t>
            </a:r>
            <a:r>
              <a:rPr lang="en-US" sz="5600" b="0" dirty="0" err="1" smtClean="0">
                <a:solidFill>
                  <a:prstClr val="white"/>
                </a:solidFill>
              </a:rPr>
              <a:t>socialinei</a:t>
            </a:r>
            <a:r>
              <a:rPr lang="en-US" sz="5600" b="0" dirty="0" smtClean="0">
                <a:solidFill>
                  <a:prstClr val="white"/>
                </a:solidFill>
              </a:rPr>
              <a:t> </a:t>
            </a:r>
            <a:r>
              <a:rPr lang="en-US" sz="5600" b="0" dirty="0" err="1" smtClean="0">
                <a:solidFill>
                  <a:prstClr val="white"/>
                </a:solidFill>
              </a:rPr>
              <a:t>gerovei</a:t>
            </a:r>
            <a:endParaRPr lang="en-US" sz="5600" b="0" dirty="0"/>
          </a:p>
        </p:txBody>
      </p:sp>
      <p:pic>
        <p:nvPicPr>
          <p:cNvPr id="2" name="Picture 1" descr="2 Vilties miesto logo sukreivintas apvalus didel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381000"/>
            <a:ext cx="1837447" cy="1828800"/>
          </a:xfrm>
          <a:prstGeom prst="rect">
            <a:avLst/>
          </a:prstGeom>
        </p:spPr>
      </p:pic>
      <p:pic>
        <p:nvPicPr>
          <p:cNvPr id="4" name="Picture 3"/>
          <p:cNvPicPr>
            <a:picLocks noChangeAspect="1"/>
          </p:cNvPicPr>
          <p:nvPr/>
        </p:nvPicPr>
        <p:blipFill>
          <a:blip r:embed="rId4"/>
          <a:stretch>
            <a:fillRect/>
          </a:stretch>
        </p:blipFill>
        <p:spPr>
          <a:xfrm>
            <a:off x="228601" y="5257799"/>
            <a:ext cx="8734111" cy="612000"/>
          </a:xfrm>
          <a:prstGeom prst="rect">
            <a:avLst/>
          </a:prstGeom>
        </p:spPr>
      </p:pic>
      <p:pic>
        <p:nvPicPr>
          <p:cNvPr id="6" name="Picture 5" descr="Savivaldybės 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 y="457200"/>
            <a:ext cx="1905000" cy="1905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1905000"/>
          </a:xfrm>
        </p:spPr>
        <p:txBody>
          <a:bodyPr/>
          <a:lstStyle/>
          <a:p>
            <a:pPr marL="0" indent="0" algn="ctr">
              <a:buNone/>
            </a:pPr>
            <a:r>
              <a:rPr lang="lt-LT" b="1" dirty="0"/>
              <a:t>KLAIPĖDOS MIESTO SAVIVALDYBĖS 2015–2020 METŲ KULTŪROS KAITOS GAIRĖS </a:t>
            </a:r>
            <a:endParaRPr lang="lt-LT" b="1" dirty="0" smtClean="0"/>
          </a:p>
          <a:p>
            <a:pPr marL="0" indent="0" algn="ctr">
              <a:buNone/>
            </a:pPr>
            <a:r>
              <a:rPr lang="lt-LT" b="1" dirty="0" smtClean="0"/>
              <a:t>Trumpa apžvalga</a:t>
            </a:r>
            <a:endParaRPr lang="en-US" dirty="0"/>
          </a:p>
        </p:txBody>
      </p:sp>
    </p:spTree>
    <p:extLst>
      <p:ext uri="{BB962C8B-B14F-4D97-AF65-F5344CB8AC3E}">
        <p14:creationId xmlns:p14="http://schemas.microsoft.com/office/powerpoint/2010/main" val="2270048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b="1" dirty="0"/>
              <a:t>PRIORITETINĖS KULTŪROS KAITOS KRYPTYS</a:t>
            </a:r>
            <a:r>
              <a:rPr lang="lt-LT" dirty="0"/>
              <a:t> </a:t>
            </a:r>
            <a:r>
              <a:rPr lang="lt-LT" b="1" dirty="0"/>
              <a:t>2015–2020 </a:t>
            </a:r>
            <a:endParaRPr lang="en-US" b="1" dirty="0"/>
          </a:p>
        </p:txBody>
      </p:sp>
      <p:sp>
        <p:nvSpPr>
          <p:cNvPr id="3" name="Content Placeholder 2"/>
          <p:cNvSpPr>
            <a:spLocks noGrp="1"/>
          </p:cNvSpPr>
          <p:nvPr>
            <p:ph idx="1"/>
          </p:nvPr>
        </p:nvSpPr>
        <p:spPr/>
        <p:txBody>
          <a:bodyPr/>
          <a:lstStyle/>
          <a:p>
            <a:pPr lvl="0"/>
            <a:r>
              <a:rPr lang="lt-LT" dirty="0" smtClean="0"/>
              <a:t>tarpsektorinės </a:t>
            </a:r>
            <a:r>
              <a:rPr lang="lt-LT" dirty="0"/>
              <a:t>sąveikos skatinimas;</a:t>
            </a:r>
          </a:p>
          <a:p>
            <a:pPr lvl="0"/>
            <a:r>
              <a:rPr lang="lt-LT" dirty="0"/>
              <a:t>kultūrinio tapatumo stiprinimas;</a:t>
            </a:r>
          </a:p>
          <a:p>
            <a:pPr lvl="0"/>
            <a:r>
              <a:rPr lang="lt-LT" dirty="0"/>
              <a:t>kultūros prieinamumo didinimas;</a:t>
            </a:r>
          </a:p>
          <a:p>
            <a:pPr lvl="0"/>
            <a:r>
              <a:rPr lang="lt-LT" dirty="0"/>
              <a:t>komunikacija;</a:t>
            </a:r>
          </a:p>
          <a:p>
            <a:pPr lvl="0"/>
            <a:r>
              <a:rPr lang="lt-LT" dirty="0"/>
              <a:t>biudžetinio sektoriaus paslaugų ir infrastruktūros gerinimas bei stebėsena.</a:t>
            </a:r>
          </a:p>
          <a:p>
            <a:endParaRPr lang="en-US" dirty="0"/>
          </a:p>
        </p:txBody>
      </p:sp>
    </p:spTree>
    <p:extLst>
      <p:ext uri="{BB962C8B-B14F-4D97-AF65-F5344CB8AC3E}">
        <p14:creationId xmlns:p14="http://schemas.microsoft.com/office/powerpoint/2010/main" val="760802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b="1" cap="all" dirty="0"/>
              <a:t>PIRMA KRYPTIS – </a:t>
            </a:r>
            <a:r>
              <a:rPr lang="lt-LT" b="1" dirty="0"/>
              <a:t>tarpsektorinės sąveikos skatinimas.</a:t>
            </a:r>
            <a:r>
              <a:rPr lang="lt-LT" dirty="0"/>
              <a:t> </a:t>
            </a:r>
            <a:endParaRPr lang="en-US" dirty="0"/>
          </a:p>
        </p:txBody>
      </p:sp>
      <p:sp>
        <p:nvSpPr>
          <p:cNvPr id="3" name="Content Placeholder 2"/>
          <p:cNvSpPr>
            <a:spLocks noGrp="1"/>
          </p:cNvSpPr>
          <p:nvPr>
            <p:ph idx="1"/>
          </p:nvPr>
        </p:nvSpPr>
        <p:spPr>
          <a:xfrm>
            <a:off x="457200" y="1143000"/>
            <a:ext cx="8229600" cy="4525963"/>
          </a:xfrm>
        </p:spPr>
        <p:txBody>
          <a:bodyPr>
            <a:normAutofit/>
          </a:bodyPr>
          <a:lstStyle/>
          <a:p>
            <a:pPr marL="0" indent="0">
              <a:buNone/>
            </a:pPr>
            <a:r>
              <a:rPr lang="lt-LT" b="1" dirty="0"/>
              <a:t>Tikslas</a:t>
            </a:r>
            <a:r>
              <a:rPr lang="lt-LT" dirty="0"/>
              <a:t> – įtvirtinti kultūrą kaip strateginę Klaipėdos miesto savivaldybės raidos kryptį, didinant jos įtaką miesto ekonominiam vystymuisi ir vaidmenį, įgyvendinant įvairius sektorius jungiančias iniciatyvas. </a:t>
            </a:r>
            <a:endParaRPr lang="lt-LT" dirty="0" smtClean="0"/>
          </a:p>
        </p:txBody>
      </p:sp>
    </p:spTree>
    <p:extLst>
      <p:ext uri="{BB962C8B-B14F-4D97-AF65-F5344CB8AC3E}">
        <p14:creationId xmlns:p14="http://schemas.microsoft.com/office/powerpoint/2010/main" val="1774251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b="1" cap="all" dirty="0"/>
              <a:t>ANTRA KRYPTIS </a:t>
            </a:r>
            <a:r>
              <a:rPr lang="lt-LT" b="1" dirty="0"/>
              <a:t>– kultūrinio tapatumo stiprinimas</a:t>
            </a:r>
            <a:r>
              <a:rPr lang="lt-LT" b="1" dirty="0" smtClean="0"/>
              <a:t>.</a:t>
            </a:r>
            <a:endParaRPr lang="en-US" dirty="0"/>
          </a:p>
        </p:txBody>
      </p:sp>
      <p:sp>
        <p:nvSpPr>
          <p:cNvPr id="3" name="Content Placeholder 2"/>
          <p:cNvSpPr>
            <a:spLocks noGrp="1"/>
          </p:cNvSpPr>
          <p:nvPr>
            <p:ph idx="1"/>
          </p:nvPr>
        </p:nvSpPr>
        <p:spPr>
          <a:xfrm>
            <a:off x="457200" y="1219200"/>
            <a:ext cx="8229600" cy="4525963"/>
          </a:xfrm>
        </p:spPr>
        <p:txBody>
          <a:bodyPr>
            <a:normAutofit/>
          </a:bodyPr>
          <a:lstStyle/>
          <a:p>
            <a:pPr marL="0" indent="0">
              <a:buNone/>
            </a:pPr>
            <a:r>
              <a:rPr lang="lt-LT" b="1" i="1" dirty="0"/>
              <a:t>Tikslas</a:t>
            </a:r>
            <a:r>
              <a:rPr lang="lt-LT" dirty="0"/>
              <a:t> </a:t>
            </a:r>
            <a:r>
              <a:rPr lang="lt-LT" b="1" dirty="0"/>
              <a:t>–</a:t>
            </a:r>
            <a:r>
              <a:rPr lang="lt-LT" dirty="0"/>
              <a:t> formuoti miesto kultūrinį tapatumą, integruotą į Baltijos jūros regiono kultūrinę erdvę.</a:t>
            </a:r>
            <a:br>
              <a:rPr lang="lt-LT" dirty="0"/>
            </a:br>
            <a:endParaRPr lang="en-US" dirty="0"/>
          </a:p>
        </p:txBody>
      </p:sp>
    </p:spTree>
    <p:extLst>
      <p:ext uri="{BB962C8B-B14F-4D97-AF65-F5344CB8AC3E}">
        <p14:creationId xmlns:p14="http://schemas.microsoft.com/office/powerpoint/2010/main" val="2967373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b="1" cap="all" dirty="0"/>
              <a:t>TREČIA KRYPTIS – </a:t>
            </a:r>
            <a:r>
              <a:rPr lang="lt-LT" b="1" dirty="0"/>
              <a:t>kultūros prieinamumo didinimas. </a:t>
            </a:r>
            <a:endParaRPr lang="en-US" dirty="0"/>
          </a:p>
        </p:txBody>
      </p:sp>
      <p:sp>
        <p:nvSpPr>
          <p:cNvPr id="3" name="Content Placeholder 2"/>
          <p:cNvSpPr>
            <a:spLocks noGrp="1"/>
          </p:cNvSpPr>
          <p:nvPr>
            <p:ph idx="1"/>
          </p:nvPr>
        </p:nvSpPr>
        <p:spPr>
          <a:xfrm>
            <a:off x="457200" y="1219200"/>
            <a:ext cx="8229600" cy="1905000"/>
          </a:xfrm>
        </p:spPr>
        <p:txBody>
          <a:bodyPr/>
          <a:lstStyle/>
          <a:p>
            <a:pPr marL="0" indent="0">
              <a:buNone/>
            </a:pPr>
            <a:r>
              <a:rPr lang="lt-LT" b="1" i="1" dirty="0"/>
              <a:t>Tikslas</a:t>
            </a:r>
            <a:r>
              <a:rPr lang="lt-LT" dirty="0"/>
              <a:t> – skatinti bendruomenės kultūrinį bei kūrybinį aktyvumą, didinti kultūros atvirumą įvairiems visuomenės sluoksniams. </a:t>
            </a:r>
          </a:p>
          <a:p>
            <a:pPr marL="0" indent="0">
              <a:buNone/>
            </a:pPr>
            <a:endParaRPr lang="en-US" dirty="0"/>
          </a:p>
        </p:txBody>
      </p:sp>
    </p:spTree>
    <p:extLst>
      <p:ext uri="{BB962C8B-B14F-4D97-AF65-F5344CB8AC3E}">
        <p14:creationId xmlns:p14="http://schemas.microsoft.com/office/powerpoint/2010/main" val="774056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b="1" cap="all" dirty="0"/>
              <a:t>KETVIRTA KRYPTIS – </a:t>
            </a:r>
            <a:r>
              <a:rPr lang="lt-LT" b="1" dirty="0"/>
              <a:t>komunikacija</a:t>
            </a:r>
            <a:r>
              <a:rPr lang="lt-LT" b="1" cap="all" dirty="0"/>
              <a:t>.</a:t>
            </a:r>
            <a:r>
              <a:rPr lang="lt-LT" dirty="0"/>
              <a:t> </a:t>
            </a:r>
            <a:endParaRPr lang="en-US" dirty="0"/>
          </a:p>
        </p:txBody>
      </p:sp>
      <p:sp>
        <p:nvSpPr>
          <p:cNvPr id="3" name="Content Placeholder 2"/>
          <p:cNvSpPr>
            <a:spLocks noGrp="1"/>
          </p:cNvSpPr>
          <p:nvPr>
            <p:ph idx="1"/>
          </p:nvPr>
        </p:nvSpPr>
        <p:spPr>
          <a:xfrm>
            <a:off x="457200" y="1371600"/>
            <a:ext cx="8229600" cy="1905000"/>
          </a:xfrm>
        </p:spPr>
        <p:txBody>
          <a:bodyPr/>
          <a:lstStyle/>
          <a:p>
            <a:pPr marL="0" indent="0">
              <a:buNone/>
            </a:pPr>
            <a:r>
              <a:rPr lang="lt-LT" b="1" i="1" dirty="0"/>
              <a:t>Tikslas</a:t>
            </a:r>
            <a:r>
              <a:rPr lang="lt-LT" dirty="0"/>
              <a:t> – sukurti gerai veikiančią Klaipėdos miesto kultūros komunikavimo ir įvaizdžio formavimo sistemą.</a:t>
            </a:r>
          </a:p>
          <a:p>
            <a:endParaRPr lang="en-US" dirty="0"/>
          </a:p>
        </p:txBody>
      </p:sp>
    </p:spTree>
    <p:extLst>
      <p:ext uri="{BB962C8B-B14F-4D97-AF65-F5344CB8AC3E}">
        <p14:creationId xmlns:p14="http://schemas.microsoft.com/office/powerpoint/2010/main" val="2702769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lt-LT" sz="2500" b="1" cap="all" dirty="0"/>
              <a:t>PENKTA KRYPTIS – </a:t>
            </a:r>
            <a:r>
              <a:rPr lang="lt-LT" sz="2500" b="1" dirty="0"/>
              <a:t>biudžetinio sektoriaus infrastruktūros ir paslaugų gerinimas.</a:t>
            </a:r>
            <a:r>
              <a:rPr lang="lt-LT" sz="2500" dirty="0"/>
              <a:t> </a:t>
            </a:r>
            <a:endParaRPr lang="en-US" sz="2500" dirty="0"/>
          </a:p>
        </p:txBody>
      </p:sp>
      <p:sp>
        <p:nvSpPr>
          <p:cNvPr id="3" name="Content Placeholder 2"/>
          <p:cNvSpPr>
            <a:spLocks noGrp="1"/>
          </p:cNvSpPr>
          <p:nvPr>
            <p:ph idx="1"/>
          </p:nvPr>
        </p:nvSpPr>
        <p:spPr>
          <a:xfrm>
            <a:off x="457200" y="1295400"/>
            <a:ext cx="8229600" cy="3200400"/>
          </a:xfrm>
        </p:spPr>
        <p:txBody>
          <a:bodyPr/>
          <a:lstStyle/>
          <a:p>
            <a:pPr marL="0" indent="0">
              <a:buNone/>
            </a:pPr>
            <a:r>
              <a:rPr lang="lt-LT" b="1" i="1" dirty="0"/>
              <a:t>Tikslas</a:t>
            </a:r>
            <a:r>
              <a:rPr lang="lt-LT" dirty="0"/>
              <a:t> – gerinti kultūros paslaugų administravimą, modernizuoti fizinę infrastruktūrą, sudaryti sąlygas naujos kokybės paslaugų, labiau skatinančių visuomenės kūrybiškumą ir kultūrinio turizmo plėtrą, teikimui. </a:t>
            </a:r>
            <a:endParaRPr lang="en-US" dirty="0"/>
          </a:p>
        </p:txBody>
      </p:sp>
    </p:spTree>
    <p:extLst>
      <p:ext uri="{BB962C8B-B14F-4D97-AF65-F5344CB8AC3E}">
        <p14:creationId xmlns:p14="http://schemas.microsoft.com/office/powerpoint/2010/main" val="3211294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1905000"/>
          </a:xfrm>
        </p:spPr>
        <p:txBody>
          <a:bodyPr>
            <a:normAutofit fontScale="85000" lnSpcReduction="20000"/>
          </a:bodyPr>
          <a:lstStyle/>
          <a:p>
            <a:pPr marL="0" indent="0" algn="ctr">
              <a:buNone/>
            </a:pPr>
            <a:r>
              <a:rPr lang="lt-LT" sz="4800" b="1" dirty="0"/>
              <a:t>KLAIPĖDOS </a:t>
            </a:r>
            <a:r>
              <a:rPr lang="lt-LT" sz="4800" b="1" dirty="0" smtClean="0"/>
              <a:t>MIESTO SAVIVALDYBĖS </a:t>
            </a:r>
          </a:p>
          <a:p>
            <a:pPr marL="0" indent="0" algn="ctr">
              <a:buNone/>
            </a:pPr>
            <a:r>
              <a:rPr lang="lt-LT" sz="4800" b="1" dirty="0" smtClean="0"/>
              <a:t>SOCIALINIŲ </a:t>
            </a:r>
            <a:r>
              <a:rPr lang="lt-LT" sz="4800" b="1" dirty="0"/>
              <a:t>PASLAUGŲ </a:t>
            </a:r>
            <a:endParaRPr lang="lt-LT" sz="4800" b="1" dirty="0" smtClean="0"/>
          </a:p>
          <a:p>
            <a:pPr marL="0" indent="0" algn="ctr">
              <a:buNone/>
            </a:pPr>
            <a:r>
              <a:rPr lang="lt-LT" sz="4800" b="1" dirty="0" smtClean="0"/>
              <a:t>2017 </a:t>
            </a:r>
            <a:r>
              <a:rPr lang="lt-LT" sz="4800" b="1" dirty="0"/>
              <a:t>METŲ PLANAS</a:t>
            </a:r>
            <a:r>
              <a:rPr lang="lt-LT" sz="4800" dirty="0"/>
              <a:t> </a:t>
            </a:r>
            <a:endParaRPr lang="en-US" sz="4800" b="1" dirty="0"/>
          </a:p>
        </p:txBody>
      </p:sp>
      <p:sp>
        <p:nvSpPr>
          <p:cNvPr id="4" name="TextBox 3"/>
          <p:cNvSpPr txBox="1"/>
          <p:nvPr/>
        </p:nvSpPr>
        <p:spPr>
          <a:xfrm>
            <a:off x="3505200" y="3962400"/>
            <a:ext cx="2359089" cy="461665"/>
          </a:xfrm>
          <a:prstGeom prst="rect">
            <a:avLst/>
          </a:prstGeom>
          <a:noFill/>
        </p:spPr>
        <p:txBody>
          <a:bodyPr wrap="none" rtlCol="0">
            <a:spAutoFit/>
          </a:bodyPr>
          <a:lstStyle/>
          <a:p>
            <a:r>
              <a:rPr lang="en-US" sz="2400" b="1" dirty="0" err="1" smtClean="0"/>
              <a:t>Trumpa</a:t>
            </a:r>
            <a:r>
              <a:rPr lang="en-US" sz="2400" b="1" dirty="0" smtClean="0"/>
              <a:t> </a:t>
            </a:r>
            <a:r>
              <a:rPr lang="en-US" sz="2400" b="1" dirty="0" err="1" smtClean="0"/>
              <a:t>apžvalga</a:t>
            </a:r>
            <a:endParaRPr lang="en-US" sz="2400" b="1" dirty="0"/>
          </a:p>
        </p:txBody>
      </p:sp>
    </p:spTree>
    <p:extLst>
      <p:ext uri="{BB962C8B-B14F-4D97-AF65-F5344CB8AC3E}">
        <p14:creationId xmlns:p14="http://schemas.microsoft.com/office/powerpoint/2010/main" val="597469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Socialinių</a:t>
            </a:r>
            <a:r>
              <a:rPr lang="en-US" b="1" dirty="0" smtClean="0"/>
              <a:t> </a:t>
            </a:r>
            <a:r>
              <a:rPr lang="en-US" b="1" dirty="0" err="1" smtClean="0"/>
              <a:t>paslaugų</a:t>
            </a:r>
            <a:r>
              <a:rPr lang="en-US" b="1" dirty="0" smtClean="0"/>
              <a:t> </a:t>
            </a:r>
            <a:r>
              <a:rPr lang="en-US" b="1" dirty="0" err="1" smtClean="0"/>
              <a:t>plano</a:t>
            </a:r>
            <a:r>
              <a:rPr lang="en-US" b="1" dirty="0" smtClean="0"/>
              <a:t> </a:t>
            </a:r>
            <a:r>
              <a:rPr lang="en-US" b="1" dirty="0" err="1" smtClean="0"/>
              <a:t>tikslai</a:t>
            </a:r>
            <a:r>
              <a:rPr lang="en-US" b="1" dirty="0" smtClean="0"/>
              <a:t> </a:t>
            </a:r>
            <a:r>
              <a:rPr lang="en-US" b="1" dirty="0" err="1" smtClean="0"/>
              <a:t>ir</a:t>
            </a:r>
            <a:r>
              <a:rPr lang="en-US" b="1" dirty="0" smtClean="0"/>
              <a:t> </a:t>
            </a:r>
            <a:r>
              <a:rPr lang="en-US" b="1" dirty="0" err="1" smtClean="0"/>
              <a:t>uždaviniai</a:t>
            </a:r>
            <a:endParaRPr lang="en-US" b="1" dirty="0"/>
          </a:p>
        </p:txBody>
      </p:sp>
      <p:sp>
        <p:nvSpPr>
          <p:cNvPr id="3" name="Content Placeholder 2"/>
          <p:cNvSpPr>
            <a:spLocks noGrp="1"/>
          </p:cNvSpPr>
          <p:nvPr>
            <p:ph idx="1"/>
          </p:nvPr>
        </p:nvSpPr>
        <p:spPr>
          <a:xfrm>
            <a:off x="457200" y="1295400"/>
            <a:ext cx="8229600" cy="4525963"/>
          </a:xfrm>
        </p:spPr>
        <p:txBody>
          <a:bodyPr>
            <a:normAutofit/>
          </a:bodyPr>
          <a:lstStyle/>
          <a:p>
            <a:pPr marL="0" indent="0">
              <a:buNone/>
            </a:pPr>
            <a:r>
              <a:rPr lang="lt-LT" b="1" dirty="0" smtClean="0"/>
              <a:t>Tikslas</a:t>
            </a:r>
            <a:r>
              <a:rPr lang="lt-LT" dirty="0" smtClean="0"/>
              <a:t> - </a:t>
            </a:r>
            <a:r>
              <a:rPr lang="lt-LT" dirty="0" smtClean="0"/>
              <a:t>gerinti </a:t>
            </a:r>
            <a:r>
              <a:rPr lang="lt-LT" dirty="0"/>
              <a:t>socialinių paslaugų kokybę, didinti jų įvairovę ir prieinamumą miesto </a:t>
            </a:r>
            <a:r>
              <a:rPr lang="lt-LT" dirty="0" smtClean="0"/>
              <a:t>gyventojams.  </a:t>
            </a:r>
          </a:p>
        </p:txBody>
      </p:sp>
    </p:spTree>
    <p:extLst>
      <p:ext uri="{BB962C8B-B14F-4D97-AF65-F5344CB8AC3E}">
        <p14:creationId xmlns:p14="http://schemas.microsoft.com/office/powerpoint/2010/main" val="480335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pPr lvl="0">
              <a:spcBef>
                <a:spcPts val="0"/>
              </a:spcBef>
            </a:pPr>
            <a:r>
              <a:rPr lang="en-US" sz="2800" b="1" dirty="0"/>
              <a:t>Soc. </a:t>
            </a:r>
            <a:r>
              <a:rPr lang="en-US" sz="2800" b="1" dirty="0" err="1"/>
              <a:t>pažeidžiamų</a:t>
            </a:r>
            <a:r>
              <a:rPr lang="en-US" sz="2800" b="1" dirty="0"/>
              <a:t> </a:t>
            </a:r>
            <a:r>
              <a:rPr lang="en-US" sz="2800" b="1" dirty="0" err="1"/>
              <a:t>Klaipėdos</a:t>
            </a:r>
            <a:r>
              <a:rPr lang="en-US" sz="2800" b="1" dirty="0"/>
              <a:t> </a:t>
            </a:r>
            <a:r>
              <a:rPr lang="en-US" sz="2800" dirty="0" err="1" smtClean="0"/>
              <a:t>gyventojų</a:t>
            </a:r>
            <a:r>
              <a:rPr lang="en-US" sz="2800" dirty="0" smtClean="0"/>
              <a:t> </a:t>
            </a:r>
            <a:r>
              <a:rPr lang="en-US" sz="2800" dirty="0" err="1" smtClean="0"/>
              <a:t>grupių</a:t>
            </a:r>
            <a:r>
              <a:rPr lang="en-US" sz="2800" dirty="0" smtClean="0"/>
              <a:t> </a:t>
            </a:r>
            <a:r>
              <a:rPr lang="en-US" sz="2800" dirty="0" err="1" smtClean="0"/>
              <a:t>struktūra</a:t>
            </a:r>
            <a:endParaRPr lang="en-US" dirty="0">
              <a:latin typeface="+mn-lt"/>
            </a:endParaRPr>
          </a:p>
        </p:txBody>
      </p:sp>
      <p:graphicFrame>
        <p:nvGraphicFramePr>
          <p:cNvPr id="3" name="Chart 2"/>
          <p:cNvGraphicFramePr/>
          <p:nvPr>
            <p:extLst>
              <p:ext uri="{D42A27DB-BD31-4B8C-83A1-F6EECF244321}">
                <p14:modId xmlns:p14="http://schemas.microsoft.com/office/powerpoint/2010/main" val="482333870"/>
              </p:ext>
            </p:extLst>
          </p:nvPr>
        </p:nvGraphicFramePr>
        <p:xfrm>
          <a:off x="228600" y="1397000"/>
          <a:ext cx="8686800" cy="515620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457200" y="1066800"/>
            <a:ext cx="7426019" cy="369332"/>
          </a:xfrm>
          <a:prstGeom prst="rect">
            <a:avLst/>
          </a:prstGeom>
          <a:noFill/>
        </p:spPr>
        <p:txBody>
          <a:bodyPr wrap="none" rtlCol="0">
            <a:spAutoFit/>
          </a:bodyPr>
          <a:lstStyle/>
          <a:p>
            <a:r>
              <a:rPr lang="lt-LT" b="1" dirty="0"/>
              <a:t>Vidutinis metinis gyventojų skaičius ir sudėtis (2016 m. pradžioje)</a:t>
            </a:r>
            <a:r>
              <a:rPr lang="lt-LT" dirty="0"/>
              <a:t>: </a:t>
            </a:r>
            <a:r>
              <a:rPr lang="en-US" dirty="0" smtClean="0"/>
              <a:t> - </a:t>
            </a:r>
            <a:r>
              <a:rPr lang="en-US" b="1" dirty="0" smtClean="0"/>
              <a:t>154275</a:t>
            </a:r>
            <a:endParaRPr lang="en-US" b="1" dirty="0"/>
          </a:p>
        </p:txBody>
      </p:sp>
    </p:spTree>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81200"/>
            <a:ext cx="2362200" cy="1970046"/>
          </a:xfrm>
        </p:spPr>
        <p:txBody>
          <a:bodyPr>
            <a:normAutofit/>
          </a:bodyPr>
          <a:lstStyle/>
          <a:p>
            <a:pPr algn="ctr"/>
            <a:r>
              <a:rPr lang="en-US" sz="2000" dirty="0" err="1" smtClean="0"/>
              <a:t>Kultūra</a:t>
            </a:r>
            <a:r>
              <a:rPr lang="en-US" sz="2000" dirty="0" smtClean="0"/>
              <a:t> </a:t>
            </a:r>
            <a:br>
              <a:rPr lang="en-US" sz="2000" dirty="0" smtClean="0"/>
            </a:br>
            <a:r>
              <a:rPr lang="en-US" sz="2000" dirty="0" err="1" smtClean="0"/>
              <a:t>sveikatai</a:t>
            </a:r>
            <a:r>
              <a:rPr lang="en-US" sz="2000" dirty="0" smtClean="0"/>
              <a:t> </a:t>
            </a:r>
            <a:r>
              <a:rPr lang="en-US" sz="2000" dirty="0" err="1" smtClean="0"/>
              <a:t>ir</a:t>
            </a:r>
            <a:r>
              <a:rPr lang="en-US" sz="2000" dirty="0" smtClean="0"/>
              <a:t> </a:t>
            </a:r>
            <a:r>
              <a:rPr lang="en-US" sz="2000" dirty="0" err="1" smtClean="0"/>
              <a:t>socialinei</a:t>
            </a:r>
            <a:r>
              <a:rPr lang="en-US" sz="2000" dirty="0" smtClean="0"/>
              <a:t> </a:t>
            </a:r>
            <a:br>
              <a:rPr lang="en-US" sz="2000" dirty="0" smtClean="0"/>
            </a:br>
            <a:r>
              <a:rPr lang="en-US" sz="2000" dirty="0" err="1" smtClean="0"/>
              <a:t>gerovei</a:t>
            </a:r>
            <a:r>
              <a:rPr lang="en-US" sz="2000" dirty="0" smtClean="0"/>
              <a:t> </a:t>
            </a:r>
            <a:br>
              <a:rPr lang="en-US" sz="2000" dirty="0" smtClean="0"/>
            </a:br>
            <a:r>
              <a:rPr lang="en-US" sz="2000" dirty="0" err="1" smtClean="0"/>
              <a:t>grupės</a:t>
            </a:r>
            <a:r>
              <a:rPr lang="en-US" sz="2000" dirty="0" smtClean="0"/>
              <a:t> </a:t>
            </a:r>
            <a:br>
              <a:rPr lang="en-US" sz="2000" dirty="0" smtClean="0"/>
            </a:br>
            <a:r>
              <a:rPr lang="en-US" sz="2000" dirty="0" err="1" smtClean="0"/>
              <a:t>sudėtis</a:t>
            </a:r>
            <a:endParaRPr lang="en-US" sz="2000" dirty="0"/>
          </a:p>
        </p:txBody>
      </p:sp>
      <p:sp>
        <p:nvSpPr>
          <p:cNvPr id="3" name="Text Placeholder 2"/>
          <p:cNvSpPr>
            <a:spLocks noGrp="1"/>
          </p:cNvSpPr>
          <p:nvPr>
            <p:ph type="body" idx="1"/>
          </p:nvPr>
        </p:nvSpPr>
        <p:spPr>
          <a:xfrm>
            <a:off x="3048000" y="1066800"/>
            <a:ext cx="5562601" cy="4953000"/>
          </a:xfrm>
        </p:spPr>
        <p:txBody>
          <a:bodyPr>
            <a:noAutofit/>
          </a:bodyPr>
          <a:lstStyle/>
          <a:p>
            <a:pPr algn="l"/>
            <a:r>
              <a:rPr lang="en-US" sz="2400" b="1" dirty="0" err="1" smtClean="0"/>
              <a:t>Janina</a:t>
            </a:r>
            <a:r>
              <a:rPr lang="en-US" sz="2400" b="1" dirty="0" smtClean="0"/>
              <a:t> </a:t>
            </a:r>
            <a:r>
              <a:rPr lang="en-US" sz="2400" b="1" dirty="0" err="1" smtClean="0"/>
              <a:t>Urbikienė</a:t>
            </a:r>
            <a:endParaRPr lang="en-US" sz="2400" b="1" dirty="0" smtClean="0"/>
          </a:p>
          <a:p>
            <a:pPr algn="l"/>
            <a:r>
              <a:rPr lang="en-US" sz="2400" b="1" dirty="0" smtClean="0"/>
              <a:t>Valdas </a:t>
            </a:r>
            <a:r>
              <a:rPr lang="en-US" sz="2400" b="1" dirty="0" err="1" smtClean="0"/>
              <a:t>Daujotas</a:t>
            </a:r>
            <a:endParaRPr lang="en-US" sz="2400" b="1" dirty="0" smtClean="0"/>
          </a:p>
          <a:p>
            <a:pPr algn="l"/>
            <a:r>
              <a:rPr lang="en-US" sz="2400" b="1" dirty="0" err="1" smtClean="0"/>
              <a:t>Daiva</a:t>
            </a:r>
            <a:r>
              <a:rPr lang="en-US" sz="2400" b="1" dirty="0" smtClean="0"/>
              <a:t> </a:t>
            </a:r>
            <a:r>
              <a:rPr lang="en-US" sz="2400" b="1" dirty="0" err="1" smtClean="0"/>
              <a:t>Nakrošienė</a:t>
            </a:r>
            <a:endParaRPr lang="en-US" sz="2400" b="1" dirty="0" smtClean="0"/>
          </a:p>
          <a:p>
            <a:pPr algn="l"/>
            <a:r>
              <a:rPr lang="en-US" sz="2400" b="1" dirty="0" err="1" smtClean="0"/>
              <a:t>Aldona</a:t>
            </a:r>
            <a:r>
              <a:rPr lang="en-US" sz="2400" b="1" dirty="0" smtClean="0"/>
              <a:t> </a:t>
            </a:r>
            <a:r>
              <a:rPr lang="en-US" sz="2400" b="1" dirty="0" err="1" smtClean="0"/>
              <a:t>Kerpytė</a:t>
            </a:r>
            <a:endParaRPr lang="en-US" sz="2400" b="1" dirty="0" smtClean="0"/>
          </a:p>
          <a:p>
            <a:pPr algn="l"/>
            <a:r>
              <a:rPr lang="en-US" sz="2400" b="1" dirty="0" err="1" smtClean="0"/>
              <a:t>Vilija</a:t>
            </a:r>
            <a:r>
              <a:rPr lang="en-US" sz="2400" b="1" dirty="0" smtClean="0"/>
              <a:t> </a:t>
            </a:r>
            <a:r>
              <a:rPr lang="en-US" sz="2400" b="1" dirty="0" err="1" smtClean="0"/>
              <a:t>Jonušaitytė</a:t>
            </a:r>
            <a:endParaRPr lang="en-US" sz="2400" b="1" dirty="0" smtClean="0"/>
          </a:p>
          <a:p>
            <a:pPr algn="l"/>
            <a:r>
              <a:rPr lang="en-US" sz="2400" b="1" dirty="0" err="1" smtClean="0"/>
              <a:t>Brolis</a:t>
            </a:r>
            <a:r>
              <a:rPr lang="en-US" sz="2400" b="1" dirty="0" smtClean="0"/>
              <a:t> </a:t>
            </a:r>
            <a:r>
              <a:rPr lang="en-US" sz="2400" b="1" dirty="0" err="1" smtClean="0"/>
              <a:t>Benediktas</a:t>
            </a:r>
            <a:endParaRPr lang="en-US" sz="2400" b="1" dirty="0" smtClean="0"/>
          </a:p>
          <a:p>
            <a:pPr algn="l"/>
            <a:r>
              <a:rPr lang="en-US" sz="2400" b="1" dirty="0" err="1" smtClean="0"/>
              <a:t>Andrėjus</a:t>
            </a:r>
            <a:r>
              <a:rPr lang="en-US" sz="2400" b="1" dirty="0" smtClean="0"/>
              <a:t> </a:t>
            </a:r>
            <a:r>
              <a:rPr lang="en-US" sz="2400" b="1" dirty="0" err="1" smtClean="0"/>
              <a:t>Semionovas</a:t>
            </a:r>
            <a:endParaRPr lang="en-US" sz="2400" b="1" dirty="0" smtClean="0"/>
          </a:p>
          <a:p>
            <a:pPr algn="l"/>
            <a:r>
              <a:rPr lang="en-US" sz="2400" b="1" dirty="0" err="1" smtClean="0"/>
              <a:t>Daiva</a:t>
            </a:r>
            <a:r>
              <a:rPr lang="en-US" sz="2400" b="1" dirty="0" smtClean="0"/>
              <a:t> </a:t>
            </a:r>
            <a:r>
              <a:rPr lang="en-US" sz="2400" b="1" dirty="0" err="1" smtClean="0"/>
              <a:t>Palubinksaitė</a:t>
            </a:r>
            <a:endParaRPr lang="en-US" sz="2400" b="1" dirty="0" smtClean="0"/>
          </a:p>
          <a:p>
            <a:pPr algn="l"/>
            <a:r>
              <a:rPr lang="en-US" sz="2400" b="1" dirty="0" err="1" smtClean="0"/>
              <a:t>Lina</a:t>
            </a:r>
            <a:r>
              <a:rPr lang="en-US" sz="2400" b="1" dirty="0" smtClean="0"/>
              <a:t> </a:t>
            </a:r>
            <a:r>
              <a:rPr lang="en-US" sz="2400" b="1" dirty="0" err="1" smtClean="0"/>
              <a:t>Uktverytė</a:t>
            </a:r>
            <a:endParaRPr lang="en-US" sz="2400" b="1" dirty="0" smtClean="0"/>
          </a:p>
          <a:p>
            <a:pPr algn="l"/>
            <a:r>
              <a:rPr lang="en-US" sz="2400" b="1" dirty="0" err="1" smtClean="0"/>
              <a:t>Edita</a:t>
            </a:r>
            <a:r>
              <a:rPr lang="en-US" sz="2400" b="1" dirty="0" smtClean="0"/>
              <a:t> </a:t>
            </a:r>
            <a:r>
              <a:rPr lang="en-US" sz="2400" b="1" dirty="0" err="1" smtClean="0"/>
              <a:t>Lubinskaitė</a:t>
            </a:r>
            <a:endParaRPr lang="en-US" sz="2400" b="1" dirty="0" smtClean="0"/>
          </a:p>
          <a:p>
            <a:pPr algn="l"/>
            <a:r>
              <a:rPr lang="en-US" sz="2400" b="1" dirty="0" err="1" smtClean="0"/>
              <a:t>Birutė</a:t>
            </a:r>
            <a:r>
              <a:rPr lang="en-US" sz="2400" b="1" dirty="0" smtClean="0"/>
              <a:t> </a:t>
            </a:r>
            <a:r>
              <a:rPr lang="en-US" sz="2400" b="1" dirty="0" err="1" smtClean="0"/>
              <a:t>Pukelytė</a:t>
            </a:r>
            <a:endParaRPr lang="en-US" sz="2400" b="1" dirty="0"/>
          </a:p>
        </p:txBody>
      </p:sp>
    </p:spTree>
    <p:extLst>
      <p:ext uri="{BB962C8B-B14F-4D97-AF65-F5344CB8AC3E}">
        <p14:creationId xmlns:p14="http://schemas.microsoft.com/office/powerpoint/2010/main" val="2767268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943641470"/>
              </p:ext>
            </p:extLst>
          </p:nvPr>
        </p:nvGraphicFramePr>
        <p:xfrm>
          <a:off x="76200" y="1066800"/>
          <a:ext cx="9044380" cy="5105400"/>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4"/>
          <p:cNvSpPr txBox="1">
            <a:spLocks noGrp="1"/>
          </p:cNvSpPr>
          <p:nvPr>
            <p:ph type="title"/>
          </p:nvPr>
        </p:nvSpPr>
        <p:spPr>
          <a:xfrm>
            <a:off x="247514" y="198566"/>
            <a:ext cx="7761860" cy="461665"/>
          </a:xfrm>
          <a:prstGeom prst="rect">
            <a:avLst/>
          </a:prstGeom>
          <a:noFill/>
        </p:spPr>
        <p:txBody>
          <a:bodyPr wrap="none" rtlCol="0">
            <a:spAutoFit/>
          </a:bodyPr>
          <a:lstStyle/>
          <a:p>
            <a:r>
              <a:rPr lang="en-US" sz="2400" b="1" dirty="0" smtClean="0"/>
              <a:t>Soc. </a:t>
            </a:r>
            <a:r>
              <a:rPr lang="en-US" sz="2400" b="1" dirty="0" err="1"/>
              <a:t>pažeidžiamų</a:t>
            </a:r>
            <a:r>
              <a:rPr lang="en-US" sz="2400" b="1" dirty="0"/>
              <a:t> </a:t>
            </a:r>
            <a:r>
              <a:rPr lang="en-US" sz="2400" dirty="0" err="1"/>
              <a:t>Klaipėdos</a:t>
            </a:r>
            <a:r>
              <a:rPr lang="en-US" sz="2400" dirty="0"/>
              <a:t> </a:t>
            </a:r>
            <a:r>
              <a:rPr lang="en-US" sz="2400" dirty="0" err="1" smtClean="0"/>
              <a:t>gyv</a:t>
            </a:r>
            <a:r>
              <a:rPr lang="en-US" sz="2400" dirty="0" smtClean="0"/>
              <a:t>. </a:t>
            </a:r>
            <a:r>
              <a:rPr lang="en-US" sz="2400" dirty="0" err="1" smtClean="0"/>
              <a:t>sudėties</a:t>
            </a:r>
            <a:r>
              <a:rPr lang="en-US" sz="2400" dirty="0" smtClean="0"/>
              <a:t> </a:t>
            </a:r>
            <a:r>
              <a:rPr lang="en-US" sz="2400" dirty="0" err="1" smtClean="0"/>
              <a:t>procentinė</a:t>
            </a:r>
            <a:r>
              <a:rPr lang="en-US" sz="2400" dirty="0" smtClean="0"/>
              <a:t> </a:t>
            </a:r>
            <a:r>
              <a:rPr lang="en-US" sz="2400" dirty="0" err="1" smtClean="0"/>
              <a:t>išraiška</a:t>
            </a:r>
            <a:r>
              <a:rPr lang="en-US" sz="2400" dirty="0" smtClean="0"/>
              <a:t> </a:t>
            </a:r>
            <a:endParaRPr lang="en-US" sz="2400" dirty="0"/>
          </a:p>
        </p:txBody>
      </p:sp>
    </p:spTree>
    <p:extLst>
      <p:ext uri="{BB962C8B-B14F-4D97-AF65-F5344CB8AC3E}">
        <p14:creationId xmlns:p14="http://schemas.microsoft.com/office/powerpoint/2010/main" val="4108392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000" y="0"/>
            <a:ext cx="6553200" cy="707886"/>
          </a:xfrm>
          <a:prstGeom prst="rect">
            <a:avLst/>
          </a:prstGeom>
        </p:spPr>
        <p:txBody>
          <a:bodyPr wrap="square">
            <a:spAutoFit/>
          </a:bodyPr>
          <a:lstStyle/>
          <a:p>
            <a:r>
              <a:rPr lang="en-US" sz="2000" dirty="0" err="1"/>
              <a:t>Asmenys</a:t>
            </a:r>
            <a:r>
              <a:rPr lang="en-US" sz="2000" dirty="0"/>
              <a:t>, </a:t>
            </a:r>
            <a:r>
              <a:rPr lang="en-US" sz="2000" dirty="0" err="1"/>
              <a:t>gyvenantys</a:t>
            </a:r>
            <a:r>
              <a:rPr lang="en-US" sz="2000" dirty="0"/>
              <a:t> </a:t>
            </a:r>
            <a:r>
              <a:rPr lang="en-US" sz="2000" dirty="0" err="1"/>
              <a:t>namų</a:t>
            </a:r>
            <a:r>
              <a:rPr lang="en-US" sz="2000" dirty="0"/>
              <a:t> </a:t>
            </a:r>
            <a:r>
              <a:rPr lang="en-US" sz="2000" dirty="0" err="1"/>
              <a:t>ūkiuose</a:t>
            </a:r>
            <a:r>
              <a:rPr lang="en-US" sz="2000" dirty="0"/>
              <a:t>, </a:t>
            </a:r>
            <a:r>
              <a:rPr lang="en-US" sz="2000" dirty="0" err="1"/>
              <a:t>susiduriančiuose</a:t>
            </a:r>
            <a:r>
              <a:rPr lang="en-US" sz="2000" dirty="0"/>
              <a:t> </a:t>
            </a:r>
            <a:r>
              <a:rPr lang="en-US" sz="2000" dirty="0" err="1"/>
              <a:t>su</a:t>
            </a:r>
            <a:r>
              <a:rPr lang="en-US" sz="2000" dirty="0"/>
              <a:t> </a:t>
            </a:r>
            <a:r>
              <a:rPr lang="en-US" sz="2000" b="1" dirty="0" err="1"/>
              <a:t>ekonominiais</a:t>
            </a:r>
            <a:r>
              <a:rPr lang="en-US" sz="2000" b="1" dirty="0"/>
              <a:t> </a:t>
            </a:r>
            <a:r>
              <a:rPr lang="en-US" sz="2000" b="1" dirty="0" err="1"/>
              <a:t>sunkumais</a:t>
            </a:r>
            <a:r>
              <a:rPr lang="en-US" sz="2000" b="1" dirty="0"/>
              <a:t> </a:t>
            </a:r>
            <a:r>
              <a:rPr lang="en-US" sz="2000" b="1" dirty="0" err="1" smtClean="0"/>
              <a:t>procentais</a:t>
            </a:r>
            <a:r>
              <a:rPr lang="en-US" sz="2000" b="1" dirty="0" smtClean="0"/>
              <a:t> (LSTD 2015m.) </a:t>
            </a:r>
            <a:endParaRPr lang="en-US" sz="2000" dirty="0"/>
          </a:p>
        </p:txBody>
      </p:sp>
      <p:graphicFrame>
        <p:nvGraphicFramePr>
          <p:cNvPr id="6" name="Chart 5"/>
          <p:cNvGraphicFramePr/>
          <p:nvPr>
            <p:extLst>
              <p:ext uri="{D42A27DB-BD31-4B8C-83A1-F6EECF244321}">
                <p14:modId xmlns:p14="http://schemas.microsoft.com/office/powerpoint/2010/main" val="175726329"/>
              </p:ext>
            </p:extLst>
          </p:nvPr>
        </p:nvGraphicFramePr>
        <p:xfrm>
          <a:off x="152400" y="914400"/>
          <a:ext cx="8382000" cy="54102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6019800" y="4876800"/>
            <a:ext cx="2071789" cy="923330"/>
          </a:xfrm>
          <a:prstGeom prst="rect">
            <a:avLst/>
          </a:prstGeom>
          <a:noFill/>
        </p:spPr>
        <p:txBody>
          <a:bodyPr wrap="none" rtlCol="0">
            <a:spAutoFit/>
          </a:bodyPr>
          <a:lstStyle/>
          <a:p>
            <a:r>
              <a:rPr lang="en-US" dirty="0" smtClean="0"/>
              <a:t>Su </a:t>
            </a:r>
            <a:r>
              <a:rPr lang="en-US" dirty="0" err="1" smtClean="0"/>
              <a:t>žodžiu</a:t>
            </a:r>
            <a:r>
              <a:rPr lang="en-US" dirty="0" smtClean="0"/>
              <a:t> </a:t>
            </a:r>
            <a:r>
              <a:rPr lang="en-US" dirty="0" err="1"/>
              <a:t>s</a:t>
            </a:r>
            <a:r>
              <a:rPr lang="en-US" dirty="0" err="1" smtClean="0"/>
              <a:t>unkiai</a:t>
            </a:r>
            <a:r>
              <a:rPr lang="en-US" dirty="0" smtClean="0"/>
              <a:t> </a:t>
            </a:r>
          </a:p>
          <a:p>
            <a:r>
              <a:rPr lang="en-US" dirty="0" err="1" smtClean="0"/>
              <a:t>sudaro</a:t>
            </a:r>
            <a:r>
              <a:rPr lang="en-US" dirty="0" smtClean="0"/>
              <a:t> 77 proc. </a:t>
            </a:r>
          </a:p>
          <a:p>
            <a:r>
              <a:rPr lang="en-US" dirty="0" err="1" smtClean="0"/>
              <a:t>Klaipėdos</a:t>
            </a:r>
            <a:r>
              <a:rPr lang="en-US" dirty="0" smtClean="0"/>
              <a:t> </a:t>
            </a:r>
            <a:r>
              <a:rPr lang="en-US" dirty="0" err="1" smtClean="0"/>
              <a:t>gyventojų</a:t>
            </a:r>
            <a:r>
              <a:rPr lang="en-US" dirty="0" smtClean="0"/>
              <a:t> </a:t>
            </a:r>
            <a:endParaRPr lang="en-US" dirty="0"/>
          </a:p>
        </p:txBody>
      </p:sp>
    </p:spTree>
    <p:extLst>
      <p:ext uri="{BB962C8B-B14F-4D97-AF65-F5344CB8AC3E}">
        <p14:creationId xmlns:p14="http://schemas.microsoft.com/office/powerpoint/2010/main" val="1011964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b="1" dirty="0" smtClean="0"/>
              <a:t>Esama </a:t>
            </a:r>
            <a:r>
              <a:rPr lang="lt-LT" b="1" dirty="0"/>
              <a:t>socialinių paslaugų </a:t>
            </a:r>
            <a:r>
              <a:rPr lang="lt-LT" b="1" dirty="0" smtClean="0"/>
              <a:t>infrastruktūra Klaipėdos mieste</a:t>
            </a:r>
            <a:endParaRPr lang="en-US" dirty="0"/>
          </a:p>
        </p:txBody>
      </p:sp>
      <p:sp>
        <p:nvSpPr>
          <p:cNvPr id="3" name="Content Placeholder 2"/>
          <p:cNvSpPr>
            <a:spLocks noGrp="1"/>
          </p:cNvSpPr>
          <p:nvPr>
            <p:ph idx="1"/>
          </p:nvPr>
        </p:nvSpPr>
        <p:spPr>
          <a:xfrm>
            <a:off x="457200" y="1295400"/>
            <a:ext cx="8229600" cy="4525963"/>
          </a:xfrm>
        </p:spPr>
        <p:txBody>
          <a:bodyPr>
            <a:normAutofit fontScale="77500" lnSpcReduction="20000"/>
          </a:bodyPr>
          <a:lstStyle/>
          <a:p>
            <a:r>
              <a:rPr lang="lt-LT" dirty="0"/>
              <a:t>Socialinės globos namai </a:t>
            </a:r>
            <a:r>
              <a:rPr lang="lt-LT" dirty="0" smtClean="0"/>
              <a:t>(8 įstaigos iš jų 1 NVO ir 1 </a:t>
            </a:r>
            <a:r>
              <a:rPr lang="lt-LT" dirty="0"/>
              <a:t>Religinė bendruomenė </a:t>
            </a:r>
            <a:r>
              <a:rPr lang="lt-LT" dirty="0" smtClean="0"/>
              <a:t>)</a:t>
            </a:r>
          </a:p>
          <a:p>
            <a:r>
              <a:rPr lang="lt-LT" dirty="0"/>
              <a:t>Šeimynos </a:t>
            </a:r>
            <a:r>
              <a:rPr lang="lt-LT" dirty="0" smtClean="0"/>
              <a:t>(0)</a:t>
            </a:r>
          </a:p>
          <a:p>
            <a:r>
              <a:rPr lang="lt-LT" dirty="0"/>
              <a:t>Laikino gyvenimo namai </a:t>
            </a:r>
            <a:r>
              <a:rPr lang="lt-LT" dirty="0" smtClean="0"/>
              <a:t>(2 įstaigos)</a:t>
            </a:r>
          </a:p>
          <a:p>
            <a:r>
              <a:rPr lang="lt-LT" dirty="0"/>
              <a:t>Dienos socialinės globos centrai </a:t>
            </a:r>
            <a:r>
              <a:rPr lang="lt-LT" dirty="0" smtClean="0"/>
              <a:t>(6 </a:t>
            </a:r>
            <a:r>
              <a:rPr lang="lt-LT" dirty="0"/>
              <a:t>įstaigos iš jų </a:t>
            </a:r>
            <a:r>
              <a:rPr lang="lt-LT" dirty="0" smtClean="0"/>
              <a:t>3 NVO)</a:t>
            </a:r>
          </a:p>
          <a:p>
            <a:r>
              <a:rPr lang="lt-LT" dirty="0"/>
              <a:t>Savarankiško gyvenimo namai </a:t>
            </a:r>
            <a:r>
              <a:rPr lang="lt-LT" dirty="0" smtClean="0"/>
              <a:t>(0)</a:t>
            </a:r>
          </a:p>
          <a:p>
            <a:r>
              <a:rPr lang="lt-LT" dirty="0"/>
              <a:t>Socialinės priežiūros centrai </a:t>
            </a:r>
            <a:r>
              <a:rPr lang="lt-LT" dirty="0" smtClean="0"/>
              <a:t>(5 </a:t>
            </a:r>
            <a:r>
              <a:rPr lang="lt-LT" dirty="0"/>
              <a:t>įstaigos iš jų </a:t>
            </a:r>
            <a:r>
              <a:rPr lang="lt-LT" dirty="0" smtClean="0"/>
              <a:t>2 NVO)</a:t>
            </a:r>
          </a:p>
          <a:p>
            <a:r>
              <a:rPr lang="lt-LT" dirty="0" smtClean="0"/>
              <a:t>Bendruomeninės </a:t>
            </a:r>
            <a:r>
              <a:rPr lang="lt-LT" dirty="0"/>
              <a:t>įstaigos </a:t>
            </a:r>
            <a:r>
              <a:rPr lang="lt-LT" dirty="0" smtClean="0"/>
              <a:t>(0)</a:t>
            </a:r>
          </a:p>
          <a:p>
            <a:r>
              <a:rPr lang="lt-LT" dirty="0" smtClean="0"/>
              <a:t>Kitos </a:t>
            </a:r>
            <a:r>
              <a:rPr lang="lt-LT" dirty="0"/>
              <a:t>socialinių paslaugų įstaigos </a:t>
            </a:r>
            <a:r>
              <a:rPr lang="lt-LT" dirty="0" smtClean="0"/>
              <a:t>(</a:t>
            </a:r>
            <a:r>
              <a:rPr lang="lt-LT" dirty="0"/>
              <a:t>5 įstaigos iš jų </a:t>
            </a:r>
            <a:r>
              <a:rPr lang="lt-LT" dirty="0" smtClean="0"/>
              <a:t>1 NVO 1 ir </a:t>
            </a:r>
            <a:r>
              <a:rPr lang="lt-LT" dirty="0"/>
              <a:t>Religinė </a:t>
            </a:r>
            <a:r>
              <a:rPr lang="lt-LT" dirty="0" smtClean="0"/>
              <a:t>bendruomenė.</a:t>
            </a:r>
          </a:p>
          <a:p>
            <a:pPr marL="0" indent="0">
              <a:buNone/>
            </a:pPr>
            <a:endParaRPr lang="lt-LT" dirty="0"/>
          </a:p>
          <a:p>
            <a:pPr marL="0" indent="0" algn="ctr">
              <a:buNone/>
            </a:pPr>
            <a:r>
              <a:rPr lang="lt-LT" dirty="0" smtClean="0"/>
              <a:t>VISO įstaigų 26 iš jų NVO 9.</a:t>
            </a:r>
            <a:endParaRPr lang="en-US" dirty="0"/>
          </a:p>
        </p:txBody>
      </p:sp>
    </p:spTree>
    <p:extLst>
      <p:ext uri="{BB962C8B-B14F-4D97-AF65-F5344CB8AC3E}">
        <p14:creationId xmlns:p14="http://schemas.microsoft.com/office/powerpoint/2010/main" val="2459433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180" y="228600"/>
            <a:ext cx="8403020" cy="685800"/>
          </a:xfrm>
        </p:spPr>
        <p:txBody>
          <a:bodyPr>
            <a:noAutofit/>
          </a:bodyPr>
          <a:lstStyle/>
          <a:p>
            <a:r>
              <a:rPr lang="lt-LT" sz="2400" b="1" dirty="0"/>
              <a:t>Klaipėdos mieste veikia ir kitos socialinėje srityje dirbančios nevyriausybinės </a:t>
            </a:r>
            <a:r>
              <a:rPr lang="lt-LT" sz="2400" b="1" dirty="0" smtClean="0"/>
              <a:t>organizacijos:</a:t>
            </a:r>
            <a:r>
              <a:rPr lang="lt-LT" sz="2400" dirty="0"/>
              <a:t/>
            </a:r>
            <a:br>
              <a:rPr lang="lt-LT" sz="2400" dirty="0"/>
            </a:br>
            <a:endParaRPr lang="en-US" sz="2400" dirty="0"/>
          </a:p>
        </p:txBody>
      </p:sp>
      <p:sp>
        <p:nvSpPr>
          <p:cNvPr id="3" name="Content Placeholder 2"/>
          <p:cNvSpPr>
            <a:spLocks noGrp="1"/>
          </p:cNvSpPr>
          <p:nvPr>
            <p:ph idx="1"/>
          </p:nvPr>
        </p:nvSpPr>
        <p:spPr>
          <a:xfrm>
            <a:off x="457200" y="1066800"/>
            <a:ext cx="8229600" cy="4953000"/>
          </a:xfrm>
        </p:spPr>
        <p:txBody>
          <a:bodyPr>
            <a:noAutofit/>
          </a:bodyPr>
          <a:lstStyle/>
          <a:p>
            <a:r>
              <a:rPr lang="lt-LT" sz="2200" dirty="0" smtClean="0"/>
              <a:t>Klaipėdos </a:t>
            </a:r>
            <a:r>
              <a:rPr lang="lt-LT" sz="2200" dirty="0"/>
              <a:t>evangelikų-liuteronų parapijos labdaros ir kultūros draugija „Sandora</a:t>
            </a:r>
            <a:r>
              <a:rPr lang="lt-LT" sz="2200" dirty="0" smtClean="0"/>
              <a:t>“teikia </a:t>
            </a:r>
            <a:r>
              <a:rPr lang="lt-LT" sz="2200" dirty="0"/>
              <a:t>nemokamą maitinimą, dalija drabužius, avalynę;</a:t>
            </a:r>
          </a:p>
          <a:p>
            <a:r>
              <a:rPr lang="lt-LT" sz="2200" dirty="0"/>
              <a:t>Šv. Juozapo Darbininko parapijos Caritas </a:t>
            </a:r>
            <a:r>
              <a:rPr lang="lt-LT" sz="2200" dirty="0" smtClean="0"/>
              <a:t>aprūpina </a:t>
            </a:r>
            <a:r>
              <a:rPr lang="lt-LT" sz="2200" dirty="0"/>
              <a:t>būtiniausiais drabužiais ir avalyne, maisto produktais;</a:t>
            </a:r>
          </a:p>
          <a:p>
            <a:r>
              <a:rPr lang="lt-LT" sz="2200" dirty="0"/>
              <a:t>Klaipėdos daugiavaikių šeimų </a:t>
            </a:r>
            <a:r>
              <a:rPr lang="lt-LT" sz="2200" dirty="0" smtClean="0"/>
              <a:t>bendrija „</a:t>
            </a:r>
            <a:r>
              <a:rPr lang="lt-LT" sz="2200" dirty="0"/>
              <a:t>Šeimų </a:t>
            </a:r>
            <a:r>
              <a:rPr lang="lt-LT" sz="2200" dirty="0" smtClean="0"/>
              <a:t>santaka, </a:t>
            </a:r>
            <a:r>
              <a:rPr lang="lt-LT" sz="2200" dirty="0"/>
              <a:t>VšĮ Informacijos ir paramos gausiai šeimai </a:t>
            </a:r>
            <a:r>
              <a:rPr lang="lt-LT" sz="2200" dirty="0" smtClean="0"/>
              <a:t>centras, </a:t>
            </a:r>
            <a:r>
              <a:rPr lang="lt-LT" sz="2200" dirty="0"/>
              <a:t>Telšių vyskupijos Klaipėdos dekanato šeimos </a:t>
            </a:r>
            <a:r>
              <a:rPr lang="lt-LT" sz="2200" dirty="0" smtClean="0"/>
              <a:t>centras, teikia </a:t>
            </a:r>
            <a:r>
              <a:rPr lang="lt-LT" sz="2200" dirty="0"/>
              <a:t>socialinę pagalbą šeimoms ir vaikams;</a:t>
            </a:r>
          </a:p>
          <a:p>
            <a:r>
              <a:rPr lang="lt-LT" sz="2200" dirty="0"/>
              <a:t>Klaipėdos miesto sergančių cukriniu diabetu klubas „</a:t>
            </a:r>
            <a:r>
              <a:rPr lang="lt-LT" sz="2200" dirty="0" smtClean="0"/>
              <a:t>CD </a:t>
            </a:r>
            <a:r>
              <a:rPr lang="lt-LT" sz="2200" dirty="0"/>
              <a:t>teikia socialinę pagalbą asmenims, sergantiems cukriniu diabetu;</a:t>
            </a:r>
          </a:p>
          <a:p>
            <a:r>
              <a:rPr lang="lt-LT" sz="2200" dirty="0"/>
              <a:t>Socialinių paslaugų informacijos </a:t>
            </a:r>
            <a:r>
              <a:rPr lang="lt-LT" sz="2200" dirty="0" smtClean="0"/>
              <a:t>centras, teikia </a:t>
            </a:r>
            <a:r>
              <a:rPr lang="lt-LT" sz="2200" dirty="0"/>
              <a:t>transporto paslaugas bei susistemintą informaciją asmenims rūpimais klausimais</a:t>
            </a:r>
            <a:r>
              <a:rPr lang="lt-LT" sz="2200" dirty="0" smtClean="0"/>
              <a:t>.</a:t>
            </a:r>
            <a:endParaRPr lang="lt-LT" sz="2200" dirty="0"/>
          </a:p>
        </p:txBody>
      </p:sp>
    </p:spTree>
    <p:extLst>
      <p:ext uri="{BB962C8B-B14F-4D97-AF65-F5344CB8AC3E}">
        <p14:creationId xmlns:p14="http://schemas.microsoft.com/office/powerpoint/2010/main" val="695412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Sociokultūrinės</a:t>
            </a:r>
            <a:r>
              <a:rPr lang="en-US" dirty="0" smtClean="0"/>
              <a:t> </a:t>
            </a:r>
            <a:r>
              <a:rPr lang="en-US" dirty="0" err="1" smtClean="0"/>
              <a:t>paslaugas</a:t>
            </a:r>
            <a:r>
              <a:rPr lang="en-US" dirty="0" smtClean="0"/>
              <a:t> </a:t>
            </a:r>
            <a:r>
              <a:rPr lang="en-US" dirty="0" err="1" smtClean="0"/>
              <a:t>teikiančios</a:t>
            </a:r>
            <a:r>
              <a:rPr lang="en-US" dirty="0" smtClean="0"/>
              <a:t> </a:t>
            </a:r>
            <a:r>
              <a:rPr lang="en-US" dirty="0" err="1" smtClean="0"/>
              <a:t>savivaldybės</a:t>
            </a:r>
            <a:r>
              <a:rPr lang="en-US" dirty="0" smtClean="0"/>
              <a:t> </a:t>
            </a:r>
            <a:r>
              <a:rPr lang="en-US" dirty="0" err="1" smtClean="0"/>
              <a:t>įstaigos</a:t>
            </a:r>
            <a:endParaRPr lang="en-US" dirty="0"/>
          </a:p>
        </p:txBody>
      </p:sp>
      <p:sp>
        <p:nvSpPr>
          <p:cNvPr id="3" name="Content Placeholder 2"/>
          <p:cNvSpPr>
            <a:spLocks noGrp="1"/>
          </p:cNvSpPr>
          <p:nvPr>
            <p:ph idx="1"/>
          </p:nvPr>
        </p:nvSpPr>
        <p:spPr>
          <a:xfrm>
            <a:off x="457200" y="1143000"/>
            <a:ext cx="8229600" cy="4525963"/>
          </a:xfrm>
        </p:spPr>
        <p:txBody>
          <a:bodyPr>
            <a:normAutofit/>
          </a:bodyPr>
          <a:lstStyle/>
          <a:p>
            <a:pPr>
              <a:buFontTx/>
              <a:buChar char="-"/>
            </a:pPr>
            <a:r>
              <a:rPr lang="lt-LT" dirty="0" smtClean="0"/>
              <a:t>BĮ </a:t>
            </a:r>
            <a:r>
              <a:rPr lang="lt-LT" dirty="0"/>
              <a:t>Klaipėdos miesto socialinės paramos centras; </a:t>
            </a:r>
            <a:endParaRPr lang="lt-LT" dirty="0" smtClean="0"/>
          </a:p>
          <a:p>
            <a:pPr>
              <a:buFontTx/>
              <a:buChar char="-"/>
            </a:pPr>
            <a:r>
              <a:rPr lang="lt-LT" dirty="0" smtClean="0"/>
              <a:t>BĮ </a:t>
            </a:r>
            <a:r>
              <a:rPr lang="lt-LT" dirty="0"/>
              <a:t>Klaipėdos miesto nakvynės namai; </a:t>
            </a:r>
            <a:endParaRPr lang="lt-LT" dirty="0" smtClean="0"/>
          </a:p>
          <a:p>
            <a:pPr>
              <a:buFontTx/>
              <a:buChar char="-"/>
            </a:pPr>
            <a:r>
              <a:rPr lang="lt-LT" dirty="0" smtClean="0"/>
              <a:t>BĮ </a:t>
            </a:r>
            <a:r>
              <a:rPr lang="lt-LT" dirty="0"/>
              <a:t>Klaipėdos šeimos ir vaiko gerovės centras; </a:t>
            </a:r>
            <a:endParaRPr lang="lt-LT" dirty="0" smtClean="0"/>
          </a:p>
          <a:p>
            <a:pPr>
              <a:buFontTx/>
              <a:buChar char="-"/>
            </a:pPr>
            <a:r>
              <a:rPr lang="lt-LT" dirty="0" smtClean="0"/>
              <a:t>BĮ </a:t>
            </a:r>
            <a:r>
              <a:rPr lang="lt-LT" dirty="0"/>
              <a:t>Neįgaliųjų centras „Klaipėdos lakštutė“</a:t>
            </a:r>
            <a:r>
              <a:rPr lang="lt-LT" dirty="0" smtClean="0"/>
              <a:t>;</a:t>
            </a:r>
          </a:p>
          <a:p>
            <a:pPr marL="0" indent="0">
              <a:buNone/>
            </a:pPr>
            <a:r>
              <a:rPr lang="lt-LT" b="1" dirty="0"/>
              <a:t>S</a:t>
            </a:r>
            <a:r>
              <a:rPr lang="lt-LT" b="1" dirty="0" smtClean="0"/>
              <a:t>ociokultūrinės </a:t>
            </a:r>
            <a:r>
              <a:rPr lang="lt-LT" b="1" dirty="0"/>
              <a:t>paslaugos</a:t>
            </a:r>
            <a:r>
              <a:rPr lang="lt-LT" dirty="0"/>
              <a:t> vidutiniškai per mėnesį teikiamos 71 asmeniui; tai per metus suteikta apie 852 </a:t>
            </a:r>
            <a:r>
              <a:rPr lang="lt-LT" dirty="0" smtClean="0"/>
              <a:t>paslaugos</a:t>
            </a:r>
            <a:r>
              <a:rPr lang="lt-LT" dirty="0"/>
              <a:t>.</a:t>
            </a:r>
          </a:p>
          <a:p>
            <a:endParaRPr lang="en-US" dirty="0"/>
          </a:p>
        </p:txBody>
      </p:sp>
    </p:spTree>
    <p:extLst>
      <p:ext uri="{BB962C8B-B14F-4D97-AF65-F5344CB8AC3E}">
        <p14:creationId xmlns:p14="http://schemas.microsoft.com/office/powerpoint/2010/main" val="909652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b="1" dirty="0"/>
              <a:t>Prognozuojamos socialinės </a:t>
            </a:r>
            <a:r>
              <a:rPr lang="lt-LT" b="1" dirty="0" smtClean="0"/>
              <a:t>paslaugos</a:t>
            </a:r>
            <a:r>
              <a:rPr lang="lt-LT" b="1" dirty="0"/>
              <a:t> </a:t>
            </a:r>
            <a:r>
              <a:rPr lang="lt-LT" b="1" dirty="0" smtClean="0"/>
              <a:t>iki 2020 m.</a:t>
            </a:r>
            <a:endParaRPr lang="en-US" dirty="0"/>
          </a:p>
        </p:txBody>
      </p:sp>
      <p:sp>
        <p:nvSpPr>
          <p:cNvPr id="3" name="Content Placeholder 2"/>
          <p:cNvSpPr>
            <a:spLocks noGrp="1"/>
          </p:cNvSpPr>
          <p:nvPr>
            <p:ph idx="1"/>
          </p:nvPr>
        </p:nvSpPr>
        <p:spPr>
          <a:xfrm>
            <a:off x="457200" y="1219200"/>
            <a:ext cx="8229600" cy="3962400"/>
          </a:xfrm>
        </p:spPr>
        <p:txBody>
          <a:bodyPr/>
          <a:lstStyle/>
          <a:p>
            <a:pPr marL="0" indent="0">
              <a:buNone/>
            </a:pPr>
            <a:r>
              <a:rPr lang="en-US" b="1" dirty="0" err="1" smtClean="0"/>
              <a:t>Susijusios</a:t>
            </a:r>
            <a:r>
              <a:rPr lang="en-US" b="1" dirty="0" smtClean="0"/>
              <a:t> </a:t>
            </a:r>
            <a:r>
              <a:rPr lang="en-US" b="1" dirty="0" err="1" smtClean="0"/>
              <a:t>su</a:t>
            </a:r>
            <a:r>
              <a:rPr lang="en-US" b="1" dirty="0" smtClean="0"/>
              <a:t> </a:t>
            </a:r>
            <a:r>
              <a:rPr lang="en-US" b="1" dirty="0" err="1" smtClean="0"/>
              <a:t>socialine</a:t>
            </a:r>
            <a:r>
              <a:rPr lang="en-US" b="1" dirty="0" smtClean="0"/>
              <a:t> </a:t>
            </a:r>
            <a:r>
              <a:rPr lang="en-US" b="1" dirty="0" err="1" smtClean="0"/>
              <a:t>kultūra</a:t>
            </a:r>
            <a:r>
              <a:rPr lang="en-US" b="1" dirty="0" smtClean="0"/>
              <a:t>:</a:t>
            </a:r>
          </a:p>
          <a:p>
            <a:pPr marL="0" indent="0">
              <a:buNone/>
            </a:pPr>
            <a:r>
              <a:rPr lang="lt-LT" dirty="0"/>
              <a:t>1.1. telkti nevyriausybines organizacijas darbui teikiant pagalbą žmonėms, patiriantiems socialinę atskirtį dėl neįgalumo; </a:t>
            </a:r>
            <a:endParaRPr lang="lt-LT" dirty="0" smtClean="0"/>
          </a:p>
          <a:p>
            <a:pPr marL="0" indent="0">
              <a:buNone/>
            </a:pPr>
            <a:r>
              <a:rPr lang="lt-LT" dirty="0"/>
              <a:t>2.1.4. psichoterapinės pagalbos prieinamumo globėjų (rūpintojų), įtėvių šeimoms organizavimas; </a:t>
            </a:r>
            <a:endParaRPr lang="en-US" dirty="0"/>
          </a:p>
        </p:txBody>
      </p:sp>
    </p:spTree>
    <p:extLst>
      <p:ext uri="{BB962C8B-B14F-4D97-AF65-F5344CB8AC3E}">
        <p14:creationId xmlns:p14="http://schemas.microsoft.com/office/powerpoint/2010/main" val="265729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lt-LT" b="1" dirty="0" smtClean="0"/>
              <a:t>KLAIPĖDOS MIESTOS SAVIVALDYBĖS SOCIOKULTŪRINIŲ </a:t>
            </a:r>
            <a:r>
              <a:rPr lang="lt-LT" b="1" dirty="0"/>
              <a:t>PASLAUGŲ TEIKIMO TVARKOS APRAŠAS</a:t>
            </a:r>
            <a:r>
              <a:rPr lang="lt-LT" dirty="0"/>
              <a:t> </a:t>
            </a:r>
            <a:endParaRPr lang="en-US" dirty="0"/>
          </a:p>
        </p:txBody>
      </p:sp>
    </p:spTree>
    <p:extLst>
      <p:ext uri="{BB962C8B-B14F-4D97-AF65-F5344CB8AC3E}">
        <p14:creationId xmlns:p14="http://schemas.microsoft.com/office/powerpoint/2010/main" val="2452649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APRAŠO PASKIRTIS</a:t>
            </a:r>
            <a:endParaRPr lang="en-US" dirty="0"/>
          </a:p>
        </p:txBody>
      </p:sp>
      <p:sp>
        <p:nvSpPr>
          <p:cNvPr id="3" name="Content Placeholder 2"/>
          <p:cNvSpPr>
            <a:spLocks noGrp="1"/>
          </p:cNvSpPr>
          <p:nvPr>
            <p:ph idx="1"/>
          </p:nvPr>
        </p:nvSpPr>
        <p:spPr/>
        <p:txBody>
          <a:bodyPr/>
          <a:lstStyle/>
          <a:p>
            <a:pPr marL="0" indent="0">
              <a:buNone/>
            </a:pPr>
            <a:r>
              <a:rPr lang="lt-LT" dirty="0"/>
              <a:t>Sociokultūrinių paslaugų teikimo tvarkos aprašas (toliau – tvarkos aprašas) nustato sociokultūrinių paslaugų teikėjus, gavėjus, reglamentuoja skyrimo ir teikimo tvarką. </a:t>
            </a:r>
            <a:endParaRPr lang="en-US" dirty="0"/>
          </a:p>
        </p:txBody>
      </p:sp>
    </p:spTree>
    <p:extLst>
      <p:ext uri="{BB962C8B-B14F-4D97-AF65-F5344CB8AC3E}">
        <p14:creationId xmlns:p14="http://schemas.microsoft.com/office/powerpoint/2010/main" val="724242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KAM TEIKIAMOS PASLAUGOS?</a:t>
            </a:r>
            <a:endParaRPr lang="en-US" dirty="0"/>
          </a:p>
        </p:txBody>
      </p:sp>
      <p:sp>
        <p:nvSpPr>
          <p:cNvPr id="3" name="Content Placeholder 2"/>
          <p:cNvSpPr>
            <a:spLocks noGrp="1"/>
          </p:cNvSpPr>
          <p:nvPr>
            <p:ph idx="1"/>
          </p:nvPr>
        </p:nvSpPr>
        <p:spPr/>
        <p:txBody>
          <a:bodyPr/>
          <a:lstStyle/>
          <a:p>
            <a:pPr marL="0" indent="0">
              <a:buNone/>
            </a:pPr>
            <a:r>
              <a:rPr lang="lt-LT" dirty="0" smtClean="0"/>
              <a:t>Sociokultūrins paslaugas teikiančių savivaldybės </a:t>
            </a:r>
            <a:r>
              <a:rPr lang="lt-LT" dirty="0" smtClean="0"/>
              <a:t>įstaigų </a:t>
            </a:r>
            <a:r>
              <a:rPr lang="lt-LT" dirty="0" smtClean="0"/>
              <a:t>apskaitoje </a:t>
            </a:r>
            <a:r>
              <a:rPr lang="lt-LT" dirty="0"/>
              <a:t>esantiems paslaugų </a:t>
            </a:r>
            <a:r>
              <a:rPr lang="lt-LT" dirty="0" smtClean="0"/>
              <a:t>gavėjams įrašytiems į eilę šioms paslaugoms gauti. </a:t>
            </a:r>
            <a:endParaRPr lang="en-US" dirty="0"/>
          </a:p>
        </p:txBody>
      </p:sp>
    </p:spTree>
    <p:extLst>
      <p:ext uri="{BB962C8B-B14F-4D97-AF65-F5344CB8AC3E}">
        <p14:creationId xmlns:p14="http://schemas.microsoft.com/office/powerpoint/2010/main" val="136345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dirty="0" smtClean="0"/>
              <a:t>7. Gali </a:t>
            </a:r>
            <a:r>
              <a:rPr lang="lt-LT" dirty="0"/>
              <a:t>būti teikiamos šios sociokultūrinės paslaugos</a:t>
            </a:r>
            <a:r>
              <a:rPr lang="lt-LT" dirty="0" smtClean="0"/>
              <a:t>:</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lt-LT" dirty="0" smtClean="0"/>
              <a:t>7.1</a:t>
            </a:r>
            <a:r>
              <a:rPr lang="lt-LT" dirty="0"/>
              <a:t>. socialinius įgūdžius ugdančių žaidimų organizavimas;</a:t>
            </a:r>
          </a:p>
          <a:p>
            <a:pPr marL="0" indent="0">
              <a:buNone/>
            </a:pPr>
            <a:r>
              <a:rPr lang="lt-LT" dirty="0"/>
              <a:t>7.2. spektaklių, parodų, koncertų, miesto švenčių ir kitų renginių lankymo organizavimas;</a:t>
            </a:r>
          </a:p>
          <a:p>
            <a:pPr marL="0" indent="0">
              <a:buNone/>
            </a:pPr>
            <a:r>
              <a:rPr lang="lt-LT" dirty="0"/>
              <a:t>7.3. teminių popiečių, paskaitų, diskusijų, susitikimų su žymiais žmonėmis organizavimas;</a:t>
            </a:r>
          </a:p>
          <a:p>
            <a:pPr marL="0" indent="0">
              <a:buNone/>
            </a:pPr>
            <a:r>
              <a:rPr lang="lt-LT" dirty="0"/>
              <a:t>7.4. valstybinių ir religinių švenčių paminėjimo organizavimas;</a:t>
            </a:r>
          </a:p>
          <a:p>
            <a:pPr marL="0" indent="0">
              <a:buNone/>
            </a:pPr>
            <a:r>
              <a:rPr lang="lt-LT" dirty="0"/>
              <a:t>7.5. pasveikinimų asmeninių ir kitų švenčių proga organizavimas;</a:t>
            </a:r>
          </a:p>
          <a:p>
            <a:pPr marL="0" indent="0">
              <a:buNone/>
            </a:pPr>
            <a:r>
              <a:rPr lang="lt-LT" dirty="0"/>
              <a:t>7.6. muzikos ir meno terapijos užsiėmimų organizavimas;</a:t>
            </a:r>
          </a:p>
          <a:p>
            <a:pPr marL="0" indent="0">
              <a:buNone/>
            </a:pPr>
            <a:r>
              <a:rPr lang="lt-LT" dirty="0"/>
              <a:t>7.7. filmų peržiūrų, knygų ir kitų leidinių skaitymo ir aptarimo organizavimas;</a:t>
            </a:r>
          </a:p>
          <a:p>
            <a:pPr marL="0" indent="0">
              <a:buNone/>
            </a:pPr>
            <a:r>
              <a:rPr lang="lt-LT" dirty="0"/>
              <a:t>7.8. ekskursijų, išvykų organizavimas;</a:t>
            </a:r>
          </a:p>
          <a:p>
            <a:pPr marL="0" indent="0">
              <a:buNone/>
            </a:pPr>
            <a:r>
              <a:rPr lang="lt-LT" dirty="0"/>
              <a:t>7.9. saviveiklos organizavimas. </a:t>
            </a:r>
            <a:endParaRPr lang="en-US" dirty="0"/>
          </a:p>
        </p:txBody>
      </p:sp>
    </p:spTree>
    <p:extLst>
      <p:ext uri="{BB962C8B-B14F-4D97-AF65-F5344CB8AC3E}">
        <p14:creationId xmlns:p14="http://schemas.microsoft.com/office/powerpoint/2010/main" val="4274544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81000"/>
            <a:ext cx="7924800" cy="707886"/>
          </a:xfrm>
          <a:prstGeom prst="rect">
            <a:avLst/>
          </a:prstGeom>
          <a:noFill/>
        </p:spPr>
        <p:txBody>
          <a:bodyPr wrap="square" rtlCol="0">
            <a:normAutofit/>
          </a:bodyPr>
          <a:lstStyle/>
          <a:p>
            <a:r>
              <a:rPr lang="en-US" sz="4000" b="1" dirty="0" err="1" smtClean="0">
                <a:solidFill>
                  <a:schemeClr val="tx1">
                    <a:lumMod val="85000"/>
                    <a:lumOff val="15000"/>
                  </a:schemeClr>
                </a:solidFill>
                <a:latin typeface="+mj-lt"/>
              </a:rPr>
              <a:t>Prezentacijos</a:t>
            </a:r>
            <a:r>
              <a:rPr lang="en-US" sz="4000" b="1" dirty="0" smtClean="0">
                <a:solidFill>
                  <a:schemeClr val="tx1">
                    <a:lumMod val="85000"/>
                    <a:lumOff val="15000"/>
                  </a:schemeClr>
                </a:solidFill>
                <a:latin typeface="+mj-lt"/>
              </a:rPr>
              <a:t> </a:t>
            </a:r>
            <a:r>
              <a:rPr lang="en-US" sz="4000" b="1" dirty="0" err="1" smtClean="0">
                <a:solidFill>
                  <a:schemeClr val="tx1">
                    <a:lumMod val="85000"/>
                    <a:lumOff val="15000"/>
                  </a:schemeClr>
                </a:solidFill>
                <a:latin typeface="+mj-lt"/>
              </a:rPr>
              <a:t>struktūra</a:t>
            </a:r>
            <a:endParaRPr lang="en-US" sz="4000" dirty="0">
              <a:solidFill>
                <a:schemeClr val="tx1">
                  <a:lumMod val="50000"/>
                  <a:lumOff val="50000"/>
                </a:schemeClr>
              </a:solidFill>
              <a:latin typeface="+mj-lt"/>
              <a:cs typeface="Arial" pitchFamily="34" charset="0"/>
            </a:endParaRPr>
          </a:p>
        </p:txBody>
      </p:sp>
      <p:cxnSp>
        <p:nvCxnSpPr>
          <p:cNvPr id="10" name="Straight Connector 9"/>
          <p:cNvCxnSpPr/>
          <p:nvPr/>
        </p:nvCxnSpPr>
        <p:spPr>
          <a:xfrm>
            <a:off x="1905000" y="2936809"/>
            <a:ext cx="5257800" cy="1588"/>
          </a:xfrm>
          <a:prstGeom prst="line">
            <a:avLst/>
          </a:prstGeom>
          <a:ln w="47625">
            <a:solidFill>
              <a:srgbClr val="E4E4E4"/>
            </a:solidFill>
          </a:ln>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50711" y="5127978"/>
            <a:ext cx="7973935" cy="400110"/>
          </a:xfrm>
          <a:prstGeom prst="rect">
            <a:avLst/>
          </a:prstGeom>
          <a:noFill/>
        </p:spPr>
        <p:txBody>
          <a:bodyPr wrap="none" rtlCol="0">
            <a:normAutofit/>
          </a:bodyPr>
          <a:lstStyle/>
          <a:p>
            <a:pPr algn="r"/>
            <a:r>
              <a:rPr lang="en-US" sz="2000" b="1" dirty="0" err="1" smtClean="0">
                <a:solidFill>
                  <a:schemeClr val="tx1">
                    <a:lumMod val="75000"/>
                    <a:lumOff val="25000"/>
                  </a:schemeClr>
                </a:solidFill>
              </a:rPr>
              <a:t>Klaipėda</a:t>
            </a:r>
            <a:r>
              <a:rPr lang="en-US" sz="2000" b="1" dirty="0" smtClean="0">
                <a:solidFill>
                  <a:schemeClr val="tx1">
                    <a:lumMod val="75000"/>
                    <a:lumOff val="25000"/>
                  </a:schemeClr>
                </a:solidFill>
              </a:rPr>
              <a:t> </a:t>
            </a:r>
            <a:r>
              <a:rPr lang="en-US" sz="2000" b="1" dirty="0" err="1" smtClean="0">
                <a:solidFill>
                  <a:schemeClr val="tx1">
                    <a:lumMod val="75000"/>
                    <a:lumOff val="25000"/>
                  </a:schemeClr>
                </a:solidFill>
              </a:rPr>
              <a:t>Vilties</a:t>
            </a:r>
            <a:r>
              <a:rPr lang="en-US" sz="2000" b="1" dirty="0" smtClean="0">
                <a:solidFill>
                  <a:schemeClr val="tx1">
                    <a:lumMod val="75000"/>
                    <a:lumOff val="25000"/>
                  </a:schemeClr>
                </a:solidFill>
              </a:rPr>
              <a:t> </a:t>
            </a:r>
            <a:r>
              <a:rPr lang="en-US" sz="2000" b="1" dirty="0" err="1" smtClean="0">
                <a:solidFill>
                  <a:schemeClr val="tx1">
                    <a:lumMod val="75000"/>
                    <a:lumOff val="25000"/>
                  </a:schemeClr>
                </a:solidFill>
              </a:rPr>
              <a:t>miestas</a:t>
            </a:r>
            <a:r>
              <a:rPr lang="en-US" sz="2000" b="1" dirty="0" smtClean="0">
                <a:solidFill>
                  <a:schemeClr val="tx1">
                    <a:lumMod val="75000"/>
                    <a:lumOff val="25000"/>
                  </a:schemeClr>
                </a:solidFill>
              </a:rPr>
              <a:t>!</a:t>
            </a:r>
            <a:endParaRPr lang="en-US" sz="2000" b="1" dirty="0">
              <a:solidFill>
                <a:schemeClr val="tx1">
                  <a:lumMod val="75000"/>
                  <a:lumOff val="25000"/>
                </a:schemeClr>
              </a:solidFill>
            </a:endParaRPr>
          </a:p>
        </p:txBody>
      </p:sp>
      <p:sp>
        <p:nvSpPr>
          <p:cNvPr id="12" name="Rectangle 11"/>
          <p:cNvSpPr/>
          <p:nvPr/>
        </p:nvSpPr>
        <p:spPr>
          <a:xfrm>
            <a:off x="8686800" y="528448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6600"/>
                </a:solidFill>
              </a:rPr>
              <a:t>           </a:t>
            </a:r>
            <a:endParaRPr lang="en-US" dirty="0">
              <a:solidFill>
                <a:srgbClr val="FF6600"/>
              </a:solidFill>
            </a:endParaRPr>
          </a:p>
        </p:txBody>
      </p:sp>
      <p:grpSp>
        <p:nvGrpSpPr>
          <p:cNvPr id="26" name="Group 25"/>
          <p:cNvGrpSpPr/>
          <p:nvPr/>
        </p:nvGrpSpPr>
        <p:grpSpPr>
          <a:xfrm>
            <a:off x="762000" y="1557456"/>
            <a:ext cx="2057400" cy="2708434"/>
            <a:chOff x="762000" y="1557456"/>
            <a:chExt cx="2057400" cy="2708434"/>
          </a:xfrm>
        </p:grpSpPr>
        <p:sp>
          <p:nvSpPr>
            <p:cNvPr id="6" name="Oval 5"/>
            <p:cNvSpPr/>
            <p:nvPr/>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4" name="TextBox 13"/>
            <p:cNvSpPr txBox="1"/>
            <p:nvPr/>
          </p:nvSpPr>
          <p:spPr>
            <a:xfrm>
              <a:off x="1121392" y="1557456"/>
              <a:ext cx="1219200" cy="2708434"/>
            </a:xfrm>
            <a:prstGeom prst="rect">
              <a:avLst/>
            </a:prstGeom>
            <a:noFill/>
          </p:spPr>
          <p:txBody>
            <a:bodyPr wrap="square" rtlCol="0">
              <a:spAutoFit/>
            </a:bodyPr>
            <a:lstStyle/>
            <a:p>
              <a:r>
                <a:rPr lang="en-US" sz="17000" b="1" dirty="0" smtClean="0">
                  <a:solidFill>
                    <a:srgbClr val="F26200">
                      <a:alpha val="40000"/>
                    </a:srgbClr>
                  </a:solidFill>
                  <a:latin typeface="+mj-lt"/>
                  <a:cs typeface="Arial" pitchFamily="34" charset="0"/>
                </a:rPr>
                <a:t>1</a:t>
              </a:r>
              <a:endParaRPr lang="en-US" sz="17000" b="1" dirty="0">
                <a:solidFill>
                  <a:srgbClr val="F26200">
                    <a:alpha val="40000"/>
                  </a:srgbClr>
                </a:solidFill>
                <a:latin typeface="+mj-lt"/>
                <a:cs typeface="Arial" pitchFamily="34" charset="0"/>
              </a:endParaRPr>
            </a:p>
          </p:txBody>
        </p:sp>
        <p:sp>
          <p:nvSpPr>
            <p:cNvPr id="13" name="TextBox 12"/>
            <p:cNvSpPr txBox="1"/>
            <p:nvPr/>
          </p:nvSpPr>
          <p:spPr>
            <a:xfrm>
              <a:off x="823416" y="2438400"/>
              <a:ext cx="1931160" cy="990600"/>
            </a:xfrm>
            <a:prstGeom prst="rect">
              <a:avLst/>
            </a:prstGeom>
            <a:noFill/>
          </p:spPr>
          <p:txBody>
            <a:bodyPr wrap="square" rtlCol="0">
              <a:normAutofit/>
            </a:bodyPr>
            <a:lstStyle/>
            <a:p>
              <a:pPr algn="ctr">
                <a:lnSpc>
                  <a:spcPct val="80000"/>
                </a:lnSpc>
              </a:pPr>
              <a:r>
                <a:rPr lang="en-US" sz="2400" b="1" spc="60" dirty="0" err="1" smtClean="0">
                  <a:solidFill>
                    <a:schemeClr val="bg1"/>
                  </a:solidFill>
                  <a:effectLst>
                    <a:outerShdw blurRad="50800" dist="25400" dir="5400000" algn="t" rotWithShape="0">
                      <a:prstClr val="black">
                        <a:alpha val="15000"/>
                      </a:prstClr>
                    </a:outerShdw>
                  </a:effectLst>
                </a:rPr>
                <a:t>Esama</a:t>
              </a:r>
              <a:r>
                <a:rPr lang="en-US" sz="2400" b="1" spc="60" dirty="0" smtClean="0">
                  <a:solidFill>
                    <a:schemeClr val="bg1"/>
                  </a:solidFill>
                  <a:effectLst>
                    <a:outerShdw blurRad="50800" dist="25400" dir="5400000" algn="t" rotWithShape="0">
                      <a:prstClr val="black">
                        <a:alpha val="15000"/>
                      </a:prstClr>
                    </a:outerShdw>
                  </a:effectLst>
                </a:rPr>
                <a:t> </a:t>
              </a:r>
              <a:r>
                <a:rPr lang="en-US" sz="2400" b="1" spc="60" dirty="0" err="1" smtClean="0">
                  <a:solidFill>
                    <a:schemeClr val="bg1"/>
                  </a:solidFill>
                  <a:effectLst>
                    <a:outerShdw blurRad="50800" dist="25400" dir="5400000" algn="t" rotWithShape="0">
                      <a:prstClr val="black">
                        <a:alpha val="15000"/>
                      </a:prstClr>
                    </a:outerShdw>
                  </a:effectLst>
                </a:rPr>
                <a:t>situacijos</a:t>
              </a:r>
              <a:r>
                <a:rPr lang="en-US" sz="2400" b="1" spc="60" dirty="0" smtClean="0">
                  <a:solidFill>
                    <a:schemeClr val="bg1"/>
                  </a:solidFill>
                  <a:effectLst>
                    <a:outerShdw blurRad="50800" dist="25400" dir="5400000" algn="t" rotWithShape="0">
                      <a:prstClr val="black">
                        <a:alpha val="15000"/>
                      </a:prstClr>
                    </a:outerShdw>
                  </a:effectLst>
                </a:rPr>
                <a:t> </a:t>
              </a:r>
              <a:r>
                <a:rPr lang="en-US" sz="2400" b="1" spc="60" dirty="0" err="1" smtClean="0">
                  <a:solidFill>
                    <a:schemeClr val="bg1"/>
                  </a:solidFill>
                  <a:effectLst>
                    <a:outerShdw blurRad="50800" dist="25400" dir="5400000" algn="t" rotWithShape="0">
                      <a:prstClr val="black">
                        <a:alpha val="15000"/>
                      </a:prstClr>
                    </a:outerShdw>
                  </a:effectLst>
                </a:rPr>
                <a:t>analizė</a:t>
              </a:r>
              <a:endParaRPr lang="en-US" sz="2400" b="1" dirty="0">
                <a:solidFill>
                  <a:schemeClr val="bg1"/>
                </a:solidFill>
                <a:effectLst>
                  <a:outerShdw blurRad="50800" dist="25400" dir="5400000" algn="t" rotWithShape="0">
                    <a:prstClr val="black">
                      <a:alpha val="15000"/>
                    </a:prstClr>
                  </a:outerShdw>
                </a:effectLst>
              </a:endParaRPr>
            </a:p>
          </p:txBody>
        </p:sp>
        <p:sp>
          <p:nvSpPr>
            <p:cNvPr id="19" name="Oval 18"/>
            <p:cNvSpPr/>
            <p:nvPr/>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grpSp>
      <p:grpSp>
        <p:nvGrpSpPr>
          <p:cNvPr id="23" name="Group 22"/>
          <p:cNvGrpSpPr/>
          <p:nvPr/>
        </p:nvGrpSpPr>
        <p:grpSpPr>
          <a:xfrm>
            <a:off x="3543300" y="1591943"/>
            <a:ext cx="2057400" cy="2708434"/>
            <a:chOff x="3543300" y="1591943"/>
            <a:chExt cx="2057400" cy="2708434"/>
          </a:xfrm>
        </p:grpSpPr>
        <p:sp>
          <p:nvSpPr>
            <p:cNvPr id="4" name="Oval 3"/>
            <p:cNvSpPr/>
            <p:nvPr/>
          </p:nvSpPr>
          <p:spPr>
            <a:xfrm>
              <a:off x="3543300" y="1946209"/>
              <a:ext cx="2057400" cy="2057400"/>
            </a:xfrm>
            <a:prstGeom prst="ellipse">
              <a:avLst/>
            </a:prstGeom>
            <a:gradFill>
              <a:gsLst>
                <a:gs pos="0">
                  <a:srgbClr val="00B0F0"/>
                </a:gs>
                <a:gs pos="50000">
                  <a:srgbClr val="399ECB"/>
                </a:gs>
                <a:gs pos="100000">
                  <a:srgbClr val="0077D0"/>
                </a:gs>
              </a:gsLst>
              <a:path path="circle">
                <a:fillToRect l="50000" t="50000" r="50000" b="50000"/>
              </a:path>
            </a:gradFill>
            <a:ln w="82550">
              <a:noFill/>
            </a:ln>
            <a:effectLst>
              <a:outerShdw blurRad="1270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5" name="TextBox 14"/>
            <p:cNvSpPr txBox="1"/>
            <p:nvPr/>
          </p:nvSpPr>
          <p:spPr>
            <a:xfrm>
              <a:off x="3933968" y="1591943"/>
              <a:ext cx="1219200" cy="2708434"/>
            </a:xfrm>
            <a:prstGeom prst="rect">
              <a:avLst/>
            </a:prstGeom>
            <a:noFill/>
          </p:spPr>
          <p:txBody>
            <a:bodyPr wrap="square" rtlCol="0">
              <a:spAutoFit/>
            </a:bodyPr>
            <a:lstStyle/>
            <a:p>
              <a:r>
                <a:rPr lang="en-US" sz="17000" b="1" dirty="0" smtClean="0">
                  <a:solidFill>
                    <a:srgbClr val="2A7A9E">
                      <a:alpha val="40000"/>
                    </a:srgbClr>
                  </a:solidFill>
                  <a:latin typeface="+mj-lt"/>
                  <a:cs typeface="Arial" pitchFamily="34" charset="0"/>
                </a:rPr>
                <a:t>2</a:t>
              </a:r>
              <a:endParaRPr lang="en-US" sz="17000" b="1" dirty="0">
                <a:solidFill>
                  <a:srgbClr val="2A7A9E">
                    <a:alpha val="40000"/>
                  </a:srgbClr>
                </a:solidFill>
                <a:latin typeface="+mj-lt"/>
                <a:cs typeface="Arial" pitchFamily="34" charset="0"/>
              </a:endParaRPr>
            </a:p>
          </p:txBody>
        </p:sp>
        <p:sp>
          <p:nvSpPr>
            <p:cNvPr id="16" name="TextBox 15"/>
            <p:cNvSpPr txBox="1"/>
            <p:nvPr/>
          </p:nvSpPr>
          <p:spPr>
            <a:xfrm>
              <a:off x="3601872" y="2438400"/>
              <a:ext cx="1931160" cy="1066800"/>
            </a:xfrm>
            <a:prstGeom prst="rect">
              <a:avLst/>
            </a:prstGeom>
            <a:noFill/>
          </p:spPr>
          <p:txBody>
            <a:bodyPr wrap="square" rtlCol="0">
              <a:normAutofit fontScale="92500" lnSpcReduction="10000"/>
            </a:bodyPr>
            <a:lstStyle/>
            <a:p>
              <a:pPr algn="ctr">
                <a:lnSpc>
                  <a:spcPct val="80000"/>
                </a:lnSpc>
              </a:pPr>
              <a:r>
                <a:rPr lang="en-US" sz="2300" b="1" spc="60" dirty="0" err="1" smtClean="0">
                  <a:solidFill>
                    <a:schemeClr val="bg1"/>
                  </a:solidFill>
                  <a:effectLst>
                    <a:outerShdw blurRad="50800" dist="25400" dir="5400000" algn="t" rotWithShape="0">
                      <a:prstClr val="black">
                        <a:alpha val="15000"/>
                      </a:prstClr>
                    </a:outerShdw>
                  </a:effectLst>
                </a:rPr>
                <a:t>Sociokultūri-nio</a:t>
              </a:r>
              <a:r>
                <a:rPr lang="en-US" sz="2300" b="1" spc="60" dirty="0" smtClean="0">
                  <a:solidFill>
                    <a:schemeClr val="bg1"/>
                  </a:solidFill>
                  <a:effectLst>
                    <a:outerShdw blurRad="50800" dist="25400" dir="5400000" algn="t" rotWithShape="0">
                      <a:prstClr val="black">
                        <a:alpha val="15000"/>
                      </a:prstClr>
                    </a:outerShdw>
                  </a:effectLst>
                </a:rPr>
                <a:t> </a:t>
              </a:r>
              <a:r>
                <a:rPr lang="en-US" sz="2300" b="1" spc="60" dirty="0" err="1" smtClean="0">
                  <a:solidFill>
                    <a:schemeClr val="bg1"/>
                  </a:solidFill>
                  <a:effectLst>
                    <a:outerShdw blurRad="50800" dist="25400" dir="5400000" algn="t" rotWithShape="0">
                      <a:prstClr val="black">
                        <a:alpha val="15000"/>
                      </a:prstClr>
                    </a:outerShdw>
                  </a:effectLst>
                </a:rPr>
                <a:t>klasterio</a:t>
              </a:r>
              <a:r>
                <a:rPr lang="en-US" sz="2300" b="1" spc="60" dirty="0">
                  <a:solidFill>
                    <a:schemeClr val="bg1"/>
                  </a:solidFill>
                  <a:effectLst>
                    <a:outerShdw blurRad="50800" dist="25400" dir="5400000" algn="t" rotWithShape="0">
                      <a:prstClr val="black">
                        <a:alpha val="15000"/>
                      </a:prstClr>
                    </a:outerShdw>
                  </a:effectLst>
                </a:rPr>
                <a:t> </a:t>
              </a:r>
              <a:r>
                <a:rPr lang="en-US" sz="2300" b="1" spc="60" dirty="0" err="1">
                  <a:solidFill>
                    <a:schemeClr val="bg1"/>
                  </a:solidFill>
                  <a:effectLst>
                    <a:outerShdw blurRad="50800" dist="25400" dir="5400000" algn="t" rotWithShape="0">
                      <a:prstClr val="black">
                        <a:alpha val="15000"/>
                      </a:prstClr>
                    </a:outerShdw>
                  </a:effectLst>
                </a:rPr>
                <a:t>Vilties</a:t>
              </a:r>
              <a:r>
                <a:rPr lang="en-US" sz="2300" b="1" spc="60" dirty="0">
                  <a:solidFill>
                    <a:schemeClr val="bg1"/>
                  </a:solidFill>
                  <a:effectLst>
                    <a:outerShdw blurRad="50800" dist="25400" dir="5400000" algn="t" rotWithShape="0">
                      <a:prstClr val="black">
                        <a:alpha val="15000"/>
                      </a:prstClr>
                    </a:outerShdw>
                  </a:effectLst>
                </a:rPr>
                <a:t> </a:t>
              </a:r>
              <a:r>
                <a:rPr lang="en-US" sz="2300" b="1" spc="60" dirty="0" err="1" smtClean="0">
                  <a:solidFill>
                    <a:schemeClr val="bg1"/>
                  </a:solidFill>
                  <a:effectLst>
                    <a:outerShdw blurRad="50800" dist="25400" dir="5400000" algn="t" rotWithShape="0">
                      <a:prstClr val="black">
                        <a:alpha val="15000"/>
                      </a:prstClr>
                    </a:outerShdw>
                  </a:effectLst>
                </a:rPr>
                <a:t>miestas</a:t>
              </a:r>
              <a:r>
                <a:rPr lang="en-US" sz="2300" b="1" spc="60" dirty="0" smtClean="0">
                  <a:solidFill>
                    <a:schemeClr val="bg1"/>
                  </a:solidFill>
                  <a:effectLst>
                    <a:outerShdw blurRad="50800" dist="25400" dir="5400000" algn="t" rotWithShape="0">
                      <a:prstClr val="black">
                        <a:alpha val="15000"/>
                      </a:prstClr>
                    </a:outerShdw>
                  </a:effectLst>
                </a:rPr>
                <a:t> </a:t>
              </a:r>
              <a:r>
                <a:rPr lang="en-US" sz="2300" b="1" spc="60" dirty="0" err="1" smtClean="0">
                  <a:solidFill>
                    <a:schemeClr val="bg1"/>
                  </a:solidFill>
                  <a:effectLst>
                    <a:outerShdw blurRad="50800" dist="25400" dir="5400000" algn="t" rotWithShape="0">
                      <a:prstClr val="black">
                        <a:alpha val="15000"/>
                      </a:prstClr>
                    </a:outerShdw>
                  </a:effectLst>
                </a:rPr>
                <a:t>pristatymas</a:t>
              </a:r>
              <a:endParaRPr lang="en-US" sz="2300" b="1" dirty="0">
                <a:solidFill>
                  <a:schemeClr val="bg1"/>
                </a:solidFill>
                <a:effectLst>
                  <a:outerShdw blurRad="50800" dist="25400" dir="5400000" algn="t" rotWithShape="0">
                    <a:prstClr val="black">
                      <a:alpha val="15000"/>
                    </a:prstClr>
                  </a:outerShdw>
                </a:effectLst>
              </a:endParaRPr>
            </a:p>
          </p:txBody>
        </p:sp>
        <p:sp>
          <p:nvSpPr>
            <p:cNvPr id="20" name="Oval 19"/>
            <p:cNvSpPr/>
            <p:nvPr/>
          </p:nvSpPr>
          <p:spPr>
            <a:xfrm>
              <a:off x="3782124" y="198863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grpSp>
      <p:grpSp>
        <p:nvGrpSpPr>
          <p:cNvPr id="24" name="Group 23"/>
          <p:cNvGrpSpPr/>
          <p:nvPr/>
        </p:nvGrpSpPr>
        <p:grpSpPr>
          <a:xfrm>
            <a:off x="6324600" y="1587511"/>
            <a:ext cx="2057400" cy="2708434"/>
            <a:chOff x="6324600" y="1587511"/>
            <a:chExt cx="2057400" cy="2708434"/>
          </a:xfrm>
        </p:grpSpPr>
        <p:sp>
          <p:nvSpPr>
            <p:cNvPr id="5" name="Oval 4"/>
            <p:cNvSpPr/>
            <p:nvPr/>
          </p:nvSpPr>
          <p:spPr>
            <a:xfrm>
              <a:off x="6324600" y="1953643"/>
              <a:ext cx="2057400" cy="2057400"/>
            </a:xfrm>
            <a:prstGeom prst="ellipse">
              <a:avLst/>
            </a:prstGeom>
            <a:gradFill flip="none" rotWithShape="1">
              <a:gsLst>
                <a:gs pos="5000">
                  <a:srgbClr val="84D830"/>
                </a:gs>
                <a:gs pos="48000">
                  <a:srgbClr val="7BCF27"/>
                </a:gs>
                <a:gs pos="100000">
                  <a:srgbClr val="56901C"/>
                </a:gs>
              </a:gsLst>
              <a:path path="circle">
                <a:fillToRect l="50000" t="50000" r="50000" b="50000"/>
              </a:path>
              <a:tileRect/>
            </a:gradFill>
            <a:ln w="5080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7" name="TextBox 16"/>
            <p:cNvSpPr txBox="1"/>
            <p:nvPr/>
          </p:nvSpPr>
          <p:spPr>
            <a:xfrm>
              <a:off x="6721604" y="1587511"/>
              <a:ext cx="1219200" cy="2708434"/>
            </a:xfrm>
            <a:prstGeom prst="rect">
              <a:avLst/>
            </a:prstGeom>
            <a:noFill/>
          </p:spPr>
          <p:txBody>
            <a:bodyPr wrap="square" rtlCol="0">
              <a:spAutoFit/>
            </a:bodyPr>
            <a:lstStyle/>
            <a:p>
              <a:r>
                <a:rPr lang="en-US" sz="17000" b="1" dirty="0" smtClean="0">
                  <a:solidFill>
                    <a:srgbClr val="65B131">
                      <a:alpha val="64000"/>
                    </a:srgbClr>
                  </a:solidFill>
                  <a:latin typeface="+mj-lt"/>
                  <a:cs typeface="Arial" pitchFamily="34" charset="0"/>
                </a:rPr>
                <a:t>3</a:t>
              </a:r>
              <a:endParaRPr lang="en-US" sz="17000" b="1" dirty="0">
                <a:solidFill>
                  <a:srgbClr val="65B131">
                    <a:alpha val="64000"/>
                  </a:srgbClr>
                </a:solidFill>
                <a:latin typeface="+mj-lt"/>
                <a:cs typeface="Arial" pitchFamily="34" charset="0"/>
              </a:endParaRPr>
            </a:p>
          </p:txBody>
        </p:sp>
        <p:sp>
          <p:nvSpPr>
            <p:cNvPr id="18" name="TextBox 17"/>
            <p:cNvSpPr txBox="1"/>
            <p:nvPr/>
          </p:nvSpPr>
          <p:spPr>
            <a:xfrm>
              <a:off x="6411810" y="2590800"/>
              <a:ext cx="1931160" cy="1066800"/>
            </a:xfrm>
            <a:prstGeom prst="rect">
              <a:avLst/>
            </a:prstGeom>
            <a:noFill/>
          </p:spPr>
          <p:txBody>
            <a:bodyPr wrap="square" rtlCol="0">
              <a:normAutofit/>
            </a:bodyPr>
            <a:lstStyle/>
            <a:p>
              <a:pPr algn="ctr">
                <a:lnSpc>
                  <a:spcPct val="80000"/>
                </a:lnSpc>
              </a:pPr>
              <a:r>
                <a:rPr lang="en-US" sz="2300" b="1" spc="60" dirty="0" err="1" smtClean="0">
                  <a:solidFill>
                    <a:schemeClr val="bg1"/>
                  </a:solidFill>
                  <a:effectLst>
                    <a:outerShdw blurRad="50800" dist="25400" dir="5400000" algn="t" rotWithShape="0">
                      <a:prstClr val="black">
                        <a:alpha val="15000"/>
                      </a:prstClr>
                    </a:outerShdw>
                  </a:effectLst>
                </a:rPr>
                <a:t>Idėjos</a:t>
              </a:r>
              <a:r>
                <a:rPr lang="en-US" sz="2300" b="1" spc="60" dirty="0" smtClean="0">
                  <a:solidFill>
                    <a:schemeClr val="bg1"/>
                  </a:solidFill>
                  <a:effectLst>
                    <a:outerShdw blurRad="50800" dist="25400" dir="5400000" algn="t" rotWithShape="0">
                      <a:prstClr val="black">
                        <a:alpha val="15000"/>
                      </a:prstClr>
                    </a:outerShdw>
                  </a:effectLst>
                </a:rPr>
                <a:t> </a:t>
              </a:r>
              <a:r>
                <a:rPr lang="en-US" sz="2300" b="1" spc="60" dirty="0" err="1" smtClean="0">
                  <a:solidFill>
                    <a:schemeClr val="bg1"/>
                  </a:solidFill>
                  <a:effectLst>
                    <a:outerShdw blurRad="50800" dist="25400" dir="5400000" algn="t" rotWithShape="0">
                      <a:prstClr val="black">
                        <a:alpha val="15000"/>
                      </a:prstClr>
                    </a:outerShdw>
                  </a:effectLst>
                </a:rPr>
                <a:t>ir</a:t>
              </a:r>
              <a:r>
                <a:rPr lang="en-US" sz="2300" b="1" spc="60" dirty="0" smtClean="0">
                  <a:solidFill>
                    <a:schemeClr val="bg1"/>
                  </a:solidFill>
                  <a:effectLst>
                    <a:outerShdw blurRad="50800" dist="25400" dir="5400000" algn="t" rotWithShape="0">
                      <a:prstClr val="black">
                        <a:alpha val="15000"/>
                      </a:prstClr>
                    </a:outerShdw>
                  </a:effectLst>
                </a:rPr>
                <a:t> </a:t>
              </a:r>
              <a:r>
                <a:rPr lang="en-US" sz="2300" b="1" spc="60" dirty="0" err="1" smtClean="0">
                  <a:solidFill>
                    <a:schemeClr val="bg1"/>
                  </a:solidFill>
                  <a:effectLst>
                    <a:outerShdw blurRad="50800" dist="25400" dir="5400000" algn="t" rotWithShape="0">
                      <a:prstClr val="black">
                        <a:alpha val="15000"/>
                      </a:prstClr>
                    </a:outerShdw>
                  </a:effectLst>
                </a:rPr>
                <a:t>pasiūlymai</a:t>
              </a:r>
              <a:endParaRPr lang="en-US" sz="2300" b="1" spc="60" dirty="0">
                <a:solidFill>
                  <a:schemeClr val="bg1"/>
                </a:solidFill>
                <a:effectLst>
                  <a:outerShdw blurRad="50800" dist="25400" dir="5400000" algn="t" rotWithShape="0">
                    <a:prstClr val="black">
                      <a:alpha val="15000"/>
                    </a:prstClr>
                  </a:outerShdw>
                </a:effectLst>
              </a:endParaRPr>
            </a:p>
          </p:txBody>
        </p:sp>
        <p:sp>
          <p:nvSpPr>
            <p:cNvPr id="21" name="Oval 20"/>
            <p:cNvSpPr/>
            <p:nvPr/>
          </p:nvSpPr>
          <p:spPr>
            <a:xfrm>
              <a:off x="6569928" y="2005362"/>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Sociokultūrinių</a:t>
            </a:r>
            <a:r>
              <a:rPr lang="en-US" dirty="0" smtClean="0"/>
              <a:t> </a:t>
            </a:r>
            <a:r>
              <a:rPr lang="en-US" dirty="0" err="1" smtClean="0"/>
              <a:t>paslaugų</a:t>
            </a:r>
            <a:r>
              <a:rPr lang="en-US" dirty="0" smtClean="0"/>
              <a:t> </a:t>
            </a:r>
            <a:r>
              <a:rPr lang="en-US" dirty="0" err="1" smtClean="0"/>
              <a:t>teikimo</a:t>
            </a:r>
            <a:r>
              <a:rPr lang="en-US" dirty="0" smtClean="0"/>
              <a:t> </a:t>
            </a:r>
            <a:r>
              <a:rPr lang="en-US" dirty="0" err="1" smtClean="0"/>
              <a:t>aspektai</a:t>
            </a:r>
            <a:endParaRPr lang="en-US" dirty="0"/>
          </a:p>
        </p:txBody>
      </p:sp>
      <p:sp>
        <p:nvSpPr>
          <p:cNvPr id="3" name="Content Placeholder 2"/>
          <p:cNvSpPr>
            <a:spLocks noGrp="1"/>
          </p:cNvSpPr>
          <p:nvPr>
            <p:ph idx="1"/>
          </p:nvPr>
        </p:nvSpPr>
        <p:spPr/>
        <p:txBody>
          <a:bodyPr/>
          <a:lstStyle/>
          <a:p>
            <a:r>
              <a:rPr lang="lt-LT" dirty="0"/>
              <a:t>Sociokultūrinės paslaugos gali būti teikiamos individualiai kiekvienam asmeniui ir asmenų grupėms. Į grupes rekomenduojama skirstyti asmenis pagal turimą socialinių įgūdžių lygį, negalios pobūdį ir kitus pasirinktus </a:t>
            </a:r>
            <a:r>
              <a:rPr lang="lt-LT" dirty="0" smtClean="0"/>
              <a:t>kriterijus.</a:t>
            </a:r>
          </a:p>
          <a:p>
            <a:r>
              <a:rPr lang="lt-LT" dirty="0" smtClean="0"/>
              <a:t>Sociokultūrinės </a:t>
            </a:r>
            <a:r>
              <a:rPr lang="lt-LT" dirty="0"/>
              <a:t>paslaugos teikiamos nemokamai. </a:t>
            </a:r>
            <a:endParaRPr lang="en-US" dirty="0"/>
          </a:p>
        </p:txBody>
      </p:sp>
    </p:spTree>
    <p:extLst>
      <p:ext uri="{BB962C8B-B14F-4D97-AF65-F5344CB8AC3E}">
        <p14:creationId xmlns:p14="http://schemas.microsoft.com/office/powerpoint/2010/main" val="3004169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Oval 3"/>
          <p:cNvSpPr/>
          <p:nvPr/>
        </p:nvSpPr>
        <p:spPr>
          <a:xfrm>
            <a:off x="762000" y="1946209"/>
            <a:ext cx="2057400" cy="2057400"/>
          </a:xfrm>
          <a:prstGeom prst="ellipse">
            <a:avLst/>
          </a:prstGeom>
          <a:gradFill>
            <a:gsLst>
              <a:gs pos="0">
                <a:srgbClr val="00B0F0"/>
              </a:gs>
              <a:gs pos="50000">
                <a:srgbClr val="399ECB"/>
              </a:gs>
              <a:gs pos="100000">
                <a:srgbClr val="0077D0"/>
              </a:gs>
            </a:gsLst>
            <a:path path="circle">
              <a:fillToRect l="50000" t="50000" r="50000" b="50000"/>
            </a:path>
          </a:gradFill>
          <a:ln w="82550">
            <a:noFill/>
          </a:ln>
          <a:effectLst>
            <a:outerShdw blurRad="1270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8" name="Oval 7"/>
          <p:cNvSpPr/>
          <p:nvPr/>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17" name="TextBox 16"/>
          <p:cNvSpPr txBox="1"/>
          <p:nvPr/>
        </p:nvSpPr>
        <p:spPr>
          <a:xfrm>
            <a:off x="1159728" y="1531434"/>
            <a:ext cx="1219200" cy="2708434"/>
          </a:xfrm>
          <a:prstGeom prst="rect">
            <a:avLst/>
          </a:prstGeom>
          <a:noFill/>
        </p:spPr>
        <p:txBody>
          <a:bodyPr wrap="square" rtlCol="0">
            <a:spAutoFit/>
          </a:bodyPr>
          <a:lstStyle/>
          <a:p>
            <a:r>
              <a:rPr lang="en-US" sz="17000" b="1" dirty="0" smtClean="0">
                <a:solidFill>
                  <a:srgbClr val="2A7A9E">
                    <a:alpha val="40000"/>
                  </a:srgbClr>
                </a:solidFill>
                <a:cs typeface="Arial" pitchFamily="34" charset="0"/>
              </a:rPr>
              <a:t>2</a:t>
            </a:r>
            <a:endParaRPr lang="en-US" sz="17000" b="1" dirty="0">
              <a:solidFill>
                <a:srgbClr val="2A7A9E">
                  <a:alpha val="40000"/>
                </a:srgbClr>
              </a:solidFill>
              <a:cs typeface="Arial" pitchFamily="34" charset="0"/>
            </a:endParaRPr>
          </a:p>
        </p:txBody>
      </p:sp>
      <p:sp>
        <p:nvSpPr>
          <p:cNvPr id="9" name="Title 8"/>
          <p:cNvSpPr>
            <a:spLocks noGrp="1"/>
          </p:cNvSpPr>
          <p:nvPr>
            <p:ph type="title"/>
          </p:nvPr>
        </p:nvSpPr>
        <p:spPr/>
        <p:txBody>
          <a:bodyPr>
            <a:noAutofit/>
          </a:bodyPr>
          <a:lstStyle/>
          <a:p>
            <a:pPr algn="ctr">
              <a:lnSpc>
                <a:spcPct val="80000"/>
              </a:lnSpc>
            </a:pPr>
            <a:r>
              <a:rPr lang="en-US" sz="2400" spc="60" dirty="0" err="1" smtClean="0">
                <a:solidFill>
                  <a:srgbClr val="262626"/>
                </a:solidFill>
                <a:effectLst>
                  <a:outerShdw blurRad="50800" dist="25400" dir="5400000" algn="t" rotWithShape="0">
                    <a:prstClr val="black">
                      <a:alpha val="15000"/>
                    </a:prstClr>
                  </a:outerShdw>
                </a:effectLst>
              </a:rPr>
              <a:t>Socialinio</a:t>
            </a:r>
            <a:r>
              <a:rPr lang="en-US" sz="2400" spc="60" dirty="0" smtClean="0">
                <a:solidFill>
                  <a:srgbClr val="262626"/>
                </a:solidFill>
                <a:effectLst>
                  <a:outerShdw blurRad="50800" dist="25400" dir="5400000" algn="t" rotWithShape="0">
                    <a:prstClr val="black">
                      <a:alpha val="15000"/>
                    </a:prstClr>
                  </a:outerShdw>
                </a:effectLst>
              </a:rPr>
              <a:t> </a:t>
            </a:r>
            <a:r>
              <a:rPr lang="en-US" sz="2400" spc="60" dirty="0" err="1" smtClean="0">
                <a:solidFill>
                  <a:srgbClr val="262626"/>
                </a:solidFill>
                <a:effectLst>
                  <a:outerShdw blurRad="50800" dist="25400" dir="5400000" algn="t" rotWithShape="0">
                    <a:prstClr val="black">
                      <a:alpha val="15000"/>
                    </a:prstClr>
                  </a:outerShdw>
                </a:effectLst>
              </a:rPr>
              <a:t>kultūrinio</a:t>
            </a:r>
            <a:r>
              <a:rPr lang="en-US" sz="2400" spc="60" dirty="0" smtClean="0">
                <a:solidFill>
                  <a:srgbClr val="262626"/>
                </a:solidFill>
                <a:effectLst>
                  <a:outerShdw blurRad="50800" dist="25400" dir="5400000" algn="t" rotWithShape="0">
                    <a:prstClr val="black">
                      <a:alpha val="15000"/>
                    </a:prstClr>
                  </a:outerShdw>
                </a:effectLst>
              </a:rPr>
              <a:t> </a:t>
            </a:r>
            <a:r>
              <a:rPr lang="en-US" sz="2400" spc="60" dirty="0" err="1">
                <a:solidFill>
                  <a:srgbClr val="262626"/>
                </a:solidFill>
                <a:effectLst>
                  <a:outerShdw blurRad="50800" dist="25400" dir="5400000" algn="t" rotWithShape="0">
                    <a:prstClr val="black">
                      <a:alpha val="15000"/>
                    </a:prstClr>
                  </a:outerShdw>
                </a:effectLst>
              </a:rPr>
              <a:t>klasterio</a:t>
            </a:r>
            <a:r>
              <a:rPr lang="en-US" sz="2400" spc="60" dirty="0">
                <a:solidFill>
                  <a:srgbClr val="262626"/>
                </a:solidFill>
                <a:effectLst>
                  <a:outerShdw blurRad="50800" dist="25400" dir="5400000" algn="t" rotWithShape="0">
                    <a:prstClr val="black">
                      <a:alpha val="15000"/>
                    </a:prstClr>
                  </a:outerShdw>
                </a:effectLst>
              </a:rPr>
              <a:t> </a:t>
            </a:r>
            <a:r>
              <a:rPr lang="en-US" sz="2400" spc="60" dirty="0" smtClean="0">
                <a:solidFill>
                  <a:srgbClr val="262626"/>
                </a:solidFill>
                <a:effectLst>
                  <a:outerShdw blurRad="50800" dist="25400" dir="5400000" algn="t" rotWithShape="0">
                    <a:prstClr val="black">
                      <a:alpha val="15000"/>
                    </a:prstClr>
                  </a:outerShdw>
                </a:effectLst>
              </a:rPr>
              <a:t/>
            </a:r>
            <a:br>
              <a:rPr lang="en-US" sz="2400" spc="60" dirty="0" smtClean="0">
                <a:solidFill>
                  <a:srgbClr val="262626"/>
                </a:solidFill>
                <a:effectLst>
                  <a:outerShdw blurRad="50800" dist="25400" dir="5400000" algn="t" rotWithShape="0">
                    <a:prstClr val="black">
                      <a:alpha val="15000"/>
                    </a:prstClr>
                  </a:outerShdw>
                </a:effectLst>
              </a:rPr>
            </a:br>
            <a:r>
              <a:rPr lang="en-US" sz="4000" spc="60" dirty="0" smtClean="0">
                <a:solidFill>
                  <a:srgbClr val="262626"/>
                </a:solidFill>
                <a:effectLst>
                  <a:outerShdw blurRad="50800" dist="25400" dir="5400000" algn="t" rotWithShape="0">
                    <a:prstClr val="black">
                      <a:alpha val="15000"/>
                    </a:prstClr>
                  </a:outerShdw>
                </a:effectLst>
              </a:rPr>
              <a:t>“</a:t>
            </a:r>
            <a:r>
              <a:rPr lang="en-US" sz="4000" spc="60" dirty="0" err="1" smtClean="0">
                <a:solidFill>
                  <a:srgbClr val="262626"/>
                </a:solidFill>
                <a:effectLst>
                  <a:outerShdw blurRad="50800" dist="25400" dir="5400000" algn="t" rotWithShape="0">
                    <a:prstClr val="black">
                      <a:alpha val="15000"/>
                    </a:prstClr>
                  </a:outerShdw>
                </a:effectLst>
              </a:rPr>
              <a:t>Vilties</a:t>
            </a:r>
            <a:r>
              <a:rPr lang="en-US" sz="4000" spc="60" dirty="0" smtClean="0">
                <a:solidFill>
                  <a:srgbClr val="262626"/>
                </a:solidFill>
                <a:effectLst>
                  <a:outerShdw blurRad="50800" dist="25400" dir="5400000" algn="t" rotWithShape="0">
                    <a:prstClr val="black">
                      <a:alpha val="15000"/>
                    </a:prstClr>
                  </a:outerShdw>
                </a:effectLst>
              </a:rPr>
              <a:t> </a:t>
            </a:r>
            <a:r>
              <a:rPr lang="en-US" sz="4000" spc="60" dirty="0" err="1" smtClean="0">
                <a:solidFill>
                  <a:srgbClr val="262626"/>
                </a:solidFill>
                <a:effectLst>
                  <a:outerShdw blurRad="50800" dist="25400" dir="5400000" algn="t" rotWithShape="0">
                    <a:prstClr val="black">
                      <a:alpha val="15000"/>
                    </a:prstClr>
                  </a:outerShdw>
                </a:effectLst>
              </a:rPr>
              <a:t>miestas</a:t>
            </a:r>
            <a:r>
              <a:rPr lang="en-US" sz="4000" spc="60" dirty="0" smtClean="0">
                <a:solidFill>
                  <a:srgbClr val="262626"/>
                </a:solidFill>
                <a:effectLst>
                  <a:outerShdw blurRad="50800" dist="25400" dir="5400000" algn="t" rotWithShape="0">
                    <a:prstClr val="black">
                      <a:alpha val="15000"/>
                    </a:prstClr>
                  </a:outerShdw>
                </a:effectLst>
              </a:rPr>
              <a:t>” </a:t>
            </a:r>
            <a:r>
              <a:rPr lang="en-US" sz="2400" spc="60" dirty="0" err="1">
                <a:solidFill>
                  <a:srgbClr val="262626"/>
                </a:solidFill>
                <a:effectLst>
                  <a:outerShdw blurRad="50800" dist="25400" dir="5400000" algn="t" rotWithShape="0">
                    <a:prstClr val="black">
                      <a:alpha val="15000"/>
                    </a:prstClr>
                  </a:outerShdw>
                </a:effectLst>
              </a:rPr>
              <a:t>pristatymas</a:t>
            </a:r>
            <a:endParaRPr lang="en-US" sz="2400" dirty="0">
              <a:solidFill>
                <a:srgbClr val="262626"/>
              </a:solidFill>
              <a:effectLst>
                <a:outerShdw blurRad="50800" dist="25400" dir="5400000" algn="t" rotWithShape="0">
                  <a:prstClr val="black">
                    <a:alpha val="15000"/>
                  </a:prstClr>
                </a:outerShdw>
              </a:effectLst>
            </a:endParaRPr>
          </a:p>
        </p:txBody>
      </p:sp>
      <p:sp>
        <p:nvSpPr>
          <p:cNvPr id="10" name="Text Placeholder 9"/>
          <p:cNvSpPr>
            <a:spLocks noGrp="1"/>
          </p:cNvSpPr>
          <p:nvPr>
            <p:ph type="body" idx="1"/>
          </p:nvPr>
        </p:nvSpPr>
        <p:spPr/>
        <p:txBody>
          <a:bodyPr/>
          <a:lstStyle/>
          <a:p>
            <a:pPr lvl="0">
              <a:spcBef>
                <a:spcPts val="0"/>
              </a:spcBef>
            </a:pPr>
            <a:r>
              <a:rPr lang="en-US" sz="1700" b="1" dirty="0" err="1" smtClean="0">
                <a:solidFill>
                  <a:prstClr val="black">
                    <a:lumMod val="75000"/>
                    <a:lumOff val="25000"/>
                  </a:prstClr>
                </a:solidFill>
              </a:rPr>
              <a:t>Klaipėda</a:t>
            </a:r>
            <a:r>
              <a:rPr lang="en-US" sz="1700" b="1" dirty="0" smtClean="0">
                <a:solidFill>
                  <a:prstClr val="black">
                    <a:lumMod val="75000"/>
                    <a:lumOff val="25000"/>
                  </a:prstClr>
                </a:solidFill>
              </a:rPr>
              <a:t> </a:t>
            </a:r>
            <a:r>
              <a:rPr lang="en-US" sz="1700" b="1" dirty="0" err="1" smtClean="0">
                <a:solidFill>
                  <a:prstClr val="black">
                    <a:lumMod val="75000"/>
                    <a:lumOff val="25000"/>
                  </a:prstClr>
                </a:solidFill>
              </a:rPr>
              <a:t>Vilties</a:t>
            </a:r>
            <a:r>
              <a:rPr lang="en-US" sz="1700" b="1" dirty="0" smtClean="0">
                <a:solidFill>
                  <a:prstClr val="black">
                    <a:lumMod val="75000"/>
                    <a:lumOff val="25000"/>
                  </a:prstClr>
                </a:solidFill>
              </a:rPr>
              <a:t> </a:t>
            </a:r>
            <a:r>
              <a:rPr lang="en-US" sz="1700" b="1" dirty="0" err="1" smtClean="0">
                <a:solidFill>
                  <a:prstClr val="black">
                    <a:lumMod val="75000"/>
                    <a:lumOff val="25000"/>
                  </a:prstClr>
                </a:solidFill>
              </a:rPr>
              <a:t>miestas</a:t>
            </a:r>
            <a:r>
              <a:rPr lang="en-US" sz="1700" b="1" dirty="0" smtClean="0">
                <a:solidFill>
                  <a:prstClr val="black">
                    <a:lumMod val="75000"/>
                    <a:lumOff val="25000"/>
                  </a:prstClr>
                </a:solidFill>
              </a:rPr>
              <a:t>!</a:t>
            </a:r>
            <a:endParaRPr lang="en-US" sz="1700" b="1" dirty="0">
              <a:solidFill>
                <a:prstClr val="black">
                  <a:lumMod val="75000"/>
                  <a:lumOff val="2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700">
        <p14:gallery dir="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Socialinis</a:t>
            </a:r>
            <a:r>
              <a:rPr lang="en-US" b="1" dirty="0" err="1"/>
              <a:t>-</a:t>
            </a:r>
            <a:r>
              <a:rPr lang="en-US" b="1" dirty="0" err="1" smtClean="0"/>
              <a:t>kultūrinis</a:t>
            </a:r>
            <a:r>
              <a:rPr lang="en-US" b="1" dirty="0" smtClean="0"/>
              <a:t> </a:t>
            </a:r>
            <a:r>
              <a:rPr lang="en-US" b="1" dirty="0" err="1" smtClean="0"/>
              <a:t>klasteris</a:t>
            </a:r>
            <a:r>
              <a:rPr lang="en-US" b="1" dirty="0" smtClean="0"/>
              <a:t> “</a:t>
            </a:r>
            <a:r>
              <a:rPr lang="en-US" b="1" dirty="0" err="1" smtClean="0"/>
              <a:t>Vilties</a:t>
            </a:r>
            <a:r>
              <a:rPr lang="en-US" b="1" dirty="0" smtClean="0"/>
              <a:t> </a:t>
            </a:r>
            <a:r>
              <a:rPr lang="en-US" b="1" dirty="0" err="1" smtClean="0"/>
              <a:t>miestas</a:t>
            </a:r>
            <a:r>
              <a:rPr lang="en-US" b="1" dirty="0" smtClean="0"/>
              <a:t>”</a:t>
            </a:r>
            <a:endParaRPr lang="en-US" b="1" dirty="0"/>
          </a:p>
        </p:txBody>
      </p:sp>
      <p:pic>
        <p:nvPicPr>
          <p:cNvPr id="4" name="Picture 3" descr="2 Vilties miesto logo sukreivintas apvalus dideli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914400"/>
            <a:ext cx="5567644" cy="5541443"/>
          </a:xfrm>
          <a:prstGeom prst="rect">
            <a:avLst/>
          </a:prstGeom>
        </p:spPr>
      </p:pic>
    </p:spTree>
    <p:extLst>
      <p:ext uri="{BB962C8B-B14F-4D97-AF65-F5344CB8AC3E}">
        <p14:creationId xmlns:p14="http://schemas.microsoft.com/office/powerpoint/2010/main" val="1542055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s-CZ" b="1" dirty="0" err="1"/>
              <a:t>Pranciškoniškoji</a:t>
            </a:r>
            <a:r>
              <a:rPr lang="cs-CZ" b="1" dirty="0"/>
              <a:t> </a:t>
            </a:r>
            <a:r>
              <a:rPr lang="cs-CZ" b="1" dirty="0" err="1"/>
              <a:t>misija</a:t>
            </a:r>
            <a:r>
              <a:rPr lang="cs-CZ" b="1" dirty="0" smtClean="0"/>
              <a:t>:</a:t>
            </a:r>
            <a:endParaRPr lang="en-US" dirty="0"/>
          </a:p>
        </p:txBody>
      </p:sp>
      <p:sp>
        <p:nvSpPr>
          <p:cNvPr id="3" name="Content Placeholder 2"/>
          <p:cNvSpPr>
            <a:spLocks noGrp="1"/>
          </p:cNvSpPr>
          <p:nvPr>
            <p:ph idx="1"/>
          </p:nvPr>
        </p:nvSpPr>
        <p:spPr/>
        <p:txBody>
          <a:bodyPr/>
          <a:lstStyle/>
          <a:p>
            <a:pPr marL="0" indent="0" algn="ctr">
              <a:buNone/>
            </a:pPr>
            <a:r>
              <a:rPr lang="en-US" sz="3600" dirty="0" err="1" smtClean="0"/>
              <a:t>Skelbti</a:t>
            </a:r>
            <a:r>
              <a:rPr lang="en-US" sz="3600" dirty="0" smtClean="0"/>
              <a:t> </a:t>
            </a:r>
            <a:r>
              <a:rPr lang="en-US" sz="3600" dirty="0" err="1"/>
              <a:t>Evangeliją</a:t>
            </a:r>
            <a:r>
              <a:rPr lang="en-US" sz="3600" dirty="0"/>
              <a:t> </a:t>
            </a:r>
            <a:r>
              <a:rPr lang="en-US" sz="3600" dirty="0" err="1"/>
              <a:t>visai</a:t>
            </a:r>
            <a:r>
              <a:rPr lang="en-US" sz="3600" dirty="0"/>
              <a:t> </a:t>
            </a:r>
            <a:r>
              <a:rPr lang="en-US" sz="3600" dirty="0" err="1"/>
              <a:t>kūrinijai</a:t>
            </a:r>
            <a:r>
              <a:rPr lang="en-US" sz="3600" dirty="0"/>
              <a:t> – </a:t>
            </a:r>
            <a:r>
              <a:rPr lang="en-US" sz="3600" dirty="0" err="1"/>
              <a:t>prisidėti</a:t>
            </a:r>
            <a:r>
              <a:rPr lang="en-US" sz="3600" dirty="0"/>
              <a:t> </a:t>
            </a:r>
            <a:r>
              <a:rPr lang="en-US" sz="3600" dirty="0" err="1"/>
              <a:t>prie</a:t>
            </a:r>
            <a:r>
              <a:rPr lang="en-US" sz="3600" dirty="0"/>
              <a:t> </a:t>
            </a:r>
            <a:r>
              <a:rPr lang="en-US" sz="3600" dirty="0" err="1"/>
              <a:t>darnaus</a:t>
            </a:r>
            <a:r>
              <a:rPr lang="en-US" sz="3600" dirty="0"/>
              <a:t> </a:t>
            </a:r>
            <a:r>
              <a:rPr lang="en-US" sz="3600" dirty="0" err="1"/>
              <a:t>pasaulio</a:t>
            </a:r>
            <a:r>
              <a:rPr lang="en-US" sz="3600" dirty="0"/>
              <a:t> </a:t>
            </a:r>
            <a:r>
              <a:rPr lang="en-US" sz="3600" dirty="0" err="1"/>
              <a:t>kūrimo</a:t>
            </a:r>
            <a:r>
              <a:rPr lang="en-US" sz="3600" dirty="0"/>
              <a:t>, </a:t>
            </a:r>
            <a:endParaRPr lang="en-US" sz="3600" dirty="0" smtClean="0"/>
          </a:p>
          <a:p>
            <a:pPr marL="0" indent="0" algn="ctr">
              <a:buNone/>
            </a:pPr>
            <a:r>
              <a:rPr lang="en-US" sz="3600" dirty="0" err="1" smtClean="0"/>
              <a:t>t.y</a:t>
            </a:r>
            <a:r>
              <a:rPr lang="en-US" sz="3600" dirty="0"/>
              <a:t>., </a:t>
            </a:r>
            <a:r>
              <a:rPr lang="en-US" sz="3600" dirty="0" err="1"/>
              <a:t>padėti</a:t>
            </a:r>
            <a:r>
              <a:rPr lang="en-US" sz="3600" dirty="0"/>
              <a:t> </a:t>
            </a:r>
            <a:r>
              <a:rPr lang="en-US" sz="3600" dirty="0" err="1"/>
              <a:t>žmogui</a:t>
            </a:r>
            <a:r>
              <a:rPr lang="en-US" sz="3600" dirty="0"/>
              <a:t> </a:t>
            </a:r>
            <a:r>
              <a:rPr lang="en-US" sz="3600" dirty="0" err="1"/>
              <a:t>gyventi</a:t>
            </a:r>
            <a:r>
              <a:rPr lang="en-US" sz="3600" dirty="0"/>
              <a:t> </a:t>
            </a:r>
            <a:r>
              <a:rPr lang="en-US" sz="3600" dirty="0" err="1"/>
              <a:t>darnoje</a:t>
            </a:r>
            <a:r>
              <a:rPr lang="en-US" sz="3600" dirty="0"/>
              <a:t> </a:t>
            </a:r>
            <a:r>
              <a:rPr lang="en-US" sz="3600" dirty="0" err="1"/>
              <a:t>su</a:t>
            </a:r>
            <a:r>
              <a:rPr lang="en-US" sz="3600" dirty="0"/>
              <a:t> </a:t>
            </a:r>
            <a:r>
              <a:rPr lang="en-US" sz="3600" dirty="0" err="1"/>
              <a:t>savimi</a:t>
            </a:r>
            <a:r>
              <a:rPr lang="en-US" sz="3600" dirty="0"/>
              <a:t> </a:t>
            </a:r>
            <a:r>
              <a:rPr lang="en-US" sz="3600" dirty="0" err="1"/>
              <a:t>ir</a:t>
            </a:r>
            <a:r>
              <a:rPr lang="en-US" sz="3600" dirty="0"/>
              <a:t> </a:t>
            </a:r>
            <a:r>
              <a:rPr lang="en-US" sz="3600" dirty="0" err="1"/>
              <a:t>kūrinija</a:t>
            </a:r>
            <a:r>
              <a:rPr lang="en-US" sz="3600" dirty="0"/>
              <a:t>, </a:t>
            </a:r>
            <a:r>
              <a:rPr lang="en-US" sz="3600" dirty="0" err="1"/>
              <a:t>pažinti</a:t>
            </a:r>
            <a:r>
              <a:rPr lang="en-US" sz="3600" dirty="0"/>
              <a:t>  </a:t>
            </a:r>
            <a:r>
              <a:rPr lang="en-US" sz="3600" dirty="0" err="1"/>
              <a:t>Dievą</a:t>
            </a:r>
            <a:r>
              <a:rPr lang="en-US" sz="3600" dirty="0"/>
              <a:t> per </a:t>
            </a:r>
            <a:r>
              <a:rPr lang="en-US" sz="3600" dirty="0" err="1"/>
              <a:t>Kristų</a:t>
            </a:r>
            <a:r>
              <a:rPr lang="en-US" sz="3600" dirty="0"/>
              <a:t>, </a:t>
            </a:r>
            <a:r>
              <a:rPr lang="en-US" sz="3600" dirty="0" err="1"/>
              <a:t>pažinti</a:t>
            </a:r>
            <a:r>
              <a:rPr lang="en-US" sz="3600" dirty="0"/>
              <a:t> </a:t>
            </a:r>
            <a:r>
              <a:rPr lang="en-US" sz="3600" dirty="0" err="1"/>
              <a:t>Dievišką</a:t>
            </a:r>
            <a:r>
              <a:rPr lang="en-US" sz="3600" dirty="0"/>
              <a:t> </a:t>
            </a:r>
            <a:r>
              <a:rPr lang="en-US" sz="3600" dirty="0" err="1"/>
              <a:t>meilę</a:t>
            </a:r>
            <a:r>
              <a:rPr lang="en-US" sz="3600" dirty="0"/>
              <a:t>, </a:t>
            </a:r>
            <a:endParaRPr lang="en-US" sz="3600" dirty="0" smtClean="0"/>
          </a:p>
          <a:p>
            <a:pPr marL="0" indent="0" algn="ctr">
              <a:buNone/>
            </a:pPr>
            <a:r>
              <a:rPr lang="en-US" sz="3600" dirty="0" err="1" smtClean="0"/>
              <a:t>taiką</a:t>
            </a:r>
            <a:r>
              <a:rPr lang="en-US" sz="3600" dirty="0"/>
              <a:t>, </a:t>
            </a:r>
            <a:r>
              <a:rPr lang="en-US" sz="3600" dirty="0" err="1"/>
              <a:t>gerumą</a:t>
            </a:r>
            <a:r>
              <a:rPr lang="en-US" sz="3600" dirty="0"/>
              <a:t> </a:t>
            </a:r>
            <a:r>
              <a:rPr lang="en-US" sz="3600" dirty="0" err="1"/>
              <a:t>ir</a:t>
            </a:r>
            <a:r>
              <a:rPr lang="en-US" sz="3600" dirty="0"/>
              <a:t> </a:t>
            </a:r>
            <a:r>
              <a:rPr lang="en-US" sz="3600" dirty="0" err="1"/>
              <a:t>amžinąjį</a:t>
            </a:r>
            <a:r>
              <a:rPr lang="en-US" sz="3600" dirty="0"/>
              <a:t> </a:t>
            </a:r>
            <a:r>
              <a:rPr lang="en-US" sz="3600" dirty="0" err="1"/>
              <a:t>gyvenimą</a:t>
            </a:r>
            <a:r>
              <a:rPr lang="en-US" sz="3600" dirty="0"/>
              <a:t>. </a:t>
            </a:r>
            <a:endParaRPr lang="lt-LT" sz="3600" dirty="0"/>
          </a:p>
          <a:p>
            <a:endParaRPr lang="en-US" b="1" dirty="0"/>
          </a:p>
        </p:txBody>
      </p:sp>
    </p:spTree>
    <p:extLst>
      <p:ext uri="{BB962C8B-B14F-4D97-AF65-F5344CB8AC3E}">
        <p14:creationId xmlns:p14="http://schemas.microsoft.com/office/powerpoint/2010/main" val="941151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a:t>Žmogaus</a:t>
            </a:r>
            <a:r>
              <a:rPr lang="en-US" b="1" dirty="0"/>
              <a:t> </a:t>
            </a:r>
            <a:r>
              <a:rPr lang="en-US" b="1" dirty="0" err="1"/>
              <a:t>vertybinis</a:t>
            </a:r>
            <a:r>
              <a:rPr lang="en-US" b="1" dirty="0"/>
              <a:t> </a:t>
            </a:r>
            <a:r>
              <a:rPr lang="en-US" b="1" dirty="0" err="1"/>
              <a:t>pagrindas</a:t>
            </a:r>
            <a:r>
              <a:rPr lang="en-US" b="1" dirty="0"/>
              <a:t> </a:t>
            </a:r>
            <a:r>
              <a:rPr lang="en-US" b="1" dirty="0" err="1"/>
              <a:t>pagal</a:t>
            </a:r>
            <a:r>
              <a:rPr lang="en-US" b="1" dirty="0"/>
              <a:t> </a:t>
            </a:r>
            <a:r>
              <a:rPr lang="en-US" b="1" dirty="0" err="1"/>
              <a:t>Pranciškonus</a:t>
            </a:r>
            <a:r>
              <a:rPr lang="en-US" b="1" dirty="0" smtClean="0"/>
              <a:t>:</a:t>
            </a:r>
            <a:endParaRPr lang="en-US" b="1" dirty="0"/>
          </a:p>
        </p:txBody>
      </p:sp>
      <p:sp>
        <p:nvSpPr>
          <p:cNvPr id="3" name="Content Placeholder 2"/>
          <p:cNvSpPr>
            <a:spLocks noGrp="1"/>
          </p:cNvSpPr>
          <p:nvPr>
            <p:ph idx="1"/>
          </p:nvPr>
        </p:nvSpPr>
        <p:spPr/>
        <p:txBody>
          <a:bodyPr/>
          <a:lstStyle/>
          <a:p>
            <a:pPr marL="0" indent="0" algn="ctr">
              <a:buNone/>
            </a:pPr>
            <a:r>
              <a:rPr lang="en-US" sz="3600" dirty="0" err="1" smtClean="0"/>
              <a:t>Santykis</a:t>
            </a:r>
            <a:r>
              <a:rPr lang="en-US" sz="3600" dirty="0" smtClean="0"/>
              <a:t> </a:t>
            </a:r>
            <a:r>
              <a:rPr lang="en-US" sz="3600" dirty="0" err="1"/>
              <a:t>su</a:t>
            </a:r>
            <a:r>
              <a:rPr lang="en-US" sz="3600" dirty="0"/>
              <a:t> </a:t>
            </a:r>
            <a:r>
              <a:rPr lang="en-US" sz="3600" dirty="0" err="1" smtClean="0"/>
              <a:t>Savimi</a:t>
            </a:r>
            <a:endParaRPr lang="en-US" sz="3600" dirty="0"/>
          </a:p>
          <a:p>
            <a:pPr marL="0" indent="0" algn="ctr">
              <a:buNone/>
            </a:pPr>
            <a:r>
              <a:rPr lang="en-US" sz="3600" dirty="0" err="1"/>
              <a:t>Santykis</a:t>
            </a:r>
            <a:r>
              <a:rPr lang="en-US" sz="3600" dirty="0"/>
              <a:t> </a:t>
            </a:r>
            <a:r>
              <a:rPr lang="en-US" sz="3600" dirty="0" err="1"/>
              <a:t>su</a:t>
            </a:r>
            <a:r>
              <a:rPr lang="en-US" sz="3600" dirty="0"/>
              <a:t> </a:t>
            </a:r>
            <a:r>
              <a:rPr lang="en-US" sz="3600" dirty="0" err="1"/>
              <a:t>Artimu</a:t>
            </a:r>
            <a:endParaRPr lang="en-US" sz="3600" dirty="0"/>
          </a:p>
          <a:p>
            <a:pPr marL="0" indent="0" algn="ctr">
              <a:buNone/>
            </a:pPr>
            <a:r>
              <a:rPr lang="en-US" sz="3600" dirty="0" err="1"/>
              <a:t>Santykis</a:t>
            </a:r>
            <a:r>
              <a:rPr lang="en-US" sz="3600" dirty="0"/>
              <a:t> </a:t>
            </a:r>
            <a:r>
              <a:rPr lang="en-US" sz="3600" dirty="0" err="1"/>
              <a:t>su</a:t>
            </a:r>
            <a:r>
              <a:rPr lang="en-US" sz="3600" dirty="0"/>
              <a:t> </a:t>
            </a:r>
            <a:r>
              <a:rPr lang="en-US" sz="3600" dirty="0" err="1"/>
              <a:t>Aplinka</a:t>
            </a:r>
            <a:endParaRPr lang="en-US" sz="3600" dirty="0"/>
          </a:p>
          <a:p>
            <a:pPr marL="0" indent="0" algn="ctr">
              <a:buNone/>
            </a:pPr>
            <a:r>
              <a:rPr lang="en-US" sz="3600" dirty="0" err="1"/>
              <a:t>Santykis</a:t>
            </a:r>
            <a:r>
              <a:rPr lang="en-US" sz="3600" dirty="0"/>
              <a:t> </a:t>
            </a:r>
            <a:r>
              <a:rPr lang="en-US" sz="3600" dirty="0" err="1"/>
              <a:t>su</a:t>
            </a:r>
            <a:r>
              <a:rPr lang="en-US" sz="3600" dirty="0"/>
              <a:t> </a:t>
            </a:r>
            <a:r>
              <a:rPr lang="en-US" sz="3600" dirty="0" err="1" smtClean="0"/>
              <a:t>Dievu</a:t>
            </a:r>
            <a:endParaRPr lang="en-US" sz="3600" dirty="0" smtClean="0"/>
          </a:p>
          <a:p>
            <a:pPr marL="0" indent="0" algn="ctr">
              <a:buNone/>
            </a:pPr>
            <a:endParaRPr lang="en-US" sz="3600" dirty="0" smtClean="0"/>
          </a:p>
          <a:p>
            <a:pPr marL="0" indent="0" algn="ctr">
              <a:buNone/>
            </a:pPr>
            <a:r>
              <a:rPr lang="en-US" sz="3600" dirty="0" err="1" smtClean="0"/>
              <a:t>Darna</a:t>
            </a:r>
            <a:r>
              <a:rPr lang="en-US" sz="3600" dirty="0" smtClean="0"/>
              <a:t> </a:t>
            </a:r>
            <a:r>
              <a:rPr lang="en-US" sz="3600" dirty="0" err="1" smtClean="0"/>
              <a:t>ir</a:t>
            </a:r>
            <a:r>
              <a:rPr lang="en-US" sz="3600" dirty="0" smtClean="0"/>
              <a:t> </a:t>
            </a:r>
            <a:r>
              <a:rPr lang="en-US" sz="3600" dirty="0" err="1" smtClean="0"/>
              <a:t>tobulėjimas</a:t>
            </a:r>
            <a:r>
              <a:rPr lang="en-US" sz="3600" dirty="0" smtClean="0"/>
              <a:t> </a:t>
            </a:r>
            <a:r>
              <a:rPr lang="en-US" sz="3600" dirty="0" err="1" smtClean="0"/>
              <a:t>šiuose</a:t>
            </a:r>
            <a:r>
              <a:rPr lang="en-US" sz="3600" dirty="0" smtClean="0"/>
              <a:t> </a:t>
            </a:r>
            <a:r>
              <a:rPr lang="en-US" sz="3600" dirty="0" err="1" smtClean="0"/>
              <a:t>aspektuose</a:t>
            </a:r>
            <a:endParaRPr lang="en-US" dirty="0"/>
          </a:p>
        </p:txBody>
      </p:sp>
    </p:spTree>
    <p:extLst>
      <p:ext uri="{BB962C8B-B14F-4D97-AF65-F5344CB8AC3E}">
        <p14:creationId xmlns:p14="http://schemas.microsoft.com/office/powerpoint/2010/main" val="1322239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t>“</a:t>
            </a:r>
            <a:r>
              <a:rPr lang="en-US" b="1" dirty="0" err="1" smtClean="0"/>
              <a:t>Vilties</a:t>
            </a:r>
            <a:r>
              <a:rPr lang="en-US" b="1" dirty="0" smtClean="0"/>
              <a:t> </a:t>
            </a:r>
            <a:r>
              <a:rPr lang="en-US" b="1" dirty="0" err="1" smtClean="0"/>
              <a:t>miestas</a:t>
            </a:r>
            <a:r>
              <a:rPr lang="en-US" b="1" dirty="0" smtClean="0"/>
              <a:t>” </a:t>
            </a:r>
            <a:r>
              <a:rPr lang="en-US" b="1" dirty="0" err="1" smtClean="0"/>
              <a:t>kultūrinio</a:t>
            </a:r>
            <a:r>
              <a:rPr lang="en-US" b="1" dirty="0" smtClean="0"/>
              <a:t> </a:t>
            </a:r>
            <a:r>
              <a:rPr lang="en-US" b="1" dirty="0" err="1" smtClean="0"/>
              <a:t>požiūrio</a:t>
            </a:r>
            <a:r>
              <a:rPr lang="en-US" b="1" dirty="0" smtClean="0"/>
              <a:t> </a:t>
            </a:r>
            <a:r>
              <a:rPr lang="en-US" b="1" dirty="0" err="1" smtClean="0"/>
              <a:t>aspektai</a:t>
            </a:r>
            <a:r>
              <a:rPr lang="en-US" b="1" dirty="0" smtClean="0"/>
              <a:t>!</a:t>
            </a:r>
            <a:endParaRPr lang="en-US" b="1" dirty="0"/>
          </a:p>
        </p:txBody>
      </p:sp>
      <p:sp>
        <p:nvSpPr>
          <p:cNvPr id="4" name="Rectangle 3"/>
          <p:cNvSpPr/>
          <p:nvPr/>
        </p:nvSpPr>
        <p:spPr>
          <a:xfrm>
            <a:off x="304800" y="990600"/>
            <a:ext cx="8610600" cy="4524316"/>
          </a:xfrm>
          <a:prstGeom prst="rect">
            <a:avLst/>
          </a:prstGeom>
        </p:spPr>
        <p:txBody>
          <a:bodyPr wrap="square">
            <a:spAutoFit/>
          </a:bodyPr>
          <a:lstStyle/>
          <a:p>
            <a:pPr algn="ctr"/>
            <a:r>
              <a:rPr lang="lt-LT" sz="3600" dirty="0"/>
              <a:t>K</a:t>
            </a:r>
            <a:r>
              <a:rPr lang="lt-LT" sz="3600" dirty="0" smtClean="0"/>
              <a:t>ultūra – esminis kiekvieno žmogaus </a:t>
            </a:r>
            <a:r>
              <a:rPr lang="lt-LT" sz="3600" b="1" dirty="0" smtClean="0"/>
              <a:t>pilnaverčio </a:t>
            </a:r>
            <a:r>
              <a:rPr lang="lt-LT" sz="3600" dirty="0" smtClean="0"/>
              <a:t>gyvenimo aspektas. </a:t>
            </a:r>
          </a:p>
          <a:p>
            <a:pPr algn="ctr"/>
            <a:r>
              <a:rPr lang="lt-LT" sz="3600" dirty="0" smtClean="0"/>
              <a:t>Ji paliečia visus žmogaus gyvenimo </a:t>
            </a:r>
          </a:p>
          <a:p>
            <a:pPr algn="ctr"/>
            <a:r>
              <a:rPr lang="lt-LT" sz="3600" dirty="0" smtClean="0"/>
              <a:t>etapus ir procesus: </a:t>
            </a:r>
            <a:endParaRPr lang="lt-LT" sz="3600" dirty="0"/>
          </a:p>
          <a:p>
            <a:pPr algn="ctr"/>
            <a:r>
              <a:rPr lang="lt-LT" sz="3600" dirty="0" smtClean="0"/>
              <a:t>Gimimą, augamą, senėjimą </a:t>
            </a:r>
            <a:r>
              <a:rPr lang="lt-LT" sz="3600" dirty="0"/>
              <a:t>ir </a:t>
            </a:r>
            <a:r>
              <a:rPr lang="lt-LT" sz="3600" dirty="0" smtClean="0"/>
              <a:t>mirimą.</a:t>
            </a:r>
          </a:p>
          <a:p>
            <a:pPr algn="ctr"/>
            <a:r>
              <a:rPr lang="lt-LT" sz="3600" dirty="0"/>
              <a:t>V</a:t>
            </a:r>
            <a:r>
              <a:rPr lang="lt-LT" sz="3600" dirty="0" smtClean="0"/>
              <a:t>ystomės, mokomės, valgome, judame, bendraujame, ilsimėmės, sergame it pan..</a:t>
            </a:r>
          </a:p>
          <a:p>
            <a:pPr algn="ctr"/>
            <a:r>
              <a:rPr lang="lt-LT" sz="3600" b="1" u="none" strike="noStrike" dirty="0" smtClean="0">
                <a:effectLst/>
              </a:rPr>
              <a:t>Kultūra yra būtinybė, o ne prabanga!</a:t>
            </a:r>
            <a:endParaRPr lang="lt-LT" sz="3600" b="1" u="none" strike="noStrike" dirty="0">
              <a:effectLst/>
            </a:endParaRPr>
          </a:p>
        </p:txBody>
      </p:sp>
    </p:spTree>
    <p:extLst>
      <p:ext uri="{BB962C8B-B14F-4D97-AF65-F5344CB8AC3E}">
        <p14:creationId xmlns:p14="http://schemas.microsoft.com/office/powerpoint/2010/main" val="596593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t>
            </a:r>
            <a:r>
              <a:rPr lang="en-US" b="1" dirty="0" err="1"/>
              <a:t>Vilties</a:t>
            </a:r>
            <a:r>
              <a:rPr lang="en-US" b="1" dirty="0"/>
              <a:t> </a:t>
            </a:r>
            <a:r>
              <a:rPr lang="en-US" b="1" dirty="0" err="1"/>
              <a:t>miestas</a:t>
            </a:r>
            <a:r>
              <a:rPr lang="en-US" b="1" dirty="0"/>
              <a:t>” </a:t>
            </a:r>
            <a:r>
              <a:rPr lang="en-US" b="1" dirty="0" err="1" smtClean="0"/>
              <a:t>bendruomenės</a:t>
            </a:r>
            <a:r>
              <a:rPr lang="en-US" b="1" dirty="0" smtClean="0"/>
              <a:t> </a:t>
            </a:r>
            <a:r>
              <a:rPr lang="en-US" b="1" dirty="0" err="1" smtClean="0"/>
              <a:t>vertybės</a:t>
            </a:r>
            <a:r>
              <a:rPr lang="en-US" b="1" dirty="0" smtClean="0"/>
              <a:t>!</a:t>
            </a:r>
            <a:endParaRPr lang="en-US" dirty="0"/>
          </a:p>
        </p:txBody>
      </p:sp>
      <p:sp>
        <p:nvSpPr>
          <p:cNvPr id="3" name="Content Placeholder 2"/>
          <p:cNvSpPr>
            <a:spLocks noGrp="1"/>
          </p:cNvSpPr>
          <p:nvPr>
            <p:ph idx="1"/>
          </p:nvPr>
        </p:nvSpPr>
        <p:spPr>
          <a:xfrm>
            <a:off x="457200" y="1219200"/>
            <a:ext cx="8229600" cy="4525963"/>
          </a:xfrm>
        </p:spPr>
        <p:txBody>
          <a:bodyPr/>
          <a:lstStyle/>
          <a:p>
            <a:r>
              <a:rPr lang="en-US" dirty="0" err="1" smtClean="0"/>
              <a:t>Bendrumas</a:t>
            </a:r>
            <a:r>
              <a:rPr lang="en-US" dirty="0" smtClean="0"/>
              <a:t>, </a:t>
            </a:r>
            <a:r>
              <a:rPr lang="en-US" dirty="0" err="1" smtClean="0"/>
              <a:t>bendruomeniškumas</a:t>
            </a:r>
            <a:r>
              <a:rPr lang="en-US" dirty="0" smtClean="0"/>
              <a:t>, </a:t>
            </a:r>
            <a:r>
              <a:rPr lang="en-US" dirty="0" err="1" smtClean="0"/>
              <a:t>solidarumas</a:t>
            </a:r>
            <a:endParaRPr lang="en-US" dirty="0" smtClean="0"/>
          </a:p>
          <a:p>
            <a:r>
              <a:rPr lang="en-US" dirty="0" err="1" smtClean="0"/>
              <a:t>Dvasingumas</a:t>
            </a:r>
            <a:r>
              <a:rPr lang="en-US" dirty="0" smtClean="0"/>
              <a:t> </a:t>
            </a:r>
            <a:r>
              <a:rPr lang="en-US" dirty="0" err="1" smtClean="0"/>
              <a:t>visuose</a:t>
            </a:r>
            <a:r>
              <a:rPr lang="en-US" dirty="0" smtClean="0"/>
              <a:t> </a:t>
            </a:r>
            <a:r>
              <a:rPr lang="en-US" dirty="0" err="1" smtClean="0"/>
              <a:t>veiksmuose</a:t>
            </a:r>
            <a:endParaRPr lang="en-US" dirty="0" smtClean="0"/>
          </a:p>
          <a:p>
            <a:pPr lvl="0"/>
            <a:r>
              <a:rPr lang="cs-CZ" dirty="0" err="1"/>
              <a:t>Atvirumas</a:t>
            </a:r>
            <a:r>
              <a:rPr lang="cs-CZ" dirty="0"/>
              <a:t> </a:t>
            </a:r>
            <a:r>
              <a:rPr lang="cs-CZ" dirty="0" err="1"/>
              <a:t>žmogui</a:t>
            </a:r>
            <a:r>
              <a:rPr lang="cs-CZ" dirty="0"/>
              <a:t> </a:t>
            </a:r>
            <a:r>
              <a:rPr lang="cs-CZ" dirty="0" err="1"/>
              <a:t>nežiūrint</a:t>
            </a:r>
            <a:r>
              <a:rPr lang="cs-CZ" dirty="0"/>
              <a:t> </a:t>
            </a:r>
            <a:r>
              <a:rPr lang="cs-CZ" dirty="0" err="1"/>
              <a:t>į</a:t>
            </a:r>
            <a:r>
              <a:rPr lang="cs-CZ" dirty="0"/>
              <a:t> jo </a:t>
            </a:r>
            <a:r>
              <a:rPr lang="cs-CZ" dirty="0" err="1"/>
              <a:t>padėtį</a:t>
            </a:r>
            <a:r>
              <a:rPr lang="cs-CZ" dirty="0"/>
              <a:t>, </a:t>
            </a:r>
            <a:r>
              <a:rPr lang="cs-CZ" dirty="0" err="1"/>
              <a:t>išpažįstamą</a:t>
            </a:r>
            <a:r>
              <a:rPr lang="cs-CZ" dirty="0"/>
              <a:t> </a:t>
            </a:r>
            <a:r>
              <a:rPr lang="cs-CZ" dirty="0" err="1"/>
              <a:t>tikėjimą</a:t>
            </a:r>
            <a:r>
              <a:rPr lang="cs-CZ" dirty="0"/>
              <a:t>, </a:t>
            </a:r>
            <a:r>
              <a:rPr lang="cs-CZ" dirty="0" err="1"/>
              <a:t>lytį</a:t>
            </a:r>
            <a:r>
              <a:rPr lang="cs-CZ" dirty="0"/>
              <a:t>, </a:t>
            </a:r>
            <a:r>
              <a:rPr lang="cs-CZ" dirty="0" err="1"/>
              <a:t>amžių</a:t>
            </a:r>
            <a:r>
              <a:rPr lang="cs-CZ" dirty="0"/>
              <a:t> </a:t>
            </a:r>
            <a:r>
              <a:rPr lang="cs-CZ" dirty="0" err="1"/>
              <a:t>ir</a:t>
            </a:r>
            <a:r>
              <a:rPr lang="cs-CZ" dirty="0"/>
              <a:t> </a:t>
            </a:r>
            <a:r>
              <a:rPr lang="cs-CZ" dirty="0" err="1"/>
              <a:t>kt</a:t>
            </a:r>
            <a:r>
              <a:rPr lang="cs-CZ" dirty="0"/>
              <a:t>. </a:t>
            </a:r>
            <a:r>
              <a:rPr lang="cs-CZ" dirty="0" err="1"/>
              <a:t>žmogiškuosius</a:t>
            </a:r>
            <a:r>
              <a:rPr lang="cs-CZ" dirty="0"/>
              <a:t> </a:t>
            </a:r>
            <a:r>
              <a:rPr lang="cs-CZ" dirty="0" err="1"/>
              <a:t>esybės</a:t>
            </a:r>
            <a:r>
              <a:rPr lang="cs-CZ" dirty="0"/>
              <a:t> </a:t>
            </a:r>
            <a:r>
              <a:rPr lang="cs-CZ" dirty="0" err="1"/>
              <a:t>skirtumus</a:t>
            </a:r>
            <a:r>
              <a:rPr lang="cs-CZ" dirty="0"/>
              <a:t>;</a:t>
            </a:r>
            <a:endParaRPr lang="lt-LT" dirty="0"/>
          </a:p>
          <a:p>
            <a:pPr lvl="0"/>
            <a:r>
              <a:rPr lang="cs-CZ" dirty="0" err="1"/>
              <a:t>Taikos</a:t>
            </a:r>
            <a:r>
              <a:rPr lang="cs-CZ" dirty="0"/>
              <a:t> </a:t>
            </a:r>
            <a:r>
              <a:rPr lang="cs-CZ" dirty="0" err="1"/>
              <a:t>puoselėjimas</a:t>
            </a:r>
            <a:r>
              <a:rPr lang="cs-CZ" dirty="0"/>
              <a:t> </a:t>
            </a:r>
            <a:r>
              <a:rPr lang="cs-CZ" dirty="0" err="1"/>
              <a:t>ir</a:t>
            </a:r>
            <a:r>
              <a:rPr lang="cs-CZ" dirty="0"/>
              <a:t> </a:t>
            </a:r>
            <a:r>
              <a:rPr lang="cs-CZ" dirty="0" err="1"/>
              <a:t>įgyvendinimas</a:t>
            </a:r>
            <a:r>
              <a:rPr lang="cs-CZ" dirty="0"/>
              <a:t> </a:t>
            </a:r>
            <a:r>
              <a:rPr lang="cs-CZ" dirty="0" err="1"/>
              <a:t>visuose</a:t>
            </a:r>
            <a:r>
              <a:rPr lang="cs-CZ" dirty="0"/>
              <a:t> </a:t>
            </a:r>
            <a:r>
              <a:rPr lang="cs-CZ" dirty="0" err="1"/>
              <a:t>savo</a:t>
            </a:r>
            <a:r>
              <a:rPr lang="cs-CZ" dirty="0"/>
              <a:t> </a:t>
            </a:r>
            <a:r>
              <a:rPr lang="cs-CZ" dirty="0" err="1"/>
              <a:t>veiksmuose</a:t>
            </a:r>
            <a:r>
              <a:rPr lang="cs-CZ" dirty="0"/>
              <a:t>;</a:t>
            </a:r>
            <a:endParaRPr lang="lt-LT" dirty="0"/>
          </a:p>
          <a:p>
            <a:endParaRPr lang="en-US" dirty="0" smtClean="0"/>
          </a:p>
          <a:p>
            <a:endParaRPr lang="en-US" dirty="0"/>
          </a:p>
        </p:txBody>
      </p:sp>
    </p:spTree>
    <p:extLst>
      <p:ext uri="{BB962C8B-B14F-4D97-AF65-F5344CB8AC3E}">
        <p14:creationId xmlns:p14="http://schemas.microsoft.com/office/powerpoint/2010/main" val="3983579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403020" cy="685800"/>
          </a:xfrm>
        </p:spPr>
        <p:txBody>
          <a:bodyPr/>
          <a:lstStyle/>
          <a:p>
            <a:r>
              <a:rPr lang="en-US" b="1" dirty="0" smtClean="0"/>
              <a:t>“</a:t>
            </a:r>
            <a:r>
              <a:rPr lang="en-US" b="1" dirty="0" err="1" smtClean="0"/>
              <a:t>Vilties</a:t>
            </a:r>
            <a:r>
              <a:rPr lang="en-US" b="1" dirty="0" smtClean="0"/>
              <a:t> </a:t>
            </a:r>
            <a:r>
              <a:rPr lang="en-US" b="1" dirty="0" err="1" smtClean="0"/>
              <a:t>miesto</a:t>
            </a:r>
            <a:r>
              <a:rPr lang="en-US" b="1" dirty="0" smtClean="0"/>
              <a:t>” </a:t>
            </a:r>
            <a:r>
              <a:rPr lang="en-US" b="1" dirty="0" err="1" smtClean="0"/>
              <a:t>esami</a:t>
            </a:r>
            <a:r>
              <a:rPr lang="en-US" b="1" dirty="0" smtClean="0"/>
              <a:t> </a:t>
            </a:r>
            <a:r>
              <a:rPr lang="en-US" b="1" dirty="0" err="1" smtClean="0"/>
              <a:t>sociokultūriniai</a:t>
            </a:r>
            <a:r>
              <a:rPr lang="en-US" b="1" dirty="0" smtClean="0"/>
              <a:t> </a:t>
            </a:r>
            <a:r>
              <a:rPr lang="en-US" b="1" dirty="0" err="1" smtClean="0"/>
              <a:t>projektai</a:t>
            </a:r>
            <a:endParaRPr lang="en-US" b="1" dirty="0"/>
          </a:p>
        </p:txBody>
      </p:sp>
      <p:sp>
        <p:nvSpPr>
          <p:cNvPr id="3" name="Content Placeholder 2"/>
          <p:cNvSpPr>
            <a:spLocks noGrp="1"/>
          </p:cNvSpPr>
          <p:nvPr>
            <p:ph idx="1"/>
          </p:nvPr>
        </p:nvSpPr>
        <p:spPr>
          <a:xfrm>
            <a:off x="457200" y="1371600"/>
            <a:ext cx="8229600" cy="4525963"/>
          </a:xfrm>
        </p:spPr>
        <p:txBody>
          <a:bodyPr/>
          <a:lstStyle/>
          <a:p>
            <a:pPr marL="0" indent="0">
              <a:buNone/>
            </a:pPr>
            <a:r>
              <a:rPr lang="en-US" dirty="0" err="1" smtClean="0"/>
              <a:t>Vilties</a:t>
            </a:r>
            <a:r>
              <a:rPr lang="en-US" dirty="0" smtClean="0"/>
              <a:t> </a:t>
            </a:r>
            <a:r>
              <a:rPr lang="en-US" dirty="0" err="1" smtClean="0"/>
              <a:t>renginiai</a:t>
            </a:r>
            <a:r>
              <a:rPr lang="en-US" dirty="0" smtClean="0"/>
              <a:t>:</a:t>
            </a:r>
          </a:p>
          <a:p>
            <a:pPr marL="0" indent="0">
              <a:buNone/>
            </a:pPr>
            <a:endParaRPr lang="en-US" dirty="0"/>
          </a:p>
        </p:txBody>
      </p:sp>
      <p:pic>
        <p:nvPicPr>
          <p:cNvPr id="5" name="Picture 4"/>
          <p:cNvPicPr>
            <a:picLocks noChangeAspect="1"/>
          </p:cNvPicPr>
          <p:nvPr/>
        </p:nvPicPr>
        <p:blipFill>
          <a:blip r:embed="rId2"/>
          <a:stretch>
            <a:fillRect/>
          </a:stretch>
        </p:blipFill>
        <p:spPr>
          <a:xfrm>
            <a:off x="609600" y="2209800"/>
            <a:ext cx="1066800" cy="1320800"/>
          </a:xfrm>
          <a:prstGeom prst="rect">
            <a:avLst/>
          </a:prstGeom>
        </p:spPr>
      </p:pic>
      <p:pic>
        <p:nvPicPr>
          <p:cNvPr id="6" name="Picture 5"/>
          <p:cNvPicPr>
            <a:picLocks noChangeAspect="1"/>
          </p:cNvPicPr>
          <p:nvPr/>
        </p:nvPicPr>
        <p:blipFill>
          <a:blip r:embed="rId3"/>
          <a:stretch>
            <a:fillRect/>
          </a:stretch>
        </p:blipFill>
        <p:spPr>
          <a:xfrm>
            <a:off x="1981200" y="2209800"/>
            <a:ext cx="1066800" cy="1320800"/>
          </a:xfrm>
          <a:prstGeom prst="rect">
            <a:avLst/>
          </a:prstGeom>
        </p:spPr>
      </p:pic>
      <p:pic>
        <p:nvPicPr>
          <p:cNvPr id="7" name="Picture 6"/>
          <p:cNvPicPr>
            <a:picLocks noChangeAspect="1"/>
          </p:cNvPicPr>
          <p:nvPr/>
        </p:nvPicPr>
        <p:blipFill>
          <a:blip r:embed="rId4"/>
          <a:stretch>
            <a:fillRect/>
          </a:stretch>
        </p:blipFill>
        <p:spPr>
          <a:xfrm>
            <a:off x="3276600" y="2209800"/>
            <a:ext cx="1066800" cy="1320800"/>
          </a:xfrm>
          <a:prstGeom prst="rect">
            <a:avLst/>
          </a:prstGeom>
        </p:spPr>
      </p:pic>
      <p:pic>
        <p:nvPicPr>
          <p:cNvPr id="8" name="Picture 7"/>
          <p:cNvPicPr>
            <a:picLocks noChangeAspect="1"/>
          </p:cNvPicPr>
          <p:nvPr/>
        </p:nvPicPr>
        <p:blipFill>
          <a:blip r:embed="rId5"/>
          <a:stretch>
            <a:fillRect/>
          </a:stretch>
        </p:blipFill>
        <p:spPr>
          <a:xfrm>
            <a:off x="4648200" y="2209800"/>
            <a:ext cx="1066800" cy="1320800"/>
          </a:xfrm>
          <a:prstGeom prst="rect">
            <a:avLst/>
          </a:prstGeom>
        </p:spPr>
      </p:pic>
      <p:pic>
        <p:nvPicPr>
          <p:cNvPr id="9" name="Picture 8"/>
          <p:cNvPicPr>
            <a:picLocks noChangeAspect="1"/>
          </p:cNvPicPr>
          <p:nvPr/>
        </p:nvPicPr>
        <p:blipFill>
          <a:blip r:embed="rId6"/>
          <a:stretch>
            <a:fillRect/>
          </a:stretch>
        </p:blipFill>
        <p:spPr>
          <a:xfrm>
            <a:off x="6019800" y="2209800"/>
            <a:ext cx="1079500" cy="1320800"/>
          </a:xfrm>
          <a:prstGeom prst="rect">
            <a:avLst/>
          </a:prstGeom>
        </p:spPr>
      </p:pic>
      <p:pic>
        <p:nvPicPr>
          <p:cNvPr id="10" name="Picture 9"/>
          <p:cNvPicPr>
            <a:picLocks noChangeAspect="1"/>
          </p:cNvPicPr>
          <p:nvPr/>
        </p:nvPicPr>
        <p:blipFill>
          <a:blip r:embed="rId7"/>
          <a:stretch>
            <a:fillRect/>
          </a:stretch>
        </p:blipFill>
        <p:spPr>
          <a:xfrm>
            <a:off x="7391400" y="2209800"/>
            <a:ext cx="1143000" cy="1320800"/>
          </a:xfrm>
          <a:prstGeom prst="rect">
            <a:avLst/>
          </a:prstGeom>
        </p:spPr>
      </p:pic>
      <p:pic>
        <p:nvPicPr>
          <p:cNvPr id="11" name="Picture 10"/>
          <p:cNvPicPr>
            <a:picLocks noChangeAspect="1"/>
          </p:cNvPicPr>
          <p:nvPr/>
        </p:nvPicPr>
        <p:blipFill>
          <a:blip r:embed="rId8"/>
          <a:stretch>
            <a:fillRect/>
          </a:stretch>
        </p:blipFill>
        <p:spPr>
          <a:xfrm>
            <a:off x="533400" y="3962400"/>
            <a:ext cx="1143000" cy="1320800"/>
          </a:xfrm>
          <a:prstGeom prst="rect">
            <a:avLst/>
          </a:prstGeom>
        </p:spPr>
      </p:pic>
      <p:pic>
        <p:nvPicPr>
          <p:cNvPr id="12" name="Picture 11"/>
          <p:cNvPicPr>
            <a:picLocks noChangeAspect="1"/>
          </p:cNvPicPr>
          <p:nvPr/>
        </p:nvPicPr>
        <p:blipFill>
          <a:blip r:embed="rId9"/>
          <a:stretch>
            <a:fillRect/>
          </a:stretch>
        </p:blipFill>
        <p:spPr>
          <a:xfrm>
            <a:off x="1905000" y="3962400"/>
            <a:ext cx="1143000" cy="1320800"/>
          </a:xfrm>
          <a:prstGeom prst="rect">
            <a:avLst/>
          </a:prstGeom>
        </p:spPr>
      </p:pic>
      <p:pic>
        <p:nvPicPr>
          <p:cNvPr id="13" name="Picture 12"/>
          <p:cNvPicPr>
            <a:picLocks noChangeAspect="1"/>
          </p:cNvPicPr>
          <p:nvPr/>
        </p:nvPicPr>
        <p:blipFill>
          <a:blip r:embed="rId10"/>
          <a:stretch>
            <a:fillRect/>
          </a:stretch>
        </p:blipFill>
        <p:spPr>
          <a:xfrm>
            <a:off x="3276600" y="3962400"/>
            <a:ext cx="1066800" cy="1320800"/>
          </a:xfrm>
          <a:prstGeom prst="rect">
            <a:avLst/>
          </a:prstGeom>
        </p:spPr>
      </p:pic>
      <p:pic>
        <p:nvPicPr>
          <p:cNvPr id="14" name="Picture 13"/>
          <p:cNvPicPr>
            <a:picLocks noChangeAspect="1"/>
          </p:cNvPicPr>
          <p:nvPr/>
        </p:nvPicPr>
        <p:blipFill>
          <a:blip r:embed="rId11"/>
          <a:stretch>
            <a:fillRect/>
          </a:stretch>
        </p:blipFill>
        <p:spPr>
          <a:xfrm>
            <a:off x="4648200" y="3962400"/>
            <a:ext cx="1066800" cy="1320800"/>
          </a:xfrm>
          <a:prstGeom prst="rect">
            <a:avLst/>
          </a:prstGeom>
        </p:spPr>
      </p:pic>
      <p:pic>
        <p:nvPicPr>
          <p:cNvPr id="15" name="Picture 14"/>
          <p:cNvPicPr>
            <a:picLocks noChangeAspect="1"/>
          </p:cNvPicPr>
          <p:nvPr/>
        </p:nvPicPr>
        <p:blipFill>
          <a:blip r:embed="rId12"/>
          <a:stretch>
            <a:fillRect/>
          </a:stretch>
        </p:blipFill>
        <p:spPr>
          <a:xfrm>
            <a:off x="6019800" y="3962400"/>
            <a:ext cx="1066800" cy="1320800"/>
          </a:xfrm>
          <a:prstGeom prst="rect">
            <a:avLst/>
          </a:prstGeom>
        </p:spPr>
      </p:pic>
      <p:pic>
        <p:nvPicPr>
          <p:cNvPr id="16" name="Picture 15"/>
          <p:cNvPicPr>
            <a:picLocks noChangeAspect="1"/>
          </p:cNvPicPr>
          <p:nvPr/>
        </p:nvPicPr>
        <p:blipFill>
          <a:blip r:embed="rId13"/>
          <a:stretch>
            <a:fillRect/>
          </a:stretch>
        </p:blipFill>
        <p:spPr>
          <a:xfrm>
            <a:off x="7391400" y="3962400"/>
            <a:ext cx="1143000" cy="1320800"/>
          </a:xfrm>
          <a:prstGeom prst="rect">
            <a:avLst/>
          </a:prstGeom>
        </p:spPr>
      </p:pic>
    </p:spTree>
    <p:extLst>
      <p:ext uri="{BB962C8B-B14F-4D97-AF65-F5344CB8AC3E}">
        <p14:creationId xmlns:p14="http://schemas.microsoft.com/office/powerpoint/2010/main" val="2345165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21 km </a:t>
            </a:r>
            <a:r>
              <a:rPr lang="en-US" dirty="0" err="1"/>
              <a:t>s</a:t>
            </a:r>
            <a:r>
              <a:rPr lang="en-US" dirty="0" err="1" smtClean="0"/>
              <a:t>tartas</a:t>
            </a:r>
            <a:r>
              <a:rPr lang="en-US" dirty="0" smtClean="0"/>
              <a:t> – </a:t>
            </a:r>
            <a:r>
              <a:rPr lang="en-US" dirty="0" err="1" smtClean="0"/>
              <a:t>Vilties</a:t>
            </a:r>
            <a:r>
              <a:rPr lang="en-US" dirty="0" smtClean="0"/>
              <a:t> </a:t>
            </a:r>
            <a:r>
              <a:rPr lang="en-US" dirty="0" err="1" smtClean="0"/>
              <a:t>bėgimas</a:t>
            </a:r>
            <a:r>
              <a:rPr lang="en-US" dirty="0" smtClean="0"/>
              <a:t> 2016</a:t>
            </a:r>
            <a:endParaRPr lang="en-US" dirty="0"/>
          </a:p>
        </p:txBody>
      </p:sp>
      <p:pic>
        <p:nvPicPr>
          <p:cNvPr id="4" name="Content Placeholder 3" descr="01 21 km startas kirpta.JPG"/>
          <p:cNvPicPr>
            <a:picLocks noGrp="1" noChangeAspect="1"/>
          </p:cNvPicPr>
          <p:nvPr>
            <p:ph idx="1"/>
          </p:nvPr>
        </p:nvPicPr>
        <p:blipFill>
          <a:blip r:embed="rId2" cstate="print">
            <a:extLst>
              <a:ext uri="{28A0092B-C50C-407E-A947-70E740481C1C}">
                <a14:useLocalDpi xmlns:a14="http://schemas.microsoft.com/office/drawing/2010/main" val="0"/>
              </a:ext>
            </a:extLst>
          </a:blip>
          <a:srcRect t="8753" b="8753"/>
          <a:stretch>
            <a:fillRect/>
          </a:stretch>
        </p:blipFill>
        <p:spPr/>
      </p:pic>
    </p:spTree>
    <p:extLst>
      <p:ext uri="{BB962C8B-B14F-4D97-AF65-F5344CB8AC3E}">
        <p14:creationId xmlns:p14="http://schemas.microsoft.com/office/powerpoint/2010/main" val="4151872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km </a:t>
            </a:r>
            <a:r>
              <a:rPr lang="en-US" dirty="0" err="1" smtClean="0"/>
              <a:t>startas</a:t>
            </a:r>
            <a:r>
              <a:rPr lang="en-US" dirty="0" smtClean="0"/>
              <a:t> </a:t>
            </a:r>
            <a:r>
              <a:rPr lang="en-US" dirty="0" err="1" smtClean="0"/>
              <a:t>Vilties</a:t>
            </a:r>
            <a:r>
              <a:rPr lang="en-US" dirty="0" smtClean="0"/>
              <a:t> bėgimas-2016</a:t>
            </a:r>
            <a:endParaRPr lang="en-US" dirty="0"/>
          </a:p>
        </p:txBody>
      </p:sp>
      <p:pic>
        <p:nvPicPr>
          <p:cNvPr id="4" name="Content Placeholder 3" descr="05 10 km startas.jpg"/>
          <p:cNvPicPr>
            <a:picLocks noGrp="1" noChangeAspect="1"/>
          </p:cNvPicPr>
          <p:nvPr>
            <p:ph idx="1"/>
          </p:nvPr>
        </p:nvPicPr>
        <p:blipFill>
          <a:blip r:embed="rId2" cstate="print">
            <a:extLst>
              <a:ext uri="{28A0092B-C50C-407E-A947-70E740481C1C}">
                <a14:useLocalDpi xmlns:a14="http://schemas.microsoft.com/office/drawing/2010/main" val="0"/>
              </a:ext>
            </a:extLst>
          </a:blip>
          <a:srcRect t="8804" b="8804"/>
          <a:stretch>
            <a:fillRect/>
          </a:stretch>
        </p:blipFill>
        <p:spPr/>
      </p:pic>
    </p:spTree>
    <p:extLst>
      <p:ext uri="{BB962C8B-B14F-4D97-AF65-F5344CB8AC3E}">
        <p14:creationId xmlns:p14="http://schemas.microsoft.com/office/powerpoint/2010/main" val="3257889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80000"/>
              </a:lnSpc>
            </a:pPr>
            <a:r>
              <a:rPr lang="en-US" sz="4000" spc="60" dirty="0" err="1" smtClean="0">
                <a:solidFill>
                  <a:srgbClr val="000000"/>
                </a:solidFill>
                <a:effectLst>
                  <a:outerShdw blurRad="50800" dist="25400" dir="5400000" algn="t" rotWithShape="0">
                    <a:prstClr val="black">
                      <a:alpha val="15000"/>
                    </a:prstClr>
                  </a:outerShdw>
                </a:effectLst>
              </a:rPr>
              <a:t>Esamos</a:t>
            </a:r>
            <a:r>
              <a:rPr lang="en-US" sz="4000" spc="60" dirty="0" smtClean="0">
                <a:solidFill>
                  <a:srgbClr val="000000"/>
                </a:solidFill>
                <a:effectLst>
                  <a:outerShdw blurRad="50800" dist="25400" dir="5400000" algn="t" rotWithShape="0">
                    <a:prstClr val="black">
                      <a:alpha val="15000"/>
                    </a:prstClr>
                  </a:outerShdw>
                </a:effectLst>
              </a:rPr>
              <a:t> </a:t>
            </a:r>
            <a:r>
              <a:rPr lang="en-US" sz="4000" spc="60" dirty="0" err="1">
                <a:solidFill>
                  <a:srgbClr val="000000"/>
                </a:solidFill>
                <a:effectLst>
                  <a:outerShdw blurRad="50800" dist="25400" dir="5400000" algn="t" rotWithShape="0">
                    <a:prstClr val="black">
                      <a:alpha val="15000"/>
                    </a:prstClr>
                  </a:outerShdw>
                </a:effectLst>
              </a:rPr>
              <a:t>situacijos</a:t>
            </a:r>
            <a:r>
              <a:rPr lang="en-US" sz="4000" spc="60" dirty="0">
                <a:solidFill>
                  <a:srgbClr val="000000"/>
                </a:solidFill>
                <a:effectLst>
                  <a:outerShdw blurRad="50800" dist="25400" dir="5400000" algn="t" rotWithShape="0">
                    <a:prstClr val="black">
                      <a:alpha val="15000"/>
                    </a:prstClr>
                  </a:outerShdw>
                </a:effectLst>
              </a:rPr>
              <a:t> </a:t>
            </a:r>
            <a:r>
              <a:rPr lang="en-US" sz="4000" spc="60" dirty="0" err="1">
                <a:solidFill>
                  <a:srgbClr val="000000"/>
                </a:solidFill>
                <a:effectLst>
                  <a:outerShdw blurRad="50800" dist="25400" dir="5400000" algn="t" rotWithShape="0">
                    <a:prstClr val="black">
                      <a:alpha val="15000"/>
                    </a:prstClr>
                  </a:outerShdw>
                </a:effectLst>
              </a:rPr>
              <a:t>analizė</a:t>
            </a:r>
            <a:endParaRPr lang="en-US" sz="4000" dirty="0">
              <a:solidFill>
                <a:srgbClr val="000000"/>
              </a:solidFill>
              <a:effectLst>
                <a:outerShdw blurRad="50800" dist="25400" dir="5400000" algn="t" rotWithShape="0">
                  <a:prstClr val="black">
                    <a:alpha val="15000"/>
                  </a:prstClr>
                </a:outerShdw>
              </a:effectLst>
            </a:endParaRPr>
          </a:p>
        </p:txBody>
      </p:sp>
      <p:sp>
        <p:nvSpPr>
          <p:cNvPr id="5" name="Text Placeholder 4"/>
          <p:cNvSpPr>
            <a:spLocks noGrp="1"/>
          </p:cNvSpPr>
          <p:nvPr>
            <p:ph type="body" idx="1"/>
          </p:nvPr>
        </p:nvSpPr>
        <p:spPr/>
        <p:txBody>
          <a:bodyPr/>
          <a:lstStyle/>
          <a:p>
            <a:pPr lvl="0">
              <a:spcBef>
                <a:spcPts val="0"/>
              </a:spcBef>
            </a:pPr>
            <a:r>
              <a:rPr lang="en-US" sz="1700" b="1" dirty="0" err="1" smtClean="0">
                <a:solidFill>
                  <a:prstClr val="black">
                    <a:lumMod val="75000"/>
                    <a:lumOff val="25000"/>
                  </a:prstClr>
                </a:solidFill>
              </a:rPr>
              <a:t>Apkabinkime</a:t>
            </a:r>
            <a:r>
              <a:rPr lang="en-US" sz="1700" b="1" dirty="0" smtClean="0">
                <a:solidFill>
                  <a:prstClr val="black">
                    <a:lumMod val="75000"/>
                    <a:lumOff val="25000"/>
                  </a:prstClr>
                </a:solidFill>
              </a:rPr>
              <a:t> </a:t>
            </a:r>
            <a:r>
              <a:rPr lang="en-US" sz="1700" b="1" dirty="0" err="1" smtClean="0">
                <a:solidFill>
                  <a:prstClr val="black">
                    <a:lumMod val="75000"/>
                    <a:lumOff val="25000"/>
                  </a:prstClr>
                </a:solidFill>
              </a:rPr>
              <a:t>Viltį</a:t>
            </a:r>
            <a:r>
              <a:rPr lang="en-US" sz="1700" b="1" dirty="0" smtClean="0">
                <a:solidFill>
                  <a:prstClr val="black">
                    <a:lumMod val="75000"/>
                    <a:lumOff val="25000"/>
                  </a:prstClr>
                </a:solidFill>
              </a:rPr>
              <a:t> </a:t>
            </a:r>
            <a:r>
              <a:rPr lang="en-US" sz="1700" b="1" dirty="0" err="1" smtClean="0">
                <a:solidFill>
                  <a:prstClr val="black">
                    <a:lumMod val="75000"/>
                    <a:lumOff val="25000"/>
                  </a:prstClr>
                </a:solidFill>
              </a:rPr>
              <a:t>drauge</a:t>
            </a:r>
            <a:r>
              <a:rPr lang="en-US" sz="1700" b="1" dirty="0" smtClean="0">
                <a:solidFill>
                  <a:prstClr val="black">
                    <a:lumMod val="75000"/>
                    <a:lumOff val="25000"/>
                  </a:prstClr>
                </a:solidFill>
              </a:rPr>
              <a:t>!</a:t>
            </a:r>
            <a:endParaRPr lang="en-US" sz="1700" b="1" dirty="0">
              <a:solidFill>
                <a:prstClr val="black">
                  <a:lumMod val="75000"/>
                  <a:lumOff val="25000"/>
                </a:prstClr>
              </a:solidFill>
            </a:endParaRPr>
          </a:p>
        </p:txBody>
      </p:sp>
      <p:sp>
        <p:nvSpPr>
          <p:cNvPr id="6" name="TextBox 5"/>
          <p:cNvSpPr txBox="1"/>
          <p:nvPr/>
        </p:nvSpPr>
        <p:spPr>
          <a:xfrm>
            <a:off x="1121392" y="1557456"/>
            <a:ext cx="1219200" cy="2708434"/>
          </a:xfrm>
          <a:prstGeom prst="rect">
            <a:avLst/>
          </a:prstGeom>
          <a:noFill/>
        </p:spPr>
        <p:txBody>
          <a:bodyPr wrap="square" rtlCol="0">
            <a:spAutoFit/>
          </a:bodyPr>
          <a:lstStyle/>
          <a:p>
            <a:r>
              <a:rPr lang="en-US" sz="17000" b="1" dirty="0" smtClean="0">
                <a:solidFill>
                  <a:srgbClr val="F26200">
                    <a:alpha val="40000"/>
                  </a:srgbClr>
                </a:solidFill>
                <a:cs typeface="Arial" pitchFamily="34" charset="0"/>
              </a:rPr>
              <a:t>1</a:t>
            </a:r>
            <a:endParaRPr lang="en-US" sz="17000" b="1" dirty="0">
              <a:solidFill>
                <a:srgbClr val="F26200">
                  <a:alpha val="40000"/>
                </a:srgbClr>
              </a:solidFill>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700">
        <p14:gallery dir="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km </a:t>
            </a:r>
            <a:r>
              <a:rPr lang="en-US" dirty="0" err="1" smtClean="0"/>
              <a:t>startas</a:t>
            </a:r>
            <a:r>
              <a:rPr lang="en-US" dirty="0" smtClean="0"/>
              <a:t> </a:t>
            </a:r>
            <a:r>
              <a:rPr lang="en-US" dirty="0" err="1" smtClean="0"/>
              <a:t>Vilties</a:t>
            </a:r>
            <a:r>
              <a:rPr lang="en-US" dirty="0" smtClean="0"/>
              <a:t> bėgimas-2016</a:t>
            </a:r>
            <a:endParaRPr lang="en-US" dirty="0"/>
          </a:p>
        </p:txBody>
      </p:sp>
      <p:pic>
        <p:nvPicPr>
          <p:cNvPr id="4" name="Content Placeholder 3" descr="07 5 km startas.jpg"/>
          <p:cNvPicPr>
            <a:picLocks noGrp="1" noChangeAspect="1"/>
          </p:cNvPicPr>
          <p:nvPr>
            <p:ph idx="1"/>
          </p:nvPr>
        </p:nvPicPr>
        <p:blipFill>
          <a:blip r:embed="rId2" cstate="print">
            <a:extLst>
              <a:ext uri="{28A0092B-C50C-407E-A947-70E740481C1C}">
                <a14:useLocalDpi xmlns:a14="http://schemas.microsoft.com/office/drawing/2010/main" val="0"/>
              </a:ext>
            </a:extLst>
          </a:blip>
          <a:srcRect t="8758" b="8758"/>
          <a:stretch>
            <a:fillRect/>
          </a:stretch>
        </p:blipFill>
        <p:spPr/>
      </p:pic>
    </p:spTree>
    <p:extLst>
      <p:ext uri="{BB962C8B-B14F-4D97-AF65-F5344CB8AC3E}">
        <p14:creationId xmlns:p14="http://schemas.microsoft.com/office/powerpoint/2010/main" val="4177815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km </a:t>
            </a:r>
            <a:r>
              <a:rPr lang="en-US" dirty="0" err="1" smtClean="0"/>
              <a:t>startas</a:t>
            </a:r>
            <a:r>
              <a:rPr lang="en-US" dirty="0" smtClean="0"/>
              <a:t> - </a:t>
            </a:r>
            <a:r>
              <a:rPr lang="en-US" dirty="0" err="1" smtClean="0"/>
              <a:t>Vilties</a:t>
            </a:r>
            <a:r>
              <a:rPr lang="en-US" dirty="0" smtClean="0"/>
              <a:t> bėgimas-2016</a:t>
            </a:r>
            <a:endParaRPr lang="en-US" dirty="0"/>
          </a:p>
        </p:txBody>
      </p:sp>
      <p:pic>
        <p:nvPicPr>
          <p:cNvPr id="4" name="Content Placeholder 3" descr="03 km startas3.jpg"/>
          <p:cNvPicPr>
            <a:picLocks noGrp="1" noChangeAspect="1"/>
          </p:cNvPicPr>
          <p:nvPr>
            <p:ph idx="1"/>
          </p:nvPr>
        </p:nvPicPr>
        <p:blipFill>
          <a:blip r:embed="rId2" cstate="print">
            <a:extLst>
              <a:ext uri="{28A0092B-C50C-407E-A947-70E740481C1C}">
                <a14:useLocalDpi xmlns:a14="http://schemas.microsoft.com/office/drawing/2010/main" val="0"/>
              </a:ext>
            </a:extLst>
          </a:blip>
          <a:srcRect t="8753" b="8753"/>
          <a:stretch>
            <a:fillRect/>
          </a:stretch>
        </p:blipFill>
        <p:spPr/>
      </p:pic>
    </p:spTree>
    <p:extLst>
      <p:ext uri="{BB962C8B-B14F-4D97-AF65-F5344CB8AC3E}">
        <p14:creationId xmlns:p14="http://schemas.microsoft.com/office/powerpoint/2010/main" val="3120350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Augustas</a:t>
            </a:r>
            <a:r>
              <a:rPr lang="en-US" dirty="0" smtClean="0"/>
              <a:t> </a:t>
            </a:r>
            <a:r>
              <a:rPr lang="en-US" dirty="0" err="1" smtClean="0"/>
              <a:t>Navickas</a:t>
            </a:r>
            <a:r>
              <a:rPr lang="en-US" dirty="0" smtClean="0"/>
              <a:t> – </a:t>
            </a:r>
            <a:r>
              <a:rPr lang="en-US" dirty="0" err="1" smtClean="0"/>
              <a:t>įveikta</a:t>
            </a:r>
            <a:r>
              <a:rPr lang="en-US" dirty="0" smtClean="0"/>
              <a:t> 10 km. </a:t>
            </a:r>
            <a:r>
              <a:rPr lang="en-US" dirty="0" err="1" smtClean="0"/>
              <a:t>ratukais</a:t>
            </a:r>
            <a:r>
              <a:rPr lang="en-US" dirty="0"/>
              <a:t> </a:t>
            </a:r>
            <a:r>
              <a:rPr lang="en-US" dirty="0" err="1" smtClean="0"/>
              <a:t>Vilties</a:t>
            </a:r>
            <a:r>
              <a:rPr lang="en-US" dirty="0" smtClean="0"/>
              <a:t> </a:t>
            </a:r>
            <a:r>
              <a:rPr lang="en-US" dirty="0" err="1" smtClean="0"/>
              <a:t>bėgime</a:t>
            </a:r>
            <a:endParaRPr lang="en-US" dirty="0"/>
          </a:p>
        </p:txBody>
      </p:sp>
      <p:pic>
        <p:nvPicPr>
          <p:cNvPr id="4" name="Content Placeholder 3" descr="10 Augustas Navickas .jpg"/>
          <p:cNvPicPr>
            <a:picLocks noGrp="1" noChangeAspect="1"/>
          </p:cNvPicPr>
          <p:nvPr>
            <p:ph idx="1"/>
          </p:nvPr>
        </p:nvPicPr>
        <p:blipFill>
          <a:blip r:embed="rId3" cstate="print">
            <a:extLst>
              <a:ext uri="{28A0092B-C50C-407E-A947-70E740481C1C}">
                <a14:useLocalDpi xmlns:a14="http://schemas.microsoft.com/office/drawing/2010/main" val="0"/>
              </a:ext>
            </a:extLst>
          </a:blip>
          <a:srcRect t="8758" b="8758"/>
          <a:stretch>
            <a:fillRect/>
          </a:stretch>
        </p:blipFill>
        <p:spPr>
          <a:xfrm>
            <a:off x="457200" y="1371600"/>
            <a:ext cx="8229600" cy="4525963"/>
          </a:xfrm>
        </p:spPr>
      </p:pic>
    </p:spTree>
    <p:extLst>
      <p:ext uri="{BB962C8B-B14F-4D97-AF65-F5344CB8AC3E}">
        <p14:creationId xmlns:p14="http://schemas.microsoft.com/office/powerpoint/2010/main" val="773198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Apie</a:t>
            </a:r>
            <a:r>
              <a:rPr lang="en-US" dirty="0" smtClean="0"/>
              <a:t> 300 </a:t>
            </a:r>
            <a:r>
              <a:rPr lang="en-US" dirty="0" err="1" smtClean="0"/>
              <a:t>savanorių</a:t>
            </a:r>
            <a:r>
              <a:rPr lang="en-US" dirty="0" smtClean="0"/>
              <a:t> </a:t>
            </a:r>
            <a:r>
              <a:rPr lang="en-US" dirty="0" err="1" smtClean="0"/>
              <a:t>įtraukti</a:t>
            </a:r>
            <a:r>
              <a:rPr lang="en-US" dirty="0" smtClean="0"/>
              <a:t> </a:t>
            </a:r>
            <a:r>
              <a:rPr lang="en-US" dirty="0" err="1" smtClean="0"/>
              <a:t>į</a:t>
            </a:r>
            <a:r>
              <a:rPr lang="en-US" dirty="0" smtClean="0"/>
              <a:t> </a:t>
            </a:r>
            <a:r>
              <a:rPr lang="en-US" dirty="0" err="1" smtClean="0"/>
              <a:t>įvairius</a:t>
            </a:r>
            <a:r>
              <a:rPr lang="en-US" dirty="0" smtClean="0"/>
              <a:t> </a:t>
            </a:r>
            <a:r>
              <a:rPr lang="en-US" dirty="0" err="1" smtClean="0"/>
              <a:t>Vilties</a:t>
            </a:r>
            <a:r>
              <a:rPr lang="en-US" dirty="0" smtClean="0"/>
              <a:t> </a:t>
            </a:r>
            <a:r>
              <a:rPr lang="en-US" dirty="0" err="1" smtClean="0"/>
              <a:t>renginius</a:t>
            </a:r>
            <a:endParaRPr lang="en-US" dirty="0"/>
          </a:p>
        </p:txBody>
      </p:sp>
      <p:pic>
        <p:nvPicPr>
          <p:cNvPr id="4" name="Content Placeholder 3" descr="06 Savanoriai2.jpg"/>
          <p:cNvPicPr>
            <a:picLocks noGrp="1" noChangeAspect="1"/>
          </p:cNvPicPr>
          <p:nvPr>
            <p:ph idx="1"/>
          </p:nvPr>
        </p:nvPicPr>
        <p:blipFill>
          <a:blip r:embed="rId2" cstate="print">
            <a:extLst>
              <a:ext uri="{28A0092B-C50C-407E-A947-70E740481C1C}">
                <a14:useLocalDpi xmlns:a14="http://schemas.microsoft.com/office/drawing/2010/main" val="0"/>
              </a:ext>
            </a:extLst>
          </a:blip>
          <a:srcRect t="8758" b="8758"/>
          <a:stretch>
            <a:fillRect/>
          </a:stretch>
        </p:blipFill>
        <p:spPr/>
      </p:pic>
    </p:spTree>
    <p:extLst>
      <p:ext uri="{BB962C8B-B14F-4D97-AF65-F5344CB8AC3E}">
        <p14:creationId xmlns:p14="http://schemas.microsoft.com/office/powerpoint/2010/main" val="3165333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Finansinė</a:t>
            </a:r>
            <a:r>
              <a:rPr lang="en-US" dirty="0" smtClean="0"/>
              <a:t> </a:t>
            </a:r>
            <a:r>
              <a:rPr lang="en-US" dirty="0" err="1"/>
              <a:t>p</a:t>
            </a:r>
            <a:r>
              <a:rPr lang="en-US" dirty="0" err="1" smtClean="0"/>
              <a:t>arama</a:t>
            </a:r>
            <a:r>
              <a:rPr lang="en-US" dirty="0" smtClean="0"/>
              <a:t> </a:t>
            </a:r>
            <a:r>
              <a:rPr lang="en-US" dirty="0" err="1" smtClean="0"/>
              <a:t>ir</a:t>
            </a:r>
            <a:r>
              <a:rPr lang="en-US" dirty="0" smtClean="0"/>
              <a:t> </a:t>
            </a:r>
            <a:r>
              <a:rPr lang="en-US" dirty="0" err="1" smtClean="0"/>
              <a:t>psichologinis</a:t>
            </a:r>
            <a:r>
              <a:rPr lang="en-US" dirty="0" smtClean="0"/>
              <a:t> </a:t>
            </a:r>
            <a:r>
              <a:rPr lang="en-US" dirty="0" err="1" smtClean="0"/>
              <a:t>palaikymas</a:t>
            </a:r>
            <a:r>
              <a:rPr lang="en-US" dirty="0" smtClean="0"/>
              <a:t> </a:t>
            </a:r>
            <a:r>
              <a:rPr lang="en-US" dirty="0" err="1" smtClean="0"/>
              <a:t>sergantiems</a:t>
            </a:r>
            <a:endParaRPr lang="en-US" dirty="0"/>
          </a:p>
        </p:txBody>
      </p:sp>
      <p:pic>
        <p:nvPicPr>
          <p:cNvPr id="4" name="Content Placeholder 3" descr="12 Finišas su plakatu.jpg"/>
          <p:cNvPicPr>
            <a:picLocks noGrp="1" noChangeAspect="1"/>
          </p:cNvPicPr>
          <p:nvPr>
            <p:ph idx="1"/>
          </p:nvPr>
        </p:nvPicPr>
        <p:blipFill>
          <a:blip r:embed="rId2" cstate="print">
            <a:extLst>
              <a:ext uri="{28A0092B-C50C-407E-A947-70E740481C1C}">
                <a14:useLocalDpi xmlns:a14="http://schemas.microsoft.com/office/drawing/2010/main" val="0"/>
              </a:ext>
            </a:extLst>
          </a:blip>
          <a:srcRect t="8804" b="8804"/>
          <a:stretch>
            <a:fillRect/>
          </a:stretch>
        </p:blipFill>
        <p:spPr/>
      </p:pic>
    </p:spTree>
    <p:extLst>
      <p:ext uri="{BB962C8B-B14F-4D97-AF65-F5344CB8AC3E}">
        <p14:creationId xmlns:p14="http://schemas.microsoft.com/office/powerpoint/2010/main" val="2446727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Vilties</a:t>
            </a:r>
            <a:r>
              <a:rPr lang="en-US" dirty="0" smtClean="0"/>
              <a:t> šokis</a:t>
            </a:r>
            <a:r>
              <a:rPr lang="en-US" dirty="0"/>
              <a:t>-</a:t>
            </a:r>
            <a:r>
              <a:rPr lang="en-US" dirty="0" smtClean="0"/>
              <a:t>2016 </a:t>
            </a:r>
            <a:r>
              <a:rPr lang="en-US" dirty="0" err="1" smtClean="0"/>
              <a:t>atviros</a:t>
            </a:r>
            <a:r>
              <a:rPr lang="en-US" dirty="0" smtClean="0"/>
              <a:t> </a:t>
            </a:r>
            <a:r>
              <a:rPr lang="en-US" dirty="0" err="1" smtClean="0"/>
              <a:t>pamokos</a:t>
            </a:r>
            <a:r>
              <a:rPr lang="en-US" dirty="0" smtClean="0"/>
              <a:t> </a:t>
            </a:r>
            <a:r>
              <a:rPr lang="en-US" dirty="0" err="1" smtClean="0"/>
              <a:t>flašmobo</a:t>
            </a:r>
            <a:r>
              <a:rPr lang="en-US" dirty="0" smtClean="0"/>
              <a:t> </a:t>
            </a:r>
            <a:r>
              <a:rPr lang="en-US" dirty="0" err="1" smtClean="0"/>
              <a:t>dalyviams</a:t>
            </a:r>
            <a:endParaRPr lang="en-US" dirty="0"/>
          </a:p>
        </p:txBody>
      </p:sp>
      <p:pic>
        <p:nvPicPr>
          <p:cNvPr id="4" name="Content Placeholder 3" descr="Vilties šokis 2016-022.jpg"/>
          <p:cNvPicPr>
            <a:picLocks noGrp="1" noChangeAspect="1"/>
          </p:cNvPicPr>
          <p:nvPr>
            <p:ph idx="1"/>
          </p:nvPr>
        </p:nvPicPr>
        <p:blipFill>
          <a:blip r:embed="rId2" cstate="print">
            <a:extLst>
              <a:ext uri="{28A0092B-C50C-407E-A947-70E740481C1C}">
                <a14:useLocalDpi xmlns:a14="http://schemas.microsoft.com/office/drawing/2010/main" val="0"/>
              </a:ext>
            </a:extLst>
          </a:blip>
          <a:srcRect t="8804" b="8804"/>
          <a:stretch>
            <a:fillRect/>
          </a:stretch>
        </p:blipFill>
        <p:spPr/>
      </p:pic>
    </p:spTree>
    <p:extLst>
      <p:ext uri="{BB962C8B-B14F-4D97-AF65-F5344CB8AC3E}">
        <p14:creationId xmlns:p14="http://schemas.microsoft.com/office/powerpoint/2010/main" val="1979917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Vilties</a:t>
            </a:r>
            <a:r>
              <a:rPr lang="en-US" dirty="0"/>
              <a:t> </a:t>
            </a:r>
            <a:r>
              <a:rPr lang="en-US" dirty="0" smtClean="0"/>
              <a:t>šokyje-2016 </a:t>
            </a:r>
            <a:r>
              <a:rPr lang="en-US" dirty="0" err="1" smtClean="0"/>
              <a:t>įsijungia</a:t>
            </a:r>
            <a:r>
              <a:rPr lang="en-US" dirty="0" smtClean="0"/>
              <a:t> </a:t>
            </a:r>
            <a:r>
              <a:rPr lang="en-US" dirty="0" err="1" smtClean="0"/>
              <a:t>Jaunimo</a:t>
            </a:r>
            <a:r>
              <a:rPr lang="en-US" dirty="0" err="1"/>
              <a:t>-</a:t>
            </a:r>
            <a:r>
              <a:rPr lang="en-US" dirty="0" err="1" smtClean="0"/>
              <a:t>teatras</a:t>
            </a:r>
            <a:endParaRPr lang="en-US" dirty="0"/>
          </a:p>
        </p:txBody>
      </p:sp>
      <p:pic>
        <p:nvPicPr>
          <p:cNvPr id="4" name="Content Placeholder 3" descr="Vilties šokis 2016-042.jpg"/>
          <p:cNvPicPr>
            <a:picLocks noGrp="1" noChangeAspect="1"/>
          </p:cNvPicPr>
          <p:nvPr>
            <p:ph idx="1"/>
          </p:nvPr>
        </p:nvPicPr>
        <p:blipFill>
          <a:blip r:embed="rId2" cstate="print">
            <a:extLst>
              <a:ext uri="{28A0092B-C50C-407E-A947-70E740481C1C}">
                <a14:useLocalDpi xmlns:a14="http://schemas.microsoft.com/office/drawing/2010/main" val="0"/>
              </a:ext>
            </a:extLst>
          </a:blip>
          <a:srcRect t="8804" b="8804"/>
          <a:stretch>
            <a:fillRect/>
          </a:stretch>
        </p:blipFill>
        <p:spPr/>
      </p:pic>
    </p:spTree>
    <p:extLst>
      <p:ext uri="{BB962C8B-B14F-4D97-AF65-F5344CB8AC3E}">
        <p14:creationId xmlns:p14="http://schemas.microsoft.com/office/powerpoint/2010/main" val="3039182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Vilties</a:t>
            </a:r>
            <a:r>
              <a:rPr lang="en-US" dirty="0"/>
              <a:t> </a:t>
            </a:r>
            <a:r>
              <a:rPr lang="en-US" dirty="0" smtClean="0"/>
              <a:t>šokyje-2016-A.Krasauksiatės </a:t>
            </a:r>
            <a:r>
              <a:rPr lang="en-US" dirty="0" err="1" smtClean="0"/>
              <a:t>baleto</a:t>
            </a:r>
            <a:r>
              <a:rPr lang="en-US" dirty="0" smtClean="0"/>
              <a:t> </a:t>
            </a:r>
            <a:r>
              <a:rPr lang="en-US" dirty="0" err="1" smtClean="0"/>
              <a:t>studija</a:t>
            </a:r>
            <a:endParaRPr lang="en-US" dirty="0"/>
          </a:p>
        </p:txBody>
      </p:sp>
      <p:pic>
        <p:nvPicPr>
          <p:cNvPr id="4" name="Content Placeholder 3" descr="Vilties šokis 2016-062.jpg"/>
          <p:cNvPicPr>
            <a:picLocks noGrp="1" noChangeAspect="1"/>
          </p:cNvPicPr>
          <p:nvPr>
            <p:ph idx="1"/>
          </p:nvPr>
        </p:nvPicPr>
        <p:blipFill>
          <a:blip r:embed="rId2" cstate="print">
            <a:extLst>
              <a:ext uri="{28A0092B-C50C-407E-A947-70E740481C1C}">
                <a14:useLocalDpi xmlns:a14="http://schemas.microsoft.com/office/drawing/2010/main" val="0"/>
              </a:ext>
            </a:extLst>
          </a:blip>
          <a:srcRect t="8804" b="8804"/>
          <a:stretch>
            <a:fillRect/>
          </a:stretch>
        </p:blipFill>
        <p:spPr/>
      </p:pic>
    </p:spTree>
    <p:extLst>
      <p:ext uri="{BB962C8B-B14F-4D97-AF65-F5344CB8AC3E}">
        <p14:creationId xmlns:p14="http://schemas.microsoft.com/office/powerpoint/2010/main" val="3982293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Vilties</a:t>
            </a:r>
            <a:r>
              <a:rPr lang="en-US" dirty="0"/>
              <a:t> </a:t>
            </a:r>
            <a:r>
              <a:rPr lang="en-US" dirty="0" smtClean="0"/>
              <a:t>šokyje-2016, </a:t>
            </a:r>
            <a:r>
              <a:rPr lang="en-US" dirty="0" err="1" smtClean="0"/>
              <a:t>Klaipėdos</a:t>
            </a:r>
            <a:r>
              <a:rPr lang="en-US" dirty="0" smtClean="0"/>
              <a:t> </a:t>
            </a:r>
            <a:r>
              <a:rPr lang="en-US" dirty="0" err="1" smtClean="0"/>
              <a:t>valstybinis</a:t>
            </a:r>
            <a:r>
              <a:rPr lang="en-US" dirty="0" smtClean="0"/>
              <a:t> </a:t>
            </a:r>
            <a:r>
              <a:rPr lang="en-US" dirty="0" err="1" smtClean="0"/>
              <a:t>ir</a:t>
            </a:r>
            <a:r>
              <a:rPr lang="en-US" dirty="0" smtClean="0"/>
              <a:t> </a:t>
            </a:r>
            <a:r>
              <a:rPr lang="en-US" dirty="0" err="1" smtClean="0"/>
              <a:t>muzikinis</a:t>
            </a:r>
            <a:r>
              <a:rPr lang="en-US" dirty="0" smtClean="0"/>
              <a:t> </a:t>
            </a:r>
            <a:r>
              <a:rPr lang="en-US" dirty="0" err="1" smtClean="0"/>
              <a:t>teatras</a:t>
            </a:r>
            <a:endParaRPr lang="en-US" dirty="0"/>
          </a:p>
        </p:txBody>
      </p:sp>
      <p:pic>
        <p:nvPicPr>
          <p:cNvPr id="4" name="Content Placeholder 3" descr="Vilties šokis 2016-073.jpg"/>
          <p:cNvPicPr>
            <a:picLocks noGrp="1" noChangeAspect="1"/>
          </p:cNvPicPr>
          <p:nvPr>
            <p:ph idx="1"/>
          </p:nvPr>
        </p:nvPicPr>
        <p:blipFill>
          <a:blip r:embed="rId2" cstate="print">
            <a:extLst>
              <a:ext uri="{28A0092B-C50C-407E-A947-70E740481C1C}">
                <a14:useLocalDpi xmlns:a14="http://schemas.microsoft.com/office/drawing/2010/main" val="0"/>
              </a:ext>
            </a:extLst>
          </a:blip>
          <a:srcRect t="8804" b="8804"/>
          <a:stretch>
            <a:fillRect/>
          </a:stretch>
        </p:blipFill>
        <p:spPr/>
      </p:pic>
    </p:spTree>
    <p:extLst>
      <p:ext uri="{BB962C8B-B14F-4D97-AF65-F5344CB8AC3E}">
        <p14:creationId xmlns:p14="http://schemas.microsoft.com/office/powerpoint/2010/main" val="2185401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Vilties</a:t>
            </a:r>
            <a:r>
              <a:rPr lang="en-US" dirty="0"/>
              <a:t> </a:t>
            </a:r>
            <a:r>
              <a:rPr lang="en-US" dirty="0" smtClean="0"/>
              <a:t>šokyje-2016 </a:t>
            </a:r>
            <a:r>
              <a:rPr lang="en-US" dirty="0" err="1" smtClean="0"/>
              <a:t>dalyvauja</a:t>
            </a:r>
            <a:r>
              <a:rPr lang="en-US" dirty="0" smtClean="0"/>
              <a:t> </a:t>
            </a:r>
            <a:r>
              <a:rPr lang="en-US" dirty="0" err="1" smtClean="0"/>
              <a:t>įvairių</a:t>
            </a:r>
            <a:r>
              <a:rPr lang="en-US" dirty="0" smtClean="0"/>
              <a:t> </a:t>
            </a:r>
            <a:r>
              <a:rPr lang="en-US" dirty="0" err="1" smtClean="0"/>
              <a:t>amžiaus</a:t>
            </a:r>
            <a:r>
              <a:rPr lang="en-US" dirty="0" smtClean="0"/>
              <a:t> </a:t>
            </a:r>
            <a:r>
              <a:rPr lang="en-US" dirty="0" err="1" smtClean="0"/>
              <a:t>Klaipėdiečiai</a:t>
            </a:r>
            <a:r>
              <a:rPr lang="en-US" dirty="0" smtClean="0"/>
              <a:t> </a:t>
            </a:r>
            <a:r>
              <a:rPr lang="en-US" dirty="0" err="1" smtClean="0"/>
              <a:t>drauge</a:t>
            </a:r>
            <a:endParaRPr lang="en-US" dirty="0"/>
          </a:p>
        </p:txBody>
      </p:sp>
      <p:pic>
        <p:nvPicPr>
          <p:cNvPr id="4" name="Content Placeholder 3" descr="Vilties šokis 2016-112.jpg"/>
          <p:cNvPicPr>
            <a:picLocks noGrp="1" noChangeAspect="1"/>
          </p:cNvPicPr>
          <p:nvPr>
            <p:ph idx="1"/>
          </p:nvPr>
        </p:nvPicPr>
        <p:blipFill>
          <a:blip r:embed="rId2" cstate="print">
            <a:extLst>
              <a:ext uri="{28A0092B-C50C-407E-A947-70E740481C1C}">
                <a14:useLocalDpi xmlns:a14="http://schemas.microsoft.com/office/drawing/2010/main" val="0"/>
              </a:ext>
            </a:extLst>
          </a:blip>
          <a:srcRect t="8804" b="8804"/>
          <a:stretch>
            <a:fillRect/>
          </a:stretch>
        </p:blipFill>
        <p:spPr>
          <a:xfrm>
            <a:off x="457200" y="1295400"/>
            <a:ext cx="8229600" cy="4525963"/>
          </a:xfrm>
        </p:spPr>
      </p:pic>
    </p:spTree>
    <p:extLst>
      <p:ext uri="{BB962C8B-B14F-4D97-AF65-F5344CB8AC3E}">
        <p14:creationId xmlns:p14="http://schemas.microsoft.com/office/powerpoint/2010/main" val="3352049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2971800"/>
          </a:xfrm>
        </p:spPr>
        <p:txBody>
          <a:bodyPr/>
          <a:lstStyle/>
          <a:p>
            <a:pPr marL="0" indent="0" algn="ctr">
              <a:buNone/>
            </a:pPr>
            <a:r>
              <a:rPr lang="lt-LT" b="1" dirty="0"/>
              <a:t>KLAIPĖDOS MIESTO SAVIVALDYBĖS </a:t>
            </a:r>
            <a:endParaRPr lang="lt-LT" dirty="0"/>
          </a:p>
          <a:p>
            <a:pPr marL="0" indent="0" algn="ctr">
              <a:buNone/>
            </a:pPr>
            <a:r>
              <a:rPr lang="lt-LT" b="1" dirty="0"/>
              <a:t>2016–2018 METŲ STRATEGINIS VEIKLOS </a:t>
            </a:r>
            <a:r>
              <a:rPr lang="lt-LT" b="1" dirty="0" smtClean="0"/>
              <a:t>PLANAS</a:t>
            </a:r>
          </a:p>
          <a:p>
            <a:pPr marL="0" indent="0" algn="ctr">
              <a:buNone/>
            </a:pPr>
            <a:r>
              <a:rPr lang="en-US" b="1" dirty="0" smtClean="0"/>
              <a:t>T</a:t>
            </a:r>
            <a:r>
              <a:rPr lang="lt-LT" b="1" dirty="0" smtClean="0"/>
              <a:t>rumpa apžvalga</a:t>
            </a:r>
            <a:endParaRPr lang="lt-LT" dirty="0"/>
          </a:p>
          <a:p>
            <a:endParaRPr lang="en-US" dirty="0"/>
          </a:p>
        </p:txBody>
      </p:sp>
    </p:spTree>
    <p:extLst>
      <p:ext uri="{BB962C8B-B14F-4D97-AF65-F5344CB8AC3E}">
        <p14:creationId xmlns:p14="http://schemas.microsoft.com/office/powerpoint/2010/main" val="1880927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Vilties</a:t>
            </a:r>
            <a:r>
              <a:rPr lang="en-US" dirty="0" smtClean="0"/>
              <a:t> 1000 km. </a:t>
            </a:r>
            <a:r>
              <a:rPr lang="en-US" dirty="0" err="1" smtClean="0"/>
              <a:t>motocikalais</a:t>
            </a:r>
            <a:r>
              <a:rPr lang="en-US" dirty="0" smtClean="0"/>
              <a:t> per </a:t>
            </a:r>
            <a:r>
              <a:rPr lang="en-US" dirty="0" err="1" smtClean="0"/>
              <a:t>Lietuvą</a:t>
            </a:r>
            <a:r>
              <a:rPr lang="en-US" dirty="0" smtClean="0"/>
              <a:t> </a:t>
            </a:r>
            <a:endParaRPr lang="en-US" dirty="0"/>
          </a:p>
        </p:txBody>
      </p:sp>
      <p:pic>
        <p:nvPicPr>
          <p:cNvPr id="4" name="Content Placeholder 3" descr="11722330_896019663778570_1502599551282789804_o.jpg"/>
          <p:cNvPicPr>
            <a:picLocks noGrp="1" noChangeAspect="1"/>
          </p:cNvPicPr>
          <p:nvPr>
            <p:ph idx="1"/>
          </p:nvPr>
        </p:nvPicPr>
        <p:blipFill>
          <a:blip r:embed="rId2" cstate="print">
            <a:extLst>
              <a:ext uri="{28A0092B-C50C-407E-A947-70E740481C1C}">
                <a14:useLocalDpi xmlns:a14="http://schemas.microsoft.com/office/drawing/2010/main" val="0"/>
              </a:ext>
            </a:extLst>
          </a:blip>
          <a:srcRect t="13336" b="13336"/>
          <a:stretch>
            <a:fillRect/>
          </a:stretch>
        </p:blipFill>
        <p:spPr>
          <a:xfrm>
            <a:off x="457200" y="1371600"/>
            <a:ext cx="8229600" cy="4525963"/>
          </a:xfrm>
        </p:spPr>
      </p:pic>
    </p:spTree>
    <p:extLst>
      <p:ext uri="{BB962C8B-B14F-4D97-AF65-F5344CB8AC3E}">
        <p14:creationId xmlns:p14="http://schemas.microsoft.com/office/powerpoint/2010/main" val="121790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Rokeriai</a:t>
            </a:r>
            <a:r>
              <a:rPr lang="en-US" dirty="0" smtClean="0"/>
              <a:t> </a:t>
            </a:r>
            <a:r>
              <a:rPr lang="en-US" dirty="0" err="1" smtClean="0"/>
              <a:t>po</a:t>
            </a:r>
            <a:r>
              <a:rPr lang="en-US" dirty="0" smtClean="0"/>
              <a:t> </a:t>
            </a:r>
            <a:r>
              <a:rPr lang="en-US" dirty="0" err="1" smtClean="0"/>
              <a:t>šv</a:t>
            </a:r>
            <a:r>
              <a:rPr lang="en-US" dirty="0" smtClean="0"/>
              <a:t>. </a:t>
            </a:r>
            <a:r>
              <a:rPr lang="en-US" dirty="0" err="1"/>
              <a:t>m</a:t>
            </a:r>
            <a:r>
              <a:rPr lang="en-US" dirty="0" err="1" smtClean="0"/>
              <a:t>išių</a:t>
            </a:r>
            <a:r>
              <a:rPr lang="en-US" dirty="0" smtClean="0"/>
              <a:t> </a:t>
            </a:r>
            <a:r>
              <a:rPr lang="en-US" dirty="0" err="1" smtClean="0"/>
              <a:t>išvyksta</a:t>
            </a:r>
            <a:r>
              <a:rPr lang="en-US" dirty="0" smtClean="0"/>
              <a:t> </a:t>
            </a:r>
            <a:r>
              <a:rPr lang="en-US" dirty="0" err="1" smtClean="0"/>
              <a:t>nešti</a:t>
            </a:r>
            <a:r>
              <a:rPr lang="en-US" dirty="0" smtClean="0"/>
              <a:t> </a:t>
            </a:r>
            <a:r>
              <a:rPr lang="en-US" dirty="0" err="1" smtClean="0"/>
              <a:t>gerą</a:t>
            </a:r>
            <a:r>
              <a:rPr lang="en-US" dirty="0" smtClean="0"/>
              <a:t> </a:t>
            </a:r>
            <a:r>
              <a:rPr lang="en-US" dirty="0" err="1" smtClean="0"/>
              <a:t>žinią</a:t>
            </a:r>
            <a:r>
              <a:rPr lang="en-US" dirty="0" smtClean="0"/>
              <a:t>!</a:t>
            </a:r>
            <a:endParaRPr lang="en-US" dirty="0"/>
          </a:p>
        </p:txBody>
      </p:sp>
      <p:pic>
        <p:nvPicPr>
          <p:cNvPr id="4" name="Content Placeholder 3" descr="11717428_896009900446213_4573679177007398293_o.jpg"/>
          <p:cNvPicPr>
            <a:picLocks noGrp="1" noChangeAspect="1"/>
          </p:cNvPicPr>
          <p:nvPr>
            <p:ph idx="1"/>
          </p:nvPr>
        </p:nvPicPr>
        <p:blipFill>
          <a:blip r:embed="rId2" cstate="print">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3119857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Rokeriai</a:t>
            </a:r>
            <a:r>
              <a:rPr lang="en-US" dirty="0" smtClean="0"/>
              <a:t> </a:t>
            </a:r>
            <a:r>
              <a:rPr lang="en-US" dirty="0" err="1"/>
              <a:t>l</a:t>
            </a:r>
            <a:r>
              <a:rPr lang="en-US" dirty="0" err="1" smtClean="0"/>
              <a:t>anko</a:t>
            </a:r>
            <a:r>
              <a:rPr lang="en-US" dirty="0" smtClean="0"/>
              <a:t> </a:t>
            </a:r>
            <a:r>
              <a:rPr lang="en-US" dirty="0" err="1" smtClean="0"/>
              <a:t>įviarias</a:t>
            </a:r>
            <a:r>
              <a:rPr lang="en-US" dirty="0" smtClean="0"/>
              <a:t> </a:t>
            </a:r>
            <a:r>
              <a:rPr lang="en-US" dirty="0" err="1" smtClean="0"/>
              <a:t>įžymias</a:t>
            </a:r>
            <a:r>
              <a:rPr lang="en-US" dirty="0" smtClean="0"/>
              <a:t> </a:t>
            </a:r>
            <a:r>
              <a:rPr lang="en-US" dirty="0" err="1" smtClean="0"/>
              <a:t>vietas</a:t>
            </a:r>
            <a:endParaRPr lang="en-US" dirty="0"/>
          </a:p>
        </p:txBody>
      </p:sp>
      <p:pic>
        <p:nvPicPr>
          <p:cNvPr id="4" name="Content Placeholder 3" descr="10479139_712089298838275_7902225250579835936_o.jpg"/>
          <p:cNvPicPr>
            <a:picLocks noGrp="1" noChangeAspect="1"/>
          </p:cNvPicPr>
          <p:nvPr>
            <p:ph idx="1"/>
          </p:nvPr>
        </p:nvPicPr>
        <p:blipFill>
          <a:blip r:embed="rId2" cstate="print">
            <a:extLst>
              <a:ext uri="{28A0092B-C50C-407E-A947-70E740481C1C}">
                <a14:useLocalDpi xmlns:a14="http://schemas.microsoft.com/office/drawing/2010/main" val="0"/>
              </a:ext>
            </a:extLst>
          </a:blip>
          <a:srcRect t="13336" b="13336"/>
          <a:stretch>
            <a:fillRect/>
          </a:stretch>
        </p:blipFill>
        <p:spPr>
          <a:xfrm>
            <a:off x="457200" y="1295400"/>
            <a:ext cx="8229600" cy="4525963"/>
          </a:xfrm>
        </p:spPr>
      </p:pic>
    </p:spTree>
    <p:extLst>
      <p:ext uri="{BB962C8B-B14F-4D97-AF65-F5344CB8AC3E}">
        <p14:creationId xmlns:p14="http://schemas.microsoft.com/office/powerpoint/2010/main" val="2354574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Vilties</a:t>
            </a:r>
            <a:r>
              <a:rPr lang="en-US" b="1" dirty="0" smtClean="0"/>
              <a:t> </a:t>
            </a:r>
            <a:r>
              <a:rPr lang="en-US" b="1" dirty="0" err="1" smtClean="0"/>
              <a:t>baidarės</a:t>
            </a:r>
            <a:r>
              <a:rPr lang="en-US" b="1" dirty="0" smtClean="0"/>
              <a:t> </a:t>
            </a:r>
            <a:r>
              <a:rPr lang="en-US" b="1" dirty="0" err="1" smtClean="0"/>
              <a:t>ir</a:t>
            </a:r>
            <a:r>
              <a:rPr lang="en-US" b="1" dirty="0" smtClean="0"/>
              <a:t> </a:t>
            </a:r>
            <a:r>
              <a:rPr lang="en-US" b="1" dirty="0" err="1" smtClean="0"/>
              <a:t>dviračiai</a:t>
            </a:r>
            <a:r>
              <a:rPr lang="en-US" b="1" dirty="0" smtClean="0"/>
              <a:t>!</a:t>
            </a:r>
            <a:r>
              <a:rPr lang="en-US" dirty="0" smtClean="0"/>
              <a:t> </a:t>
            </a:r>
            <a:r>
              <a:rPr lang="en-US" dirty="0" err="1" smtClean="0"/>
              <a:t>Sveikieji</a:t>
            </a:r>
            <a:r>
              <a:rPr lang="en-US" dirty="0" smtClean="0"/>
              <a:t> </a:t>
            </a:r>
            <a:r>
              <a:rPr lang="en-US" dirty="0" err="1" smtClean="0"/>
              <a:t>ir</a:t>
            </a:r>
            <a:r>
              <a:rPr lang="en-US" dirty="0" smtClean="0"/>
              <a:t> </a:t>
            </a:r>
            <a:r>
              <a:rPr lang="en-US" dirty="0" err="1" smtClean="0"/>
              <a:t>neįgalieji</a:t>
            </a:r>
            <a:r>
              <a:rPr lang="en-US" dirty="0" smtClean="0"/>
              <a:t> ant </a:t>
            </a:r>
            <a:r>
              <a:rPr lang="en-US" dirty="0" err="1" smtClean="0"/>
              <a:t>vandens</a:t>
            </a:r>
            <a:r>
              <a:rPr lang="en-US" dirty="0" smtClean="0"/>
              <a:t> </a:t>
            </a:r>
            <a:r>
              <a:rPr lang="en-US" dirty="0" err="1" smtClean="0"/>
              <a:t>drauge</a:t>
            </a:r>
            <a:r>
              <a:rPr lang="en-US" dirty="0" smtClean="0"/>
              <a:t>!</a:t>
            </a:r>
            <a:endParaRPr lang="en-US" dirty="0"/>
          </a:p>
        </p:txBody>
      </p:sp>
      <p:pic>
        <p:nvPicPr>
          <p:cNvPr id="4" name="Content Placeholder 3" descr="Vilties baidarės ir dviračiai1.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457200" y="1295400"/>
            <a:ext cx="8229600" cy="4525963"/>
          </a:xfrm>
        </p:spPr>
      </p:pic>
    </p:spTree>
    <p:extLst>
      <p:ext uri="{BB962C8B-B14F-4D97-AF65-F5344CB8AC3E}">
        <p14:creationId xmlns:p14="http://schemas.microsoft.com/office/powerpoint/2010/main" val="1029023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Vilties</a:t>
            </a:r>
            <a:r>
              <a:rPr lang="en-US" b="1" dirty="0"/>
              <a:t> </a:t>
            </a:r>
            <a:r>
              <a:rPr lang="en-US" b="1" dirty="0" err="1"/>
              <a:t>baidarės</a:t>
            </a:r>
            <a:r>
              <a:rPr lang="en-US" b="1" dirty="0"/>
              <a:t> </a:t>
            </a:r>
            <a:r>
              <a:rPr lang="en-US" b="1" dirty="0" err="1"/>
              <a:t>ir</a:t>
            </a:r>
            <a:r>
              <a:rPr lang="en-US" b="1" dirty="0"/>
              <a:t> </a:t>
            </a:r>
            <a:r>
              <a:rPr lang="en-US" b="1" dirty="0" err="1"/>
              <a:t>dviračiai</a:t>
            </a:r>
            <a:r>
              <a:rPr lang="en-US" b="1" dirty="0" smtClean="0"/>
              <a:t>! </a:t>
            </a:r>
            <a:r>
              <a:rPr lang="en-US" dirty="0" err="1" smtClean="0"/>
              <a:t>Vaikai</a:t>
            </a:r>
            <a:r>
              <a:rPr lang="en-US" dirty="0" smtClean="0"/>
              <a:t> </a:t>
            </a:r>
            <a:r>
              <a:rPr lang="en-US" dirty="0" err="1" smtClean="0"/>
              <a:t>ir</a:t>
            </a:r>
            <a:r>
              <a:rPr lang="en-US" dirty="0" smtClean="0"/>
              <a:t> </a:t>
            </a:r>
            <a:r>
              <a:rPr lang="en-US" dirty="0" err="1" smtClean="0"/>
              <a:t>suaugę</a:t>
            </a:r>
            <a:r>
              <a:rPr lang="en-US" dirty="0" smtClean="0"/>
              <a:t> </a:t>
            </a:r>
            <a:r>
              <a:rPr lang="en-US" dirty="0" err="1" smtClean="0"/>
              <a:t>drauge</a:t>
            </a:r>
            <a:r>
              <a:rPr lang="en-US" dirty="0" smtClean="0"/>
              <a:t>!</a:t>
            </a:r>
            <a:endParaRPr lang="en-US" dirty="0"/>
          </a:p>
        </p:txBody>
      </p:sp>
      <p:pic>
        <p:nvPicPr>
          <p:cNvPr id="4" name="Content Placeholder 3" descr="Vilties baidarės ir dviračiai2.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457200" y="1371600"/>
            <a:ext cx="8229600" cy="4525963"/>
          </a:xfrm>
        </p:spPr>
      </p:pic>
    </p:spTree>
    <p:extLst>
      <p:ext uri="{BB962C8B-B14F-4D97-AF65-F5344CB8AC3E}">
        <p14:creationId xmlns:p14="http://schemas.microsoft.com/office/powerpoint/2010/main" val="1937140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Vilties</a:t>
            </a:r>
            <a:r>
              <a:rPr lang="en-US" dirty="0" smtClean="0"/>
              <a:t> </a:t>
            </a:r>
            <a:r>
              <a:rPr lang="en-US" dirty="0" err="1" smtClean="0"/>
              <a:t>gimnastika</a:t>
            </a:r>
            <a:r>
              <a:rPr lang="en-US" dirty="0" smtClean="0"/>
              <a:t>! </a:t>
            </a:r>
            <a:r>
              <a:rPr lang="en-US" dirty="0" err="1" smtClean="0"/>
              <a:t>Tarptautinis</a:t>
            </a:r>
            <a:r>
              <a:rPr lang="en-US" dirty="0" smtClean="0"/>
              <a:t> </a:t>
            </a:r>
            <a:r>
              <a:rPr lang="en-US" dirty="0" err="1" smtClean="0"/>
              <a:t>renginys</a:t>
            </a:r>
            <a:r>
              <a:rPr lang="en-US" dirty="0" smtClean="0"/>
              <a:t> </a:t>
            </a:r>
            <a:r>
              <a:rPr lang="en-US" dirty="0" err="1" smtClean="0"/>
              <a:t>sveikiems</a:t>
            </a:r>
            <a:r>
              <a:rPr lang="en-US" dirty="0" smtClean="0"/>
              <a:t> </a:t>
            </a:r>
            <a:r>
              <a:rPr lang="en-US" dirty="0" err="1" smtClean="0"/>
              <a:t>ir</a:t>
            </a:r>
            <a:r>
              <a:rPr lang="en-US" dirty="0" smtClean="0"/>
              <a:t> </a:t>
            </a:r>
            <a:r>
              <a:rPr lang="en-US" dirty="0" err="1" smtClean="0"/>
              <a:t>neįgaliesiems</a:t>
            </a:r>
            <a:r>
              <a:rPr lang="en-US" dirty="0" smtClean="0"/>
              <a:t>!</a:t>
            </a:r>
            <a:endParaRPr lang="en-US" dirty="0"/>
          </a:p>
        </p:txBody>
      </p:sp>
      <p:pic>
        <p:nvPicPr>
          <p:cNvPr id="4" name="Content Placeholder 3" descr="1.jpg"/>
          <p:cNvPicPr>
            <a:picLocks noGrp="1" noChangeAspect="1"/>
          </p:cNvPicPr>
          <p:nvPr>
            <p:ph idx="1"/>
          </p:nvPr>
        </p:nvPicPr>
        <p:blipFill>
          <a:blip r:embed="rId2" cstate="print">
            <a:extLst>
              <a:ext uri="{28A0092B-C50C-407E-A947-70E740481C1C}">
                <a14:useLocalDpi xmlns:a14="http://schemas.microsoft.com/office/drawing/2010/main" val="0"/>
              </a:ext>
            </a:extLst>
          </a:blip>
          <a:srcRect t="8753" b="8753"/>
          <a:stretch>
            <a:fillRect/>
          </a:stretch>
        </p:blipFill>
        <p:spPr>
          <a:xfrm>
            <a:off x="457200" y="1295400"/>
            <a:ext cx="8229600" cy="4525963"/>
          </a:xfrm>
        </p:spPr>
      </p:pic>
    </p:spTree>
    <p:extLst>
      <p:ext uri="{BB962C8B-B14F-4D97-AF65-F5344CB8AC3E}">
        <p14:creationId xmlns:p14="http://schemas.microsoft.com/office/powerpoint/2010/main" val="132858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Bendra</a:t>
            </a:r>
            <a:r>
              <a:rPr lang="en-US" dirty="0" smtClean="0"/>
              <a:t> </a:t>
            </a:r>
            <a:r>
              <a:rPr lang="en-US" dirty="0" err="1" smtClean="0"/>
              <a:t>gimnasčių</a:t>
            </a:r>
            <a:r>
              <a:rPr lang="en-US" dirty="0" smtClean="0"/>
              <a:t> </a:t>
            </a:r>
            <a:r>
              <a:rPr lang="en-US" dirty="0" err="1" smtClean="0"/>
              <a:t>fotografija</a:t>
            </a:r>
            <a:r>
              <a:rPr lang="en-US" dirty="0" smtClean="0"/>
              <a:t> – </a:t>
            </a:r>
            <a:r>
              <a:rPr lang="en-US" dirty="0" err="1" smtClean="0"/>
              <a:t>Vilties</a:t>
            </a:r>
            <a:r>
              <a:rPr lang="en-US" dirty="0" smtClean="0"/>
              <a:t> gimnastika-2015</a:t>
            </a:r>
            <a:endParaRPr lang="en-US" dirty="0"/>
          </a:p>
        </p:txBody>
      </p:sp>
      <p:pic>
        <p:nvPicPr>
          <p:cNvPr id="4" name="Content Placeholder 3" descr="re_0139_A88_5908.jpg"/>
          <p:cNvPicPr>
            <a:picLocks noGrp="1" noChangeAspect="1"/>
          </p:cNvPicPr>
          <p:nvPr>
            <p:ph idx="1"/>
          </p:nvPr>
        </p:nvPicPr>
        <p:blipFill>
          <a:blip r:embed="rId2" cstate="print">
            <a:extLst>
              <a:ext uri="{28A0092B-C50C-407E-A947-70E740481C1C}">
                <a14:useLocalDpi xmlns:a14="http://schemas.microsoft.com/office/drawing/2010/main" val="0"/>
              </a:ext>
            </a:extLst>
          </a:blip>
          <a:srcRect t="8804" b="8804"/>
          <a:stretch>
            <a:fillRect/>
          </a:stretch>
        </p:blipFill>
        <p:spPr>
          <a:xfrm>
            <a:off x="457200" y="1295400"/>
            <a:ext cx="8229600" cy="4525963"/>
          </a:xfrm>
        </p:spPr>
      </p:pic>
    </p:spTree>
    <p:extLst>
      <p:ext uri="{BB962C8B-B14F-4D97-AF65-F5344CB8AC3E}">
        <p14:creationId xmlns:p14="http://schemas.microsoft.com/office/powerpoint/2010/main" val="3805750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Dalyvauja</a:t>
            </a:r>
            <a:r>
              <a:rPr lang="en-US" dirty="0" smtClean="0"/>
              <a:t> </a:t>
            </a:r>
            <a:r>
              <a:rPr lang="en-US" dirty="0" err="1" smtClean="0"/>
              <a:t>vaikai</a:t>
            </a:r>
            <a:r>
              <a:rPr lang="en-US" dirty="0" smtClean="0"/>
              <a:t> </a:t>
            </a:r>
            <a:r>
              <a:rPr lang="en-US" dirty="0" err="1" smtClean="0"/>
              <a:t>su</a:t>
            </a:r>
            <a:r>
              <a:rPr lang="en-US" dirty="0" smtClean="0"/>
              <a:t> </a:t>
            </a:r>
            <a:r>
              <a:rPr lang="en-US" dirty="0" err="1" smtClean="0"/>
              <a:t>Dauno</a:t>
            </a:r>
            <a:r>
              <a:rPr lang="en-US" dirty="0" smtClean="0"/>
              <a:t> </a:t>
            </a:r>
            <a:r>
              <a:rPr lang="en-US" dirty="0" err="1" smtClean="0"/>
              <a:t>sindromu</a:t>
            </a:r>
            <a:r>
              <a:rPr lang="en-US" dirty="0" smtClean="0"/>
              <a:t> - “</a:t>
            </a:r>
            <a:r>
              <a:rPr lang="en-US" dirty="0" err="1" smtClean="0"/>
              <a:t>Saulės</a:t>
            </a:r>
            <a:r>
              <a:rPr lang="en-US" dirty="0" smtClean="0"/>
              <a:t> </a:t>
            </a:r>
            <a:r>
              <a:rPr lang="en-US" dirty="0" err="1" smtClean="0"/>
              <a:t>vaikai</a:t>
            </a:r>
            <a:r>
              <a:rPr lang="en-US" dirty="0" smtClean="0"/>
              <a:t>”</a:t>
            </a:r>
            <a:endParaRPr lang="en-US" dirty="0"/>
          </a:p>
        </p:txBody>
      </p:sp>
      <p:pic>
        <p:nvPicPr>
          <p:cNvPr id="4" name="Content Placeholder 3" descr="2.jpg"/>
          <p:cNvPicPr>
            <a:picLocks noGrp="1" noChangeAspect="1"/>
          </p:cNvPicPr>
          <p:nvPr>
            <p:ph idx="1"/>
          </p:nvPr>
        </p:nvPicPr>
        <p:blipFill>
          <a:blip r:embed="rId2">
            <a:extLst>
              <a:ext uri="{28A0092B-C50C-407E-A947-70E740481C1C}">
                <a14:useLocalDpi xmlns:a14="http://schemas.microsoft.com/office/drawing/2010/main" val="0"/>
              </a:ext>
            </a:extLst>
          </a:blip>
          <a:srcRect t="13538" b="13538"/>
          <a:stretch>
            <a:fillRect/>
          </a:stretch>
        </p:blipFill>
        <p:spPr>
          <a:xfrm>
            <a:off x="457200" y="1295400"/>
            <a:ext cx="8229600" cy="4525963"/>
          </a:xfrm>
        </p:spPr>
      </p:pic>
    </p:spTree>
    <p:extLst>
      <p:ext uri="{BB962C8B-B14F-4D97-AF65-F5344CB8AC3E}">
        <p14:creationId xmlns:p14="http://schemas.microsoft.com/office/powerpoint/2010/main" val="1834498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Vilties</a:t>
            </a:r>
            <a:r>
              <a:rPr lang="en-US" dirty="0" smtClean="0"/>
              <a:t> </a:t>
            </a:r>
            <a:r>
              <a:rPr lang="en-US" dirty="0" err="1" smtClean="0"/>
              <a:t>yriai</a:t>
            </a:r>
            <a:r>
              <a:rPr lang="en-US" dirty="0" smtClean="0"/>
              <a:t> – </a:t>
            </a:r>
            <a:r>
              <a:rPr lang="en-US" dirty="0" err="1"/>
              <a:t>i</a:t>
            </a:r>
            <a:r>
              <a:rPr lang="en-US" dirty="0" err="1" smtClean="0"/>
              <a:t>rkluoja</a:t>
            </a:r>
            <a:r>
              <a:rPr lang="en-US" dirty="0" smtClean="0"/>
              <a:t> </a:t>
            </a:r>
            <a:r>
              <a:rPr lang="en-US" dirty="0" err="1" smtClean="0"/>
              <a:t>sveikieji</a:t>
            </a:r>
            <a:r>
              <a:rPr lang="en-US" dirty="0" smtClean="0"/>
              <a:t> </a:t>
            </a:r>
            <a:r>
              <a:rPr lang="en-US" dirty="0" err="1" smtClean="0"/>
              <a:t>ir</a:t>
            </a:r>
            <a:r>
              <a:rPr lang="en-US" dirty="0" smtClean="0"/>
              <a:t> </a:t>
            </a:r>
            <a:r>
              <a:rPr lang="en-US" dirty="0" err="1" smtClean="0"/>
              <a:t>neįgalieji</a:t>
            </a:r>
            <a:r>
              <a:rPr lang="en-US" dirty="0" smtClean="0"/>
              <a:t>!</a:t>
            </a:r>
            <a:endParaRPr lang="en-US" dirty="0"/>
          </a:p>
        </p:txBody>
      </p:sp>
      <p:pic>
        <p:nvPicPr>
          <p:cNvPr id="4" name="Content Placeholder 3" descr="652__832b0848fc0f1.jpg"/>
          <p:cNvPicPr>
            <a:picLocks noGrp="1" noChangeAspect="1"/>
          </p:cNvPicPr>
          <p:nvPr>
            <p:ph idx="1"/>
          </p:nvPr>
        </p:nvPicPr>
        <p:blipFill>
          <a:blip r:embed="rId2">
            <a:extLst>
              <a:ext uri="{28A0092B-C50C-407E-A947-70E740481C1C}">
                <a14:useLocalDpi xmlns:a14="http://schemas.microsoft.com/office/drawing/2010/main" val="0"/>
              </a:ext>
            </a:extLst>
          </a:blip>
          <a:srcRect t="8727" b="8727"/>
          <a:stretch>
            <a:fillRect/>
          </a:stretch>
        </p:blipFill>
        <p:spPr>
          <a:xfrm>
            <a:off x="457200" y="1295400"/>
            <a:ext cx="8229600" cy="4525963"/>
          </a:xfrm>
        </p:spPr>
      </p:pic>
    </p:spTree>
    <p:extLst>
      <p:ext uri="{BB962C8B-B14F-4D97-AF65-F5344CB8AC3E}">
        <p14:creationId xmlns:p14="http://schemas.microsoft.com/office/powerpoint/2010/main" val="3837394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Nupirkta</a:t>
            </a:r>
            <a:r>
              <a:rPr lang="en-US" dirty="0" smtClean="0"/>
              <a:t> 1-oji </a:t>
            </a:r>
            <a:r>
              <a:rPr lang="en-US" dirty="0" err="1" smtClean="0"/>
              <a:t>valtis</a:t>
            </a:r>
            <a:r>
              <a:rPr lang="en-US" dirty="0" smtClean="0"/>
              <a:t> </a:t>
            </a:r>
            <a:r>
              <a:rPr lang="en-US" dirty="0" err="1" smtClean="0"/>
              <a:t>Lietuoje</a:t>
            </a:r>
            <a:r>
              <a:rPr lang="en-US" dirty="0" smtClean="0"/>
              <a:t> </a:t>
            </a:r>
            <a:r>
              <a:rPr lang="en-US" dirty="0" err="1" smtClean="0"/>
              <a:t>skirta</a:t>
            </a:r>
            <a:r>
              <a:rPr lang="en-US" dirty="0" smtClean="0"/>
              <a:t> </a:t>
            </a:r>
            <a:r>
              <a:rPr lang="en-US" dirty="0" err="1" smtClean="0"/>
              <a:t>neįgaliesiems</a:t>
            </a:r>
            <a:r>
              <a:rPr lang="en-US" dirty="0" smtClean="0"/>
              <a:t>!</a:t>
            </a:r>
            <a:endParaRPr lang="en-US" dirty="0"/>
          </a:p>
        </p:txBody>
      </p:sp>
      <p:pic>
        <p:nvPicPr>
          <p:cNvPr id="4" name="Content Placeholder 3" descr="augustas-navickas-71030336.jpg"/>
          <p:cNvPicPr>
            <a:picLocks noGrp="1" noChangeAspect="1"/>
          </p:cNvPicPr>
          <p:nvPr>
            <p:ph idx="1"/>
          </p:nvPr>
        </p:nvPicPr>
        <p:blipFill>
          <a:blip r:embed="rId2">
            <a:extLst>
              <a:ext uri="{28A0092B-C50C-407E-A947-70E740481C1C}">
                <a14:useLocalDpi xmlns:a14="http://schemas.microsoft.com/office/drawing/2010/main" val="0"/>
              </a:ext>
            </a:extLst>
          </a:blip>
          <a:srcRect t="8650" b="8650"/>
          <a:stretch>
            <a:fillRect/>
          </a:stretch>
        </p:blipFill>
        <p:spPr>
          <a:xfrm>
            <a:off x="457200" y="1219200"/>
            <a:ext cx="8229600" cy="4525963"/>
          </a:xfrm>
        </p:spPr>
      </p:pic>
    </p:spTree>
    <p:extLst>
      <p:ext uri="{BB962C8B-B14F-4D97-AF65-F5344CB8AC3E}">
        <p14:creationId xmlns:p14="http://schemas.microsoft.com/office/powerpoint/2010/main" val="3638407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Klaipėdos</a:t>
            </a:r>
            <a:r>
              <a:rPr lang="en-US" b="1" dirty="0" smtClean="0"/>
              <a:t> </a:t>
            </a:r>
            <a:r>
              <a:rPr lang="en-US" b="1" dirty="0" err="1" smtClean="0"/>
              <a:t>miesto</a:t>
            </a:r>
            <a:r>
              <a:rPr lang="en-US" b="1" dirty="0" smtClean="0"/>
              <a:t> </a:t>
            </a:r>
            <a:r>
              <a:rPr lang="en-US" b="1" dirty="0" err="1" smtClean="0"/>
              <a:t>problematika</a:t>
            </a:r>
            <a:endParaRPr lang="en-US" b="1" dirty="0"/>
          </a:p>
        </p:txBody>
      </p:sp>
      <p:sp>
        <p:nvSpPr>
          <p:cNvPr id="3" name="Content Placeholder 2"/>
          <p:cNvSpPr>
            <a:spLocks noGrp="1"/>
          </p:cNvSpPr>
          <p:nvPr>
            <p:ph idx="1"/>
          </p:nvPr>
        </p:nvSpPr>
        <p:spPr>
          <a:xfrm>
            <a:off x="457200" y="1219200"/>
            <a:ext cx="8229600" cy="4525963"/>
          </a:xfrm>
        </p:spPr>
        <p:txBody>
          <a:bodyPr>
            <a:normAutofit fontScale="85000" lnSpcReduction="10000"/>
          </a:bodyPr>
          <a:lstStyle/>
          <a:p>
            <a:r>
              <a:rPr lang="lt-LT" dirty="0" smtClean="0"/>
              <a:t>Klaipėdos </a:t>
            </a:r>
            <a:r>
              <a:rPr lang="lt-LT" dirty="0"/>
              <a:t>m. gyventojų skaičius metų pradžioje 2001–2015 m. </a:t>
            </a:r>
            <a:r>
              <a:rPr lang="lt-LT" dirty="0" smtClean="0"/>
              <a:t>mažėjimas (193 tūkst.-154 tūkst.)</a:t>
            </a:r>
          </a:p>
          <a:p>
            <a:r>
              <a:rPr lang="lt-LT" dirty="0"/>
              <a:t>Klaipėdos miesto </a:t>
            </a:r>
            <a:r>
              <a:rPr lang="lt-LT" dirty="0" smtClean="0"/>
              <a:t>gyventojų senėjmas</a:t>
            </a:r>
          </a:p>
          <a:p>
            <a:r>
              <a:rPr lang="lt-LT" dirty="0"/>
              <a:t>Aktuali problema yra netolygus socialinių paslaugų pasiskirstymas Klaipėdos mieste bei priemiesčio teritorijose. </a:t>
            </a:r>
            <a:endParaRPr lang="lt-LT" dirty="0" smtClean="0"/>
          </a:p>
          <a:p>
            <a:r>
              <a:rPr lang="lt-LT" dirty="0" smtClean="0"/>
              <a:t>Dėl esančios pramonės ir uosto viena </a:t>
            </a:r>
            <a:r>
              <a:rPr lang="lt-LT" dirty="0"/>
              <a:t>iš svarbiausių aktualijų yra aplinkos tarša ir jos prevencija. </a:t>
            </a:r>
            <a:endParaRPr lang="lt-LT" dirty="0" smtClean="0"/>
          </a:p>
          <a:p>
            <a:r>
              <a:rPr lang="lt-LT" dirty="0"/>
              <a:t>Taip pat labai svarbu pritaikyti susisiekimo infrastruktūrą pėstiesiems, dviratininkams ir sudaryti saugias eismo sąlygas visiems eismo dalyviams. </a:t>
            </a:r>
          </a:p>
          <a:p>
            <a:endParaRPr lang="lt-LT" dirty="0"/>
          </a:p>
          <a:p>
            <a:endParaRPr lang="en-US" dirty="0"/>
          </a:p>
        </p:txBody>
      </p:sp>
    </p:spTree>
    <p:extLst>
      <p:ext uri="{BB962C8B-B14F-4D97-AF65-F5344CB8AC3E}">
        <p14:creationId xmlns:p14="http://schemas.microsoft.com/office/powerpoint/2010/main" val="4158734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Vilties</a:t>
            </a:r>
            <a:r>
              <a:rPr lang="en-US" dirty="0" smtClean="0"/>
              <a:t> </a:t>
            </a:r>
            <a:r>
              <a:rPr lang="en-US" dirty="0" err="1" smtClean="0"/>
              <a:t>plaukimas</a:t>
            </a:r>
            <a:r>
              <a:rPr lang="en-US" dirty="0" smtClean="0"/>
              <a:t> </a:t>
            </a:r>
            <a:r>
              <a:rPr lang="en-US" dirty="0" err="1" smtClean="0"/>
              <a:t>dalyvauja</a:t>
            </a:r>
            <a:r>
              <a:rPr lang="en-US" dirty="0" smtClean="0"/>
              <a:t> </a:t>
            </a:r>
            <a:r>
              <a:rPr lang="en-US" dirty="0" err="1" smtClean="0"/>
              <a:t>sveikieji</a:t>
            </a:r>
            <a:r>
              <a:rPr lang="en-US" dirty="0" smtClean="0"/>
              <a:t> </a:t>
            </a:r>
            <a:r>
              <a:rPr lang="en-US" dirty="0" err="1" smtClean="0"/>
              <a:t>ir</a:t>
            </a:r>
            <a:r>
              <a:rPr lang="en-US" dirty="0" smtClean="0"/>
              <a:t> </a:t>
            </a:r>
            <a:r>
              <a:rPr lang="en-US" dirty="0" err="1" smtClean="0"/>
              <a:t>neįgalieji</a:t>
            </a:r>
            <a:r>
              <a:rPr lang="en-US" dirty="0" smtClean="0"/>
              <a:t>!</a:t>
            </a:r>
            <a:endParaRPr lang="en-US" dirty="0"/>
          </a:p>
        </p:txBody>
      </p:sp>
      <p:pic>
        <p:nvPicPr>
          <p:cNvPr id="4" name="Content Placeholder 3" descr="Foto1.jpg"/>
          <p:cNvPicPr>
            <a:picLocks noGrp="1" noChangeAspect="1"/>
          </p:cNvPicPr>
          <p:nvPr>
            <p:ph idx="1"/>
          </p:nvPr>
        </p:nvPicPr>
        <p:blipFill>
          <a:blip r:embed="rId2" cstate="print">
            <a:extLst>
              <a:ext uri="{28A0092B-C50C-407E-A947-70E740481C1C}">
                <a14:useLocalDpi xmlns:a14="http://schemas.microsoft.com/office/drawing/2010/main" val="0"/>
              </a:ext>
            </a:extLst>
          </a:blip>
          <a:srcRect t="18671" b="18671"/>
          <a:stretch>
            <a:fillRect/>
          </a:stretch>
        </p:blipFill>
        <p:spPr/>
      </p:pic>
    </p:spTree>
    <p:extLst>
      <p:ext uri="{BB962C8B-B14F-4D97-AF65-F5344CB8AC3E}">
        <p14:creationId xmlns:p14="http://schemas.microsoft.com/office/powerpoint/2010/main" val="4109171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Vilties</a:t>
            </a:r>
            <a:r>
              <a:rPr lang="en-US" dirty="0" smtClean="0"/>
              <a:t> </a:t>
            </a:r>
            <a:r>
              <a:rPr lang="en-US" dirty="0" err="1" smtClean="0"/>
              <a:t>tenisas</a:t>
            </a:r>
            <a:r>
              <a:rPr lang="en-US" dirty="0" smtClean="0"/>
              <a:t> –</a:t>
            </a:r>
            <a:r>
              <a:rPr lang="en-US" dirty="0" err="1" smtClean="0"/>
              <a:t>draugiškos</a:t>
            </a:r>
            <a:r>
              <a:rPr lang="en-US" dirty="0" smtClean="0"/>
              <a:t> </a:t>
            </a:r>
            <a:r>
              <a:rPr lang="en-US" dirty="0" err="1" smtClean="0"/>
              <a:t>varžybos</a:t>
            </a:r>
            <a:r>
              <a:rPr lang="en-US" dirty="0" smtClean="0"/>
              <a:t> </a:t>
            </a:r>
            <a:r>
              <a:rPr lang="en-US" dirty="0" err="1" smtClean="0"/>
              <a:t>ir</a:t>
            </a:r>
            <a:r>
              <a:rPr lang="en-US" dirty="0" smtClean="0"/>
              <a:t> </a:t>
            </a:r>
            <a:r>
              <a:rPr lang="en-US" dirty="0" err="1" smtClean="0"/>
              <a:t>laivalaikio</a:t>
            </a:r>
            <a:r>
              <a:rPr lang="en-US" dirty="0" smtClean="0"/>
              <a:t> </a:t>
            </a:r>
            <a:r>
              <a:rPr lang="en-US" dirty="0" err="1" smtClean="0"/>
              <a:t>renginys</a:t>
            </a:r>
            <a:r>
              <a:rPr lang="en-US" dirty="0" smtClean="0"/>
              <a:t>!</a:t>
            </a:r>
            <a:endParaRPr lang="en-US" dirty="0"/>
          </a:p>
        </p:txBody>
      </p:sp>
      <p:pic>
        <p:nvPicPr>
          <p:cNvPr id="4" name="Content Placeholder 3" descr="621166_413134268732570_386683378_o.jpg"/>
          <p:cNvPicPr>
            <a:picLocks noGrp="1" noChangeAspect="1"/>
          </p:cNvPicPr>
          <p:nvPr>
            <p:ph idx="1"/>
          </p:nvPr>
        </p:nvPicPr>
        <p:blipFill>
          <a:blip r:embed="rId2" cstate="print">
            <a:extLst>
              <a:ext uri="{28A0092B-C50C-407E-A947-70E740481C1C}">
                <a14:useLocalDpi xmlns:a14="http://schemas.microsoft.com/office/drawing/2010/main" val="0"/>
              </a:ext>
            </a:extLst>
          </a:blip>
          <a:srcRect t="8773" b="8773"/>
          <a:stretch>
            <a:fillRect/>
          </a:stretch>
        </p:blipFill>
        <p:spPr>
          <a:xfrm>
            <a:off x="457200" y="1295400"/>
            <a:ext cx="8229600" cy="4525963"/>
          </a:xfrm>
        </p:spPr>
      </p:pic>
    </p:spTree>
    <p:extLst>
      <p:ext uri="{BB962C8B-B14F-4D97-AF65-F5344CB8AC3E}">
        <p14:creationId xmlns:p14="http://schemas.microsoft.com/office/powerpoint/2010/main" val="2822844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Vilties</a:t>
            </a:r>
            <a:r>
              <a:rPr lang="en-US" dirty="0" smtClean="0"/>
              <a:t> </a:t>
            </a:r>
            <a:r>
              <a:rPr lang="en-US" dirty="0" err="1" smtClean="0"/>
              <a:t>laipiojimas</a:t>
            </a:r>
            <a:r>
              <a:rPr lang="en-US" dirty="0" smtClean="0"/>
              <a:t> – </a:t>
            </a:r>
            <a:r>
              <a:rPr lang="en-US" dirty="0" err="1" smtClean="0"/>
              <a:t>dalyvauja</a:t>
            </a:r>
            <a:r>
              <a:rPr lang="en-US" dirty="0" smtClean="0"/>
              <a:t> </a:t>
            </a:r>
            <a:r>
              <a:rPr lang="en-US" dirty="0" err="1" smtClean="0"/>
              <a:t>sveikieji</a:t>
            </a:r>
            <a:r>
              <a:rPr lang="en-US" dirty="0" smtClean="0"/>
              <a:t> </a:t>
            </a:r>
            <a:r>
              <a:rPr lang="en-US" dirty="0" err="1" smtClean="0"/>
              <a:t>ir</a:t>
            </a:r>
            <a:r>
              <a:rPr lang="en-US" dirty="0" smtClean="0"/>
              <a:t> </a:t>
            </a:r>
            <a:r>
              <a:rPr lang="en-US" dirty="0" err="1" smtClean="0"/>
              <a:t>neįgalieji</a:t>
            </a:r>
            <a:r>
              <a:rPr lang="en-US" dirty="0" smtClean="0"/>
              <a:t>!</a:t>
            </a:r>
            <a:endParaRPr lang="en-US" dirty="0"/>
          </a:p>
        </p:txBody>
      </p:sp>
      <p:pic>
        <p:nvPicPr>
          <p:cNvPr id="6" name="Content Placeholder 5" descr="14707886_788717391267695_2368709512478296976_o.jpg"/>
          <p:cNvPicPr>
            <a:picLocks noGrp="1" noChangeAspect="1"/>
          </p:cNvPicPr>
          <p:nvPr>
            <p:ph idx="1"/>
          </p:nvPr>
        </p:nvPicPr>
        <p:blipFill>
          <a:blip r:embed="rId2">
            <a:extLst>
              <a:ext uri="{28A0092B-C50C-407E-A947-70E740481C1C}">
                <a14:useLocalDpi xmlns:a14="http://schemas.microsoft.com/office/drawing/2010/main" val="0"/>
              </a:ext>
            </a:extLst>
          </a:blip>
          <a:srcRect l="-86373" r="-86373"/>
          <a:stretch>
            <a:fillRect/>
          </a:stretch>
        </p:blipFill>
        <p:spPr>
          <a:xfrm>
            <a:off x="-1600200" y="1524000"/>
            <a:ext cx="8229600" cy="4525963"/>
          </a:xfrm>
        </p:spPr>
      </p:pic>
      <p:pic>
        <p:nvPicPr>
          <p:cNvPr id="9"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1524000"/>
            <a:ext cx="3017308" cy="4525963"/>
          </a:xfrm>
          <a:prstGeom prst="rect">
            <a:avLst/>
          </a:prstGeom>
          <a:ln>
            <a:solidFill>
              <a:srgbClr val="F4891E"/>
            </a:solidFill>
          </a:ln>
        </p:spPr>
      </p:pic>
    </p:spTree>
    <p:extLst>
      <p:ext uri="{BB962C8B-B14F-4D97-AF65-F5344CB8AC3E}">
        <p14:creationId xmlns:p14="http://schemas.microsoft.com/office/powerpoint/2010/main" val="730234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Vilties</a:t>
            </a:r>
            <a:r>
              <a:rPr lang="en-US" dirty="0" smtClean="0"/>
              <a:t> </a:t>
            </a:r>
            <a:r>
              <a:rPr lang="en-US" dirty="0" err="1" smtClean="0"/>
              <a:t>treniruočių</a:t>
            </a:r>
            <a:r>
              <a:rPr lang="en-US" dirty="0" smtClean="0"/>
              <a:t> </a:t>
            </a:r>
            <a:r>
              <a:rPr lang="en-US" dirty="0" err="1" smtClean="0"/>
              <a:t>diena</a:t>
            </a:r>
            <a:r>
              <a:rPr lang="en-US" dirty="0" smtClean="0"/>
              <a:t> – </a:t>
            </a:r>
            <a:r>
              <a:rPr lang="en-US" dirty="0" err="1" smtClean="0"/>
              <a:t>Vienijai</a:t>
            </a:r>
            <a:r>
              <a:rPr lang="en-US" dirty="0" smtClean="0"/>
              <a:t> </a:t>
            </a:r>
            <a:r>
              <a:rPr lang="en-US" dirty="0" err="1" smtClean="0"/>
              <a:t>Klaipėdos</a:t>
            </a:r>
            <a:r>
              <a:rPr lang="en-US" dirty="0" smtClean="0"/>
              <a:t> </a:t>
            </a:r>
            <a:r>
              <a:rPr lang="en-US" dirty="0" err="1" smtClean="0"/>
              <a:t>sporto</a:t>
            </a:r>
            <a:r>
              <a:rPr lang="en-US" dirty="0" smtClean="0"/>
              <a:t> </a:t>
            </a:r>
            <a:r>
              <a:rPr lang="en-US" dirty="0" err="1" smtClean="0"/>
              <a:t>klubų</a:t>
            </a:r>
            <a:r>
              <a:rPr lang="en-US" dirty="0" smtClean="0"/>
              <a:t> </a:t>
            </a:r>
            <a:r>
              <a:rPr lang="en-US" dirty="0" err="1" smtClean="0"/>
              <a:t>bendruomenės</a:t>
            </a:r>
            <a:r>
              <a:rPr lang="en-US" dirty="0" smtClean="0"/>
              <a:t>!</a:t>
            </a:r>
            <a:endParaRPr lang="en-US" dirty="0"/>
          </a:p>
        </p:txBody>
      </p:sp>
      <p:pic>
        <p:nvPicPr>
          <p:cNvPr id="4" name="Content Placeholder 3" descr="SFO_8324.JPG"/>
          <p:cNvPicPr>
            <a:picLocks noGrp="1" noChangeAspect="1"/>
          </p:cNvPicPr>
          <p:nvPr>
            <p:ph idx="1"/>
          </p:nvPr>
        </p:nvPicPr>
        <p:blipFill>
          <a:blip r:embed="rId2" cstate="print">
            <a:extLst>
              <a:ext uri="{28A0092B-C50C-407E-A947-70E740481C1C}">
                <a14:useLocalDpi xmlns:a14="http://schemas.microsoft.com/office/drawing/2010/main" val="0"/>
              </a:ext>
            </a:extLst>
          </a:blip>
          <a:srcRect t="8675" b="8675"/>
          <a:stretch>
            <a:fillRect/>
          </a:stretch>
        </p:blipFill>
        <p:spPr>
          <a:xfrm>
            <a:off x="457200" y="1295400"/>
            <a:ext cx="8229600" cy="4525963"/>
          </a:xfrm>
        </p:spPr>
      </p:pic>
    </p:spTree>
    <p:extLst>
      <p:ext uri="{BB962C8B-B14F-4D97-AF65-F5344CB8AC3E}">
        <p14:creationId xmlns:p14="http://schemas.microsoft.com/office/powerpoint/2010/main" val="700959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Vilties</a:t>
            </a:r>
            <a:r>
              <a:rPr lang="en-US" dirty="0" smtClean="0"/>
              <a:t> </a:t>
            </a:r>
            <a:r>
              <a:rPr lang="en-US" dirty="0" err="1" smtClean="0"/>
              <a:t>koncertas</a:t>
            </a:r>
            <a:r>
              <a:rPr lang="en-US" dirty="0" smtClean="0"/>
              <a:t> 2015 - </a:t>
            </a:r>
            <a:r>
              <a:rPr lang="en-US" dirty="0" err="1" smtClean="0"/>
              <a:t>bendradarbiavimas</a:t>
            </a:r>
            <a:r>
              <a:rPr lang="en-US" dirty="0" smtClean="0"/>
              <a:t> </a:t>
            </a:r>
            <a:r>
              <a:rPr lang="en-US" dirty="0" err="1" smtClean="0"/>
              <a:t>su</a:t>
            </a:r>
            <a:r>
              <a:rPr lang="en-US" dirty="0" smtClean="0"/>
              <a:t> </a:t>
            </a:r>
            <a:r>
              <a:rPr lang="en-US" dirty="0" err="1" smtClean="0"/>
              <a:t>Klaipėdos</a:t>
            </a:r>
            <a:r>
              <a:rPr lang="en-US" dirty="0" smtClean="0"/>
              <a:t> </a:t>
            </a:r>
            <a:r>
              <a:rPr lang="en-US" dirty="0" err="1" smtClean="0"/>
              <a:t>koncertinėmis</a:t>
            </a:r>
            <a:r>
              <a:rPr lang="en-US" dirty="0" smtClean="0"/>
              <a:t> </a:t>
            </a:r>
            <a:r>
              <a:rPr lang="en-US" dirty="0" err="1" smtClean="0"/>
              <a:t>įstaigomis</a:t>
            </a:r>
            <a:r>
              <a:rPr lang="en-US" dirty="0" smtClean="0"/>
              <a:t> !</a:t>
            </a:r>
            <a:endParaRPr lang="en-US" dirty="0"/>
          </a:p>
        </p:txBody>
      </p:sp>
      <p:pic>
        <p:nvPicPr>
          <p:cNvPr id="4" name="Content Placeholder 3" descr="11108976_943280422384800_1907479663668503380_n.jpg"/>
          <p:cNvPicPr>
            <a:picLocks noGrp="1" noChangeAspect="1"/>
          </p:cNvPicPr>
          <p:nvPr>
            <p:ph idx="1"/>
          </p:nvPr>
        </p:nvPicPr>
        <p:blipFill>
          <a:blip r:embed="rId2">
            <a:extLst>
              <a:ext uri="{28A0092B-C50C-407E-A947-70E740481C1C}">
                <a14:useLocalDpi xmlns:a14="http://schemas.microsoft.com/office/drawing/2010/main" val="0"/>
              </a:ext>
            </a:extLst>
          </a:blip>
          <a:srcRect t="13182" b="13182"/>
          <a:stretch>
            <a:fillRect/>
          </a:stretch>
        </p:blipFill>
        <p:spPr>
          <a:xfrm>
            <a:off x="457200" y="1295400"/>
            <a:ext cx="8229600" cy="4525963"/>
          </a:xfrm>
        </p:spPr>
      </p:pic>
    </p:spTree>
    <p:extLst>
      <p:ext uri="{BB962C8B-B14F-4D97-AF65-F5344CB8AC3E}">
        <p14:creationId xmlns:p14="http://schemas.microsoft.com/office/powerpoint/2010/main" val="2154125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Vilties</a:t>
            </a:r>
            <a:r>
              <a:rPr lang="en-US" dirty="0" smtClean="0"/>
              <a:t> </a:t>
            </a:r>
            <a:r>
              <a:rPr lang="en-US" dirty="0" err="1" smtClean="0"/>
              <a:t>daina</a:t>
            </a:r>
            <a:r>
              <a:rPr lang="en-US" dirty="0" smtClean="0"/>
              <a:t> 2015 – </a:t>
            </a:r>
            <a:r>
              <a:rPr lang="en-US" dirty="0" err="1" smtClean="0"/>
              <a:t>pasveikinimas</a:t>
            </a:r>
            <a:r>
              <a:rPr lang="en-US" dirty="0" smtClean="0"/>
              <a:t> </a:t>
            </a:r>
            <a:r>
              <a:rPr lang="en-US" dirty="0" err="1" smtClean="0"/>
              <a:t>Lietuvai</a:t>
            </a:r>
            <a:r>
              <a:rPr lang="en-US" dirty="0" smtClean="0"/>
              <a:t> </a:t>
            </a:r>
            <a:r>
              <a:rPr lang="en-US" dirty="0" err="1" smtClean="0"/>
              <a:t>nuo</a:t>
            </a:r>
            <a:r>
              <a:rPr lang="en-US" dirty="0" smtClean="0"/>
              <a:t> </a:t>
            </a:r>
            <a:r>
              <a:rPr lang="en-US" dirty="0" err="1" smtClean="0"/>
              <a:t>Klaipėdos</a:t>
            </a:r>
            <a:r>
              <a:rPr lang="en-US" dirty="0" smtClean="0"/>
              <a:t> </a:t>
            </a:r>
            <a:r>
              <a:rPr lang="en-US" dirty="0" err="1" smtClean="0"/>
              <a:t>atlikėjų</a:t>
            </a:r>
            <a:r>
              <a:rPr lang="en-US" dirty="0" smtClean="0"/>
              <a:t> </a:t>
            </a:r>
            <a:r>
              <a:rPr lang="en-US" dirty="0" err="1" smtClean="0"/>
              <a:t>su</a:t>
            </a:r>
            <a:r>
              <a:rPr lang="en-US" dirty="0" smtClean="0"/>
              <a:t> </a:t>
            </a:r>
            <a:r>
              <a:rPr lang="en-US" dirty="0" err="1" smtClean="0"/>
              <a:t>artėjančiomis</a:t>
            </a:r>
            <a:r>
              <a:rPr lang="en-US" dirty="0" smtClean="0"/>
              <a:t> </a:t>
            </a:r>
            <a:r>
              <a:rPr lang="en-US" dirty="0" err="1" smtClean="0"/>
              <a:t>šventėmis</a:t>
            </a:r>
            <a:r>
              <a:rPr lang="en-US" dirty="0" smtClean="0"/>
              <a:t>!</a:t>
            </a:r>
            <a:endParaRPr lang="en-US" dirty="0"/>
          </a:p>
        </p:txBody>
      </p:sp>
      <p:pic>
        <p:nvPicPr>
          <p:cNvPr id="4" name="Content Placeholder 3" descr="20151123-18-48-14.jpg"/>
          <p:cNvPicPr>
            <a:picLocks noGrp="1" noChangeAspect="1"/>
          </p:cNvPicPr>
          <p:nvPr>
            <p:ph idx="1"/>
          </p:nvPr>
        </p:nvPicPr>
        <p:blipFill>
          <a:blip r:embed="rId2" cstate="print">
            <a:extLst>
              <a:ext uri="{28A0092B-C50C-407E-A947-70E740481C1C}">
                <a14:useLocalDpi xmlns:a14="http://schemas.microsoft.com/office/drawing/2010/main" val="0"/>
              </a:ext>
            </a:extLst>
          </a:blip>
          <a:srcRect t="8743" b="8743"/>
          <a:stretch>
            <a:fillRect/>
          </a:stretch>
        </p:blipFill>
        <p:spPr>
          <a:xfrm>
            <a:off x="457200" y="1295400"/>
            <a:ext cx="8229600" cy="4525963"/>
          </a:xfrm>
        </p:spPr>
      </p:pic>
    </p:spTree>
    <p:extLst>
      <p:ext uri="{BB962C8B-B14F-4D97-AF65-F5344CB8AC3E}">
        <p14:creationId xmlns:p14="http://schemas.microsoft.com/office/powerpoint/2010/main" val="1569902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Vilties</a:t>
            </a:r>
            <a:r>
              <a:rPr lang="en-US" dirty="0" smtClean="0"/>
              <a:t> </a:t>
            </a:r>
            <a:r>
              <a:rPr lang="en-US" dirty="0" err="1" smtClean="0"/>
              <a:t>žygis</a:t>
            </a:r>
            <a:r>
              <a:rPr lang="en-US" dirty="0" smtClean="0"/>
              <a:t> 2016 – </a:t>
            </a:r>
            <a:r>
              <a:rPr lang="en-US" dirty="0" err="1" smtClean="0"/>
              <a:t>Jungiantis</a:t>
            </a:r>
            <a:r>
              <a:rPr lang="en-US" dirty="0" smtClean="0"/>
              <a:t> </a:t>
            </a:r>
            <a:r>
              <a:rPr lang="en-US" dirty="0" err="1" smtClean="0"/>
              <a:t>miestus</a:t>
            </a:r>
            <a:r>
              <a:rPr lang="en-US" dirty="0" smtClean="0"/>
              <a:t> </a:t>
            </a:r>
            <a:r>
              <a:rPr lang="en-US" dirty="0" err="1" smtClean="0"/>
              <a:t>Palangą</a:t>
            </a:r>
            <a:r>
              <a:rPr lang="en-US" dirty="0" smtClean="0"/>
              <a:t> </a:t>
            </a:r>
            <a:r>
              <a:rPr lang="en-US" dirty="0" err="1" smtClean="0"/>
              <a:t>ir</a:t>
            </a:r>
            <a:r>
              <a:rPr lang="en-US" dirty="0" smtClean="0"/>
              <a:t> </a:t>
            </a:r>
            <a:r>
              <a:rPr lang="en-US" dirty="0" err="1" smtClean="0"/>
              <a:t>Klaipėdą</a:t>
            </a:r>
            <a:r>
              <a:rPr lang="en-US" dirty="0" smtClean="0"/>
              <a:t>!</a:t>
            </a:r>
            <a:endParaRPr lang="en-US" dirty="0"/>
          </a:p>
        </p:txBody>
      </p:sp>
      <p:pic>
        <p:nvPicPr>
          <p:cNvPr id="4" name="Content Placeholder 3" descr="DSC_0378.JPG"/>
          <p:cNvPicPr>
            <a:picLocks noGrp="1" noChangeAspect="1"/>
          </p:cNvPicPr>
          <p:nvPr>
            <p:ph idx="1"/>
          </p:nvPr>
        </p:nvPicPr>
        <p:blipFill>
          <a:blip r:embed="rId2" cstate="print">
            <a:extLst>
              <a:ext uri="{28A0092B-C50C-407E-A947-70E740481C1C}">
                <a14:useLocalDpi xmlns:a14="http://schemas.microsoft.com/office/drawing/2010/main" val="0"/>
              </a:ext>
            </a:extLst>
          </a:blip>
          <a:srcRect t="8643" b="8643"/>
          <a:stretch>
            <a:fillRect/>
          </a:stretch>
        </p:blipFill>
        <p:spPr>
          <a:xfrm>
            <a:off x="457200" y="1295400"/>
            <a:ext cx="8229600" cy="4525963"/>
          </a:xfrm>
        </p:spPr>
      </p:pic>
    </p:spTree>
    <p:extLst>
      <p:ext uri="{BB962C8B-B14F-4D97-AF65-F5344CB8AC3E}">
        <p14:creationId xmlns:p14="http://schemas.microsoft.com/office/powerpoint/2010/main" val="358060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Vargonų</a:t>
            </a:r>
            <a:r>
              <a:rPr lang="en-US" dirty="0" smtClean="0"/>
              <a:t>, </a:t>
            </a:r>
            <a:r>
              <a:rPr lang="en-US" dirty="0" err="1" smtClean="0"/>
              <a:t>chorų</a:t>
            </a:r>
            <a:r>
              <a:rPr lang="en-US" dirty="0" smtClean="0"/>
              <a:t> </a:t>
            </a:r>
            <a:r>
              <a:rPr lang="en-US" dirty="0" err="1" smtClean="0"/>
              <a:t>ir</a:t>
            </a:r>
            <a:r>
              <a:rPr lang="en-US" dirty="0" smtClean="0"/>
              <a:t> </a:t>
            </a:r>
            <a:r>
              <a:rPr lang="en-US" dirty="0" err="1" smtClean="0"/>
              <a:t>kiti</a:t>
            </a:r>
            <a:r>
              <a:rPr lang="en-US" dirty="0" smtClean="0"/>
              <a:t> </a:t>
            </a:r>
            <a:r>
              <a:rPr lang="en-US" dirty="0" err="1" smtClean="0"/>
              <a:t>koncertai</a:t>
            </a:r>
            <a:r>
              <a:rPr lang="en-US" dirty="0" smtClean="0"/>
              <a:t>, </a:t>
            </a:r>
            <a:r>
              <a:rPr lang="en-US" dirty="0" err="1" smtClean="0"/>
              <a:t>bei</a:t>
            </a:r>
            <a:r>
              <a:rPr lang="en-US" dirty="0" smtClean="0"/>
              <a:t> </a:t>
            </a:r>
            <a:r>
              <a:rPr lang="en-US" dirty="0" err="1" smtClean="0"/>
              <a:t>terapijos</a:t>
            </a:r>
            <a:r>
              <a:rPr lang="en-US" dirty="0" smtClean="0"/>
              <a:t> </a:t>
            </a:r>
            <a:r>
              <a:rPr lang="en-US" dirty="0" err="1" smtClean="0"/>
              <a:t>užsiėmimai</a:t>
            </a:r>
            <a:r>
              <a:rPr lang="en-US" dirty="0" smtClean="0"/>
              <a:t> </a:t>
            </a:r>
            <a:r>
              <a:rPr lang="en-US" dirty="0" err="1" smtClean="0"/>
              <a:t>šv</a:t>
            </a:r>
            <a:r>
              <a:rPr lang="en-US" dirty="0" smtClean="0"/>
              <a:t>. </a:t>
            </a:r>
            <a:r>
              <a:rPr lang="en-US" dirty="0" err="1" smtClean="0"/>
              <a:t>Pranciškaus</a:t>
            </a:r>
            <a:r>
              <a:rPr lang="en-US" dirty="0" smtClean="0"/>
              <a:t> </a:t>
            </a:r>
            <a:r>
              <a:rPr lang="en-US" dirty="0" err="1" smtClean="0"/>
              <a:t>koplyčioje</a:t>
            </a:r>
            <a:r>
              <a:rPr lang="en-US" dirty="0" smtClean="0"/>
              <a:t> </a:t>
            </a:r>
            <a:r>
              <a:rPr lang="en-US" dirty="0" err="1" smtClean="0"/>
              <a:t>Klaipėdoje</a:t>
            </a:r>
            <a:endParaRPr lang="en-US" dirty="0"/>
          </a:p>
        </p:txBody>
      </p:sp>
      <p:pic>
        <p:nvPicPr>
          <p:cNvPr id="4" name="Content Placeholder 3" descr="re_0058_A88_3004-HDR.jpg"/>
          <p:cNvPicPr>
            <a:picLocks noGrp="1" noChangeAspect="1"/>
          </p:cNvPicPr>
          <p:nvPr>
            <p:ph idx="1"/>
          </p:nvPr>
        </p:nvPicPr>
        <p:blipFill>
          <a:blip r:embed="rId2" cstate="print">
            <a:extLst>
              <a:ext uri="{28A0092B-C50C-407E-A947-70E740481C1C}">
                <a14:useLocalDpi xmlns:a14="http://schemas.microsoft.com/office/drawing/2010/main" val="0"/>
              </a:ext>
            </a:extLst>
          </a:blip>
          <a:srcRect t="14593" b="14593"/>
          <a:stretch>
            <a:fillRect/>
          </a:stretch>
        </p:blipFill>
        <p:spPr/>
      </p:pic>
    </p:spTree>
    <p:extLst>
      <p:ext uri="{BB962C8B-B14F-4D97-AF65-F5344CB8AC3E}">
        <p14:creationId xmlns:p14="http://schemas.microsoft.com/office/powerpoint/2010/main" val="2779377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Šv</a:t>
            </a:r>
            <a:r>
              <a:rPr lang="en-US" dirty="0" smtClean="0"/>
              <a:t>. </a:t>
            </a:r>
            <a:r>
              <a:rPr lang="en-US" dirty="0" err="1" smtClean="0"/>
              <a:t>Pranciškaus</a:t>
            </a:r>
            <a:r>
              <a:rPr lang="en-US" dirty="0" smtClean="0"/>
              <a:t> </a:t>
            </a:r>
            <a:r>
              <a:rPr lang="en-US" dirty="0" err="1" smtClean="0"/>
              <a:t>onkologijos</a:t>
            </a:r>
            <a:r>
              <a:rPr lang="en-US" dirty="0" smtClean="0"/>
              <a:t> </a:t>
            </a:r>
            <a:r>
              <a:rPr lang="en-US" dirty="0" err="1" smtClean="0"/>
              <a:t>centras</a:t>
            </a:r>
            <a:endParaRPr lang="en-US" dirty="0"/>
          </a:p>
        </p:txBody>
      </p:sp>
      <p:pic>
        <p:nvPicPr>
          <p:cNvPr id="4" name="Content Placeholder 3" descr="Onkocentro pastatas1.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457200" y="1295400"/>
            <a:ext cx="8229600" cy="4525963"/>
          </a:xfrm>
        </p:spPr>
      </p:pic>
    </p:spTree>
    <p:extLst>
      <p:ext uri="{BB962C8B-B14F-4D97-AF65-F5344CB8AC3E}">
        <p14:creationId xmlns:p14="http://schemas.microsoft.com/office/powerpoint/2010/main" val="3303110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180" y="0"/>
            <a:ext cx="8403020" cy="685800"/>
          </a:xfrm>
        </p:spPr>
        <p:txBody>
          <a:bodyPr>
            <a:noAutofit/>
          </a:bodyPr>
          <a:lstStyle/>
          <a:p>
            <a:r>
              <a:rPr lang="en-US" sz="2400" dirty="0" err="1" smtClean="0"/>
              <a:t>Nemokamos</a:t>
            </a:r>
            <a:r>
              <a:rPr lang="en-US" sz="2400" dirty="0" smtClean="0"/>
              <a:t> </a:t>
            </a:r>
            <a:r>
              <a:rPr lang="en-US" sz="2400" dirty="0" err="1" smtClean="0"/>
              <a:t>paslaugos</a:t>
            </a:r>
            <a:r>
              <a:rPr lang="en-US" sz="2400" dirty="0" smtClean="0"/>
              <a:t> </a:t>
            </a:r>
            <a:r>
              <a:rPr lang="en-US" sz="2400" dirty="0" err="1" smtClean="0"/>
              <a:t>onkologoniams</a:t>
            </a:r>
            <a:r>
              <a:rPr lang="en-US" sz="2400" dirty="0" smtClean="0"/>
              <a:t> </a:t>
            </a:r>
            <a:r>
              <a:rPr lang="en-US" sz="2400" dirty="0" err="1" smtClean="0"/>
              <a:t>ligoniams</a:t>
            </a:r>
            <a:r>
              <a:rPr lang="en-US" sz="2400" dirty="0" smtClean="0"/>
              <a:t> </a:t>
            </a:r>
            <a:r>
              <a:rPr lang="en-US" sz="2400" dirty="0" err="1" smtClean="0"/>
              <a:t>ir</a:t>
            </a:r>
            <a:r>
              <a:rPr lang="en-US" sz="2400" dirty="0" smtClean="0"/>
              <a:t> </a:t>
            </a:r>
            <a:r>
              <a:rPr lang="en-US" sz="2400" dirty="0" err="1" smtClean="0"/>
              <a:t>jų</a:t>
            </a:r>
            <a:r>
              <a:rPr lang="en-US" sz="2400" dirty="0" smtClean="0"/>
              <a:t> </a:t>
            </a:r>
            <a:r>
              <a:rPr lang="en-US" sz="2400" dirty="0" err="1" smtClean="0"/>
              <a:t>artimiesiems</a:t>
            </a:r>
            <a:r>
              <a:rPr lang="en-US" sz="2400" dirty="0" smtClean="0"/>
              <a:t> </a:t>
            </a:r>
            <a:r>
              <a:rPr lang="en-US" sz="2400" dirty="0" err="1" smtClean="0"/>
              <a:t>iš</a:t>
            </a:r>
            <a:r>
              <a:rPr lang="en-US" sz="2400" dirty="0" smtClean="0"/>
              <a:t> </a:t>
            </a:r>
            <a:r>
              <a:rPr lang="en-US" sz="2400" dirty="0" err="1" smtClean="0"/>
              <a:t>visos</a:t>
            </a:r>
            <a:r>
              <a:rPr lang="en-US" sz="2400" dirty="0" smtClean="0"/>
              <a:t> </a:t>
            </a:r>
            <a:r>
              <a:rPr lang="en-US" sz="2400" dirty="0" err="1" smtClean="0"/>
              <a:t>Lietuvos</a:t>
            </a:r>
            <a:endParaRPr lang="en-US" sz="2400" dirty="0"/>
          </a:p>
        </p:txBody>
      </p:sp>
      <p:pic>
        <p:nvPicPr>
          <p:cNvPr id="4" name="Content Placeholder 3" descr="CAM00643.jpg"/>
          <p:cNvPicPr>
            <a:picLocks noGrp="1" noChangeAspect="1"/>
          </p:cNvPicPr>
          <p:nvPr>
            <p:ph idx="1"/>
          </p:nvPr>
        </p:nvPicPr>
        <p:blipFill>
          <a:blip r:embed="rId2" cstate="print">
            <a:extLst>
              <a:ext uri="{28A0092B-C50C-407E-A947-70E740481C1C}">
                <a14:useLocalDpi xmlns:a14="http://schemas.microsoft.com/office/drawing/2010/main" val="0"/>
              </a:ext>
            </a:extLst>
          </a:blip>
          <a:srcRect t="13336" b="13336"/>
          <a:stretch>
            <a:fillRect/>
          </a:stretch>
        </p:blipFill>
        <p:spPr>
          <a:xfrm>
            <a:off x="457200" y="1295400"/>
            <a:ext cx="8229600" cy="4525963"/>
          </a:xfrm>
        </p:spPr>
      </p:pic>
    </p:spTree>
    <p:extLst>
      <p:ext uri="{BB962C8B-B14F-4D97-AF65-F5344CB8AC3E}">
        <p14:creationId xmlns:p14="http://schemas.microsoft.com/office/powerpoint/2010/main" val="4008269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Klaipėdos</a:t>
            </a:r>
            <a:r>
              <a:rPr lang="en-US" b="1" dirty="0" smtClean="0"/>
              <a:t> </a:t>
            </a:r>
            <a:r>
              <a:rPr lang="en-US" b="1" dirty="0" err="1" smtClean="0"/>
              <a:t>miesto</a:t>
            </a:r>
            <a:r>
              <a:rPr lang="en-US" b="1" dirty="0" smtClean="0"/>
              <a:t> </a:t>
            </a:r>
            <a:r>
              <a:rPr lang="en-US" b="1" dirty="0" err="1" smtClean="0"/>
              <a:t>stipriosios</a:t>
            </a:r>
            <a:r>
              <a:rPr lang="en-US" b="1" dirty="0" smtClean="0"/>
              <a:t> </a:t>
            </a:r>
            <a:r>
              <a:rPr lang="en-US" b="1" dirty="0" err="1" smtClean="0"/>
              <a:t>pusės</a:t>
            </a:r>
            <a:endParaRPr lang="en-US" b="1" dirty="0"/>
          </a:p>
        </p:txBody>
      </p:sp>
      <p:sp>
        <p:nvSpPr>
          <p:cNvPr id="3" name="Content Placeholder 2"/>
          <p:cNvSpPr>
            <a:spLocks noGrp="1"/>
          </p:cNvSpPr>
          <p:nvPr>
            <p:ph idx="1"/>
          </p:nvPr>
        </p:nvSpPr>
        <p:spPr>
          <a:xfrm>
            <a:off x="457200" y="1143000"/>
            <a:ext cx="8229600" cy="4525963"/>
          </a:xfrm>
        </p:spPr>
        <p:txBody>
          <a:bodyPr>
            <a:normAutofit fontScale="70000" lnSpcReduction="20000"/>
          </a:bodyPr>
          <a:lstStyle/>
          <a:p>
            <a:pPr marL="0" indent="0">
              <a:buNone/>
            </a:pPr>
            <a:r>
              <a:rPr lang="lt-LT" dirty="0"/>
              <a:t>Klaipėdos miesto stiprioji pusė  – ekonominiai rodikliai, kurie yra geresni nei bendras šalies </a:t>
            </a:r>
            <a:r>
              <a:rPr lang="lt-LT" dirty="0" smtClean="0"/>
              <a:t>vidurkis</a:t>
            </a:r>
            <a:r>
              <a:rPr lang="lt-LT" dirty="0"/>
              <a:t>:</a:t>
            </a:r>
            <a:endParaRPr lang="lt-LT" dirty="0" smtClean="0"/>
          </a:p>
          <a:p>
            <a:pPr>
              <a:buFontTx/>
              <a:buChar char="-"/>
            </a:pPr>
            <a:r>
              <a:rPr lang="lt-LT" dirty="0" smtClean="0"/>
              <a:t>padidėjo </a:t>
            </a:r>
            <a:r>
              <a:rPr lang="lt-LT" dirty="0"/>
              <a:t>užimtų (turinčių darbą, studijuojančių) gyventojų </a:t>
            </a:r>
            <a:r>
              <a:rPr lang="lt-LT" dirty="0" smtClean="0"/>
              <a:t> </a:t>
            </a:r>
          </a:p>
          <a:p>
            <a:pPr marL="0" indent="0">
              <a:buNone/>
            </a:pPr>
            <a:r>
              <a:rPr lang="lt-LT" dirty="0"/>
              <a:t> </a:t>
            </a:r>
            <a:r>
              <a:rPr lang="lt-LT" dirty="0" smtClean="0"/>
              <a:t>    skaičius ;</a:t>
            </a:r>
          </a:p>
          <a:p>
            <a:pPr>
              <a:buFontTx/>
              <a:buChar char="-"/>
            </a:pPr>
            <a:r>
              <a:rPr lang="lt-LT" dirty="0" smtClean="0"/>
              <a:t>Sumažėjo </a:t>
            </a:r>
            <a:r>
              <a:rPr lang="lt-LT" dirty="0"/>
              <a:t>nedarbo </a:t>
            </a:r>
            <a:r>
              <a:rPr lang="lt-LT" dirty="0" smtClean="0"/>
              <a:t>lygis;</a:t>
            </a:r>
          </a:p>
          <a:p>
            <a:pPr>
              <a:buFontTx/>
              <a:buChar char="-"/>
            </a:pPr>
            <a:r>
              <a:rPr lang="lt-LT" dirty="0"/>
              <a:t>Gerėja verslumo situacija, mieste veikiančių mažų ir vidutinių įmonių skaičius 2015 m. </a:t>
            </a:r>
            <a:r>
              <a:rPr lang="lt-LT" dirty="0" smtClean="0"/>
              <a:t>išaugo.</a:t>
            </a:r>
          </a:p>
          <a:p>
            <a:pPr>
              <a:buFontTx/>
              <a:buChar char="-"/>
            </a:pPr>
            <a:r>
              <a:rPr lang="lt-LT" dirty="0"/>
              <a:t>Tiesioginių užsienio investicijų (TUI) dydis, tenkantis vienam žmogui, per pastaruosius penkerius metus išliko panašus, </a:t>
            </a:r>
            <a:r>
              <a:rPr lang="lt-LT" dirty="0" smtClean="0"/>
              <a:t>Šis </a:t>
            </a:r>
            <a:r>
              <a:rPr lang="lt-LT" dirty="0"/>
              <a:t>rodiklis buvo aukštesnis nei šalies vidurkis ir, tarp didžiųjų miestų, Klaipėdą lenkė tik sostinė </a:t>
            </a:r>
            <a:r>
              <a:rPr lang="lt-LT" dirty="0" smtClean="0"/>
              <a:t>Vilnius</a:t>
            </a:r>
          </a:p>
          <a:p>
            <a:pPr>
              <a:buFontTx/>
              <a:buChar char="-"/>
            </a:pPr>
            <a:r>
              <a:rPr lang="lt-LT" dirty="0"/>
              <a:t>Vidutinis mėnesinis (bruto) darbo užmokestis Klaipėdos mieste pastaraisiais metais </a:t>
            </a:r>
            <a:r>
              <a:rPr lang="lt-LT" dirty="0" smtClean="0"/>
              <a:t>augo</a:t>
            </a:r>
            <a:r>
              <a:rPr lang="lt-LT" dirty="0" smtClean="0"/>
              <a:t>;</a:t>
            </a:r>
          </a:p>
          <a:p>
            <a:pPr>
              <a:buFontTx/>
              <a:buChar char="-"/>
            </a:pPr>
            <a:r>
              <a:rPr lang="en-US" dirty="0" smtClean="0"/>
              <a:t>S</a:t>
            </a:r>
            <a:r>
              <a:rPr lang="lt-LT" dirty="0" smtClean="0"/>
              <a:t>tiprėjantis turizmo sektorius</a:t>
            </a:r>
            <a:endParaRPr lang="en-US" dirty="0"/>
          </a:p>
        </p:txBody>
      </p:sp>
    </p:spTree>
    <p:extLst>
      <p:ext uri="{BB962C8B-B14F-4D97-AF65-F5344CB8AC3E}">
        <p14:creationId xmlns:p14="http://schemas.microsoft.com/office/powerpoint/2010/main" val="1197212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Šokio</a:t>
            </a:r>
            <a:r>
              <a:rPr lang="en-US" dirty="0" smtClean="0"/>
              <a:t> </a:t>
            </a:r>
            <a:r>
              <a:rPr lang="en-US" dirty="0" err="1" smtClean="0"/>
              <a:t>terapija</a:t>
            </a:r>
            <a:r>
              <a:rPr lang="en-US" dirty="0" smtClean="0"/>
              <a:t> </a:t>
            </a:r>
            <a:r>
              <a:rPr lang="en-US" dirty="0" err="1" smtClean="0"/>
              <a:t>ir</a:t>
            </a:r>
            <a:r>
              <a:rPr lang="en-US" dirty="0" smtClean="0"/>
              <a:t> </a:t>
            </a:r>
            <a:r>
              <a:rPr lang="en-US" dirty="0" err="1"/>
              <a:t>J</a:t>
            </a:r>
            <a:r>
              <a:rPr lang="en-US" dirty="0" err="1" smtClean="0"/>
              <a:t>ogos</a:t>
            </a:r>
            <a:r>
              <a:rPr lang="en-US" dirty="0" smtClean="0"/>
              <a:t> </a:t>
            </a:r>
            <a:r>
              <a:rPr lang="en-US" dirty="0" err="1" smtClean="0"/>
              <a:t>mankštos</a:t>
            </a:r>
            <a:endParaRPr lang="en-US" dirty="0"/>
          </a:p>
        </p:txBody>
      </p:sp>
      <p:pic>
        <p:nvPicPr>
          <p:cNvPr id="4" name="Content Placeholder 3" descr="IMG_9971.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457200" y="1371600"/>
            <a:ext cx="8229600" cy="4525963"/>
          </a:xfrm>
        </p:spPr>
      </p:pic>
    </p:spTree>
    <p:extLst>
      <p:ext uri="{BB962C8B-B14F-4D97-AF65-F5344CB8AC3E}">
        <p14:creationId xmlns:p14="http://schemas.microsoft.com/office/powerpoint/2010/main" val="1495757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Muzikos</a:t>
            </a:r>
            <a:r>
              <a:rPr lang="en-US" dirty="0" smtClean="0"/>
              <a:t> </a:t>
            </a:r>
            <a:r>
              <a:rPr lang="en-US" dirty="0" err="1" smtClean="0"/>
              <a:t>terapija</a:t>
            </a:r>
            <a:endParaRPr lang="en-US" dirty="0"/>
          </a:p>
        </p:txBody>
      </p:sp>
      <p:pic>
        <p:nvPicPr>
          <p:cNvPr id="4" name="Content Placeholder 3" descr="IMG_9972.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1504403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Dailės</a:t>
            </a:r>
            <a:r>
              <a:rPr lang="en-US" dirty="0" smtClean="0"/>
              <a:t> </a:t>
            </a:r>
            <a:r>
              <a:rPr lang="en-US" dirty="0" err="1" smtClean="0"/>
              <a:t>terapija</a:t>
            </a:r>
            <a:endParaRPr lang="en-US" dirty="0"/>
          </a:p>
        </p:txBody>
      </p:sp>
      <p:pic>
        <p:nvPicPr>
          <p:cNvPr id="4" name="Content Placeholder 3" descr="IMG_1739.jpg"/>
          <p:cNvPicPr>
            <a:picLocks noGrp="1" noChangeAspect="1"/>
          </p:cNvPicPr>
          <p:nvPr>
            <p:ph idx="1"/>
          </p:nvPr>
        </p:nvPicPr>
        <p:blipFill>
          <a:blip r:embed="rId2" cstate="print">
            <a:extLst>
              <a:ext uri="{28A0092B-C50C-407E-A947-70E740481C1C}">
                <a14:useLocalDpi xmlns:a14="http://schemas.microsoft.com/office/drawing/2010/main" val="0"/>
              </a:ext>
            </a:extLst>
          </a:blip>
          <a:srcRect t="8753" b="8753"/>
          <a:stretch>
            <a:fillRect/>
          </a:stretch>
        </p:blipFill>
        <p:spPr>
          <a:xfrm>
            <a:off x="457200" y="1295400"/>
            <a:ext cx="8229600" cy="4525963"/>
          </a:xfrm>
        </p:spPr>
      </p:pic>
    </p:spTree>
    <p:extLst>
      <p:ext uri="{BB962C8B-B14F-4D97-AF65-F5344CB8AC3E}">
        <p14:creationId xmlns:p14="http://schemas.microsoft.com/office/powerpoint/2010/main" val="3744927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Apgyvendinimo</a:t>
            </a:r>
            <a:r>
              <a:rPr lang="en-US" dirty="0" smtClean="0"/>
              <a:t> </a:t>
            </a:r>
            <a:r>
              <a:rPr lang="en-US" dirty="0" err="1" smtClean="0"/>
              <a:t>paslauga</a:t>
            </a:r>
            <a:r>
              <a:rPr lang="en-US" dirty="0" smtClean="0"/>
              <a:t> (40 </a:t>
            </a:r>
            <a:r>
              <a:rPr lang="en-US" dirty="0" err="1" smtClean="0"/>
              <a:t>lovų</a:t>
            </a:r>
            <a:r>
              <a:rPr lang="en-US" dirty="0" smtClean="0"/>
              <a:t>)</a:t>
            </a:r>
            <a:endParaRPr lang="en-US" dirty="0"/>
          </a:p>
        </p:txBody>
      </p:sp>
      <p:pic>
        <p:nvPicPr>
          <p:cNvPr id="4" name="Content Placeholder 3" descr="IMG_9696.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457200" y="1295400"/>
            <a:ext cx="8229600" cy="4525963"/>
          </a:xfrm>
        </p:spPr>
      </p:pic>
    </p:spTree>
    <p:extLst>
      <p:ext uri="{BB962C8B-B14F-4D97-AF65-F5344CB8AC3E}">
        <p14:creationId xmlns:p14="http://schemas.microsoft.com/office/powerpoint/2010/main" val="3060904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Grožio</a:t>
            </a:r>
            <a:r>
              <a:rPr lang="en-US" dirty="0" smtClean="0"/>
              <a:t> </a:t>
            </a:r>
            <a:r>
              <a:rPr lang="en-US" dirty="0" err="1" smtClean="0"/>
              <a:t>paslaugos</a:t>
            </a:r>
            <a:endParaRPr lang="en-US" dirty="0"/>
          </a:p>
        </p:txBody>
      </p:sp>
      <p:pic>
        <p:nvPicPr>
          <p:cNvPr id="4" name="Content Placeholder 3" descr="IMG_9957.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457200" y="1371600"/>
            <a:ext cx="8229600" cy="4525963"/>
          </a:xfrm>
        </p:spPr>
      </p:pic>
    </p:spTree>
    <p:extLst>
      <p:ext uri="{BB962C8B-B14F-4D97-AF65-F5344CB8AC3E}">
        <p14:creationId xmlns:p14="http://schemas.microsoft.com/office/powerpoint/2010/main" val="646895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Informacinės</a:t>
            </a:r>
            <a:r>
              <a:rPr lang="en-US" dirty="0" smtClean="0"/>
              <a:t>, </a:t>
            </a:r>
            <a:r>
              <a:rPr lang="en-US" dirty="0" err="1" smtClean="0"/>
              <a:t>psichologinė</a:t>
            </a:r>
            <a:r>
              <a:rPr lang="en-US" dirty="0" smtClean="0"/>
              <a:t>, </a:t>
            </a:r>
            <a:r>
              <a:rPr lang="en-US" dirty="0" err="1" smtClean="0"/>
              <a:t>socialinė</a:t>
            </a:r>
            <a:r>
              <a:rPr lang="en-US" dirty="0" smtClean="0"/>
              <a:t> </a:t>
            </a:r>
            <a:r>
              <a:rPr lang="en-US" dirty="0" err="1" smtClean="0"/>
              <a:t>pagalba</a:t>
            </a:r>
            <a:r>
              <a:rPr lang="en-US" dirty="0" smtClean="0"/>
              <a:t> </a:t>
            </a:r>
            <a:endParaRPr lang="en-US" dirty="0"/>
          </a:p>
        </p:txBody>
      </p:sp>
      <p:pic>
        <p:nvPicPr>
          <p:cNvPr id="4" name="Content Placeholder 3" descr="IMG_9977.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457200" y="1371600"/>
            <a:ext cx="8229600" cy="4525963"/>
          </a:xfrm>
        </p:spPr>
      </p:pic>
    </p:spTree>
    <p:extLst>
      <p:ext uri="{BB962C8B-B14F-4D97-AF65-F5344CB8AC3E}">
        <p14:creationId xmlns:p14="http://schemas.microsoft.com/office/powerpoint/2010/main" val="3217858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Dvasinė</a:t>
            </a:r>
            <a:r>
              <a:rPr lang="en-US" dirty="0" smtClean="0"/>
              <a:t> </a:t>
            </a:r>
            <a:r>
              <a:rPr lang="en-US" dirty="0" err="1" smtClean="0"/>
              <a:t>pagalba</a:t>
            </a:r>
            <a:r>
              <a:rPr lang="en-US" dirty="0" smtClean="0"/>
              <a:t> </a:t>
            </a:r>
            <a:r>
              <a:rPr lang="en-US" dirty="0" err="1" smtClean="0"/>
              <a:t>ir</a:t>
            </a:r>
            <a:r>
              <a:rPr lang="en-US" dirty="0" smtClean="0"/>
              <a:t> </a:t>
            </a:r>
            <a:r>
              <a:rPr lang="en-US" dirty="0" err="1" smtClean="0"/>
              <a:t>vargonų</a:t>
            </a:r>
            <a:r>
              <a:rPr lang="en-US" dirty="0" smtClean="0"/>
              <a:t> </a:t>
            </a:r>
            <a:r>
              <a:rPr lang="en-US" dirty="0" err="1" smtClean="0"/>
              <a:t>terapija</a:t>
            </a:r>
            <a:endParaRPr lang="en-US" dirty="0"/>
          </a:p>
        </p:txBody>
      </p:sp>
      <p:pic>
        <p:nvPicPr>
          <p:cNvPr id="4" name="Content Placeholder 3" descr="Koplyčia išorė.jpg"/>
          <p:cNvPicPr>
            <a:picLocks noGrp="1" noChangeAspect="1"/>
          </p:cNvPicPr>
          <p:nvPr>
            <p:ph idx="1"/>
          </p:nvPr>
        </p:nvPicPr>
        <p:blipFill>
          <a:blip r:embed="rId2">
            <a:extLst>
              <a:ext uri="{28A0092B-C50C-407E-A947-70E740481C1C}">
                <a14:useLocalDpi xmlns:a14="http://schemas.microsoft.com/office/drawing/2010/main" val="0"/>
              </a:ext>
            </a:extLst>
          </a:blip>
          <a:srcRect l="-24725" r="-24725"/>
          <a:stretch>
            <a:fillRect/>
          </a:stretch>
        </p:blipFill>
        <p:spPr>
          <a:xfrm>
            <a:off x="381000" y="1219200"/>
            <a:ext cx="8229600" cy="4525963"/>
          </a:xfrm>
        </p:spPr>
      </p:pic>
    </p:spTree>
    <p:extLst>
      <p:ext uri="{BB962C8B-B14F-4D97-AF65-F5344CB8AC3E}">
        <p14:creationId xmlns:p14="http://schemas.microsoft.com/office/powerpoint/2010/main" val="3851715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Dvasinė</a:t>
            </a:r>
            <a:r>
              <a:rPr lang="en-US" dirty="0" smtClean="0"/>
              <a:t> </a:t>
            </a:r>
            <a:r>
              <a:rPr lang="en-US" dirty="0" err="1" smtClean="0"/>
              <a:t>pagalba</a:t>
            </a:r>
            <a:r>
              <a:rPr lang="en-US" dirty="0" smtClean="0"/>
              <a:t> – </a:t>
            </a:r>
            <a:r>
              <a:rPr lang="en-US" dirty="0" err="1" smtClean="0"/>
              <a:t>pamaldos</a:t>
            </a:r>
            <a:r>
              <a:rPr lang="en-US" dirty="0" smtClean="0"/>
              <a:t>, </a:t>
            </a:r>
            <a:r>
              <a:rPr lang="en-US" dirty="0" err="1" smtClean="0"/>
              <a:t>pokalbiai</a:t>
            </a:r>
            <a:r>
              <a:rPr lang="en-US" dirty="0" smtClean="0"/>
              <a:t> </a:t>
            </a:r>
            <a:r>
              <a:rPr lang="en-US" dirty="0" err="1" smtClean="0"/>
              <a:t>su</a:t>
            </a:r>
            <a:r>
              <a:rPr lang="en-US" dirty="0" smtClean="0"/>
              <a:t> </a:t>
            </a:r>
            <a:r>
              <a:rPr lang="en-US" dirty="0" err="1" smtClean="0"/>
              <a:t>vienuoliais</a:t>
            </a:r>
            <a:r>
              <a:rPr lang="en-US" dirty="0" smtClean="0"/>
              <a:t> </a:t>
            </a:r>
            <a:endParaRPr lang="en-US" dirty="0"/>
          </a:p>
        </p:txBody>
      </p:sp>
      <p:pic>
        <p:nvPicPr>
          <p:cNvPr id="4" name="Content Placeholder 3" descr="Klaipėdos Šv. Pranciškaus koplyčia.jpg"/>
          <p:cNvPicPr>
            <a:picLocks noGrp="1" noChangeAspect="1"/>
          </p:cNvPicPr>
          <p:nvPr>
            <p:ph idx="1"/>
          </p:nvPr>
        </p:nvPicPr>
        <p:blipFill rotWithShape="1">
          <a:blip r:embed="rId2">
            <a:extLst>
              <a:ext uri="{28A0092B-C50C-407E-A947-70E740481C1C}">
                <a14:useLocalDpi xmlns:a14="http://schemas.microsoft.com/office/drawing/2010/main" val="0"/>
              </a:ext>
            </a:extLst>
          </a:blip>
          <a:srcRect l="381" t="18598" r="-381" b="-20"/>
          <a:stretch/>
        </p:blipFill>
        <p:spPr>
          <a:xfrm>
            <a:off x="457200" y="1447800"/>
            <a:ext cx="8229600" cy="4525963"/>
          </a:xfrm>
        </p:spPr>
      </p:pic>
    </p:spTree>
    <p:extLst>
      <p:ext uri="{BB962C8B-B14F-4D97-AF65-F5344CB8AC3E}">
        <p14:creationId xmlns:p14="http://schemas.microsoft.com/office/powerpoint/2010/main" val="567480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Kultūros</a:t>
            </a:r>
            <a:r>
              <a:rPr lang="en-US" dirty="0" smtClean="0"/>
              <a:t> </a:t>
            </a:r>
            <a:r>
              <a:rPr lang="en-US" dirty="0" err="1" smtClean="0"/>
              <a:t>diasparos</a:t>
            </a:r>
            <a:r>
              <a:rPr lang="en-US" dirty="0" smtClean="0"/>
              <a:t> </a:t>
            </a:r>
            <a:r>
              <a:rPr lang="en-US" dirty="0" err="1" smtClean="0"/>
              <a:t>centro</a:t>
            </a:r>
            <a:r>
              <a:rPr lang="en-US" dirty="0" smtClean="0"/>
              <a:t> </a:t>
            </a:r>
            <a:r>
              <a:rPr lang="en-US" dirty="0" err="1"/>
              <a:t>p</a:t>
            </a:r>
            <a:r>
              <a:rPr lang="en-US" dirty="0" err="1" smtClean="0"/>
              <a:t>iligrimų</a:t>
            </a:r>
            <a:r>
              <a:rPr lang="en-US" dirty="0" smtClean="0"/>
              <a:t> </a:t>
            </a:r>
            <a:r>
              <a:rPr lang="en-US" dirty="0" err="1" smtClean="0"/>
              <a:t>svečių</a:t>
            </a:r>
            <a:r>
              <a:rPr lang="en-US" dirty="0" smtClean="0"/>
              <a:t> </a:t>
            </a:r>
            <a:r>
              <a:rPr lang="en-US" dirty="0" err="1" smtClean="0"/>
              <a:t>namai</a:t>
            </a:r>
            <a:endParaRPr lang="en-US" dirty="0"/>
          </a:p>
        </p:txBody>
      </p:sp>
      <p:pic>
        <p:nvPicPr>
          <p:cNvPr id="4" name="Content Placeholder 3" descr="IMG_8188.jpg"/>
          <p:cNvPicPr>
            <a:picLocks noGrp="1" noChangeAspect="1"/>
          </p:cNvPicPr>
          <p:nvPr>
            <p:ph idx="1"/>
          </p:nvPr>
        </p:nvPicPr>
        <p:blipFill>
          <a:blip r:embed="rId2" cstate="print">
            <a:extLst>
              <a:ext uri="{28A0092B-C50C-407E-A947-70E740481C1C}">
                <a14:useLocalDpi xmlns:a14="http://schemas.microsoft.com/office/drawing/2010/main" val="0"/>
              </a:ext>
            </a:extLst>
          </a:blip>
          <a:srcRect t="13336" b="13336"/>
          <a:stretch>
            <a:fillRect/>
          </a:stretch>
        </p:blipFill>
        <p:spPr>
          <a:xfrm>
            <a:off x="457200" y="1295400"/>
            <a:ext cx="8229600" cy="4525963"/>
          </a:xfrm>
        </p:spPr>
      </p:pic>
    </p:spTree>
    <p:extLst>
      <p:ext uri="{BB962C8B-B14F-4D97-AF65-F5344CB8AC3E}">
        <p14:creationId xmlns:p14="http://schemas.microsoft.com/office/powerpoint/2010/main" val="892261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Netolimos</a:t>
            </a:r>
            <a:r>
              <a:rPr lang="en-US" dirty="0" smtClean="0"/>
              <a:t> </a:t>
            </a:r>
            <a:r>
              <a:rPr lang="en-US" dirty="0" err="1" smtClean="0"/>
              <a:t>ateities</a:t>
            </a:r>
            <a:r>
              <a:rPr lang="en-US" dirty="0" smtClean="0"/>
              <a:t> </a:t>
            </a:r>
            <a:r>
              <a:rPr lang="en-US" dirty="0" err="1" smtClean="0"/>
              <a:t>Vilties</a:t>
            </a:r>
            <a:r>
              <a:rPr lang="en-US" dirty="0" smtClean="0"/>
              <a:t> </a:t>
            </a:r>
            <a:r>
              <a:rPr lang="en-US" dirty="0" err="1" smtClean="0"/>
              <a:t>miesto</a:t>
            </a:r>
            <a:r>
              <a:rPr lang="en-US" dirty="0" smtClean="0"/>
              <a:t> </a:t>
            </a:r>
            <a:r>
              <a:rPr lang="en-US" dirty="0" err="1" smtClean="0"/>
              <a:t>klasterio</a:t>
            </a:r>
            <a:r>
              <a:rPr lang="en-US" dirty="0" smtClean="0"/>
              <a:t> </a:t>
            </a:r>
            <a:r>
              <a:rPr lang="en-US" dirty="0" err="1" smtClean="0"/>
              <a:t>projektai</a:t>
            </a:r>
            <a:r>
              <a:rPr lang="en-US" dirty="0" smtClean="0"/>
              <a:t> (7 </a:t>
            </a:r>
            <a:r>
              <a:rPr lang="en-US" dirty="0" err="1" smtClean="0"/>
              <a:t>metų</a:t>
            </a:r>
            <a:r>
              <a:rPr lang="en-US" dirty="0" smtClean="0"/>
              <a:t> </a:t>
            </a:r>
            <a:r>
              <a:rPr lang="en-US" dirty="0" err="1" smtClean="0"/>
              <a:t>laikotarpyje</a:t>
            </a:r>
            <a:r>
              <a:rPr lang="en-US" dirty="0" smtClean="0"/>
              <a:t>)</a:t>
            </a:r>
            <a:endParaRPr lang="en-US" dirty="0"/>
          </a:p>
        </p:txBody>
      </p:sp>
      <p:sp>
        <p:nvSpPr>
          <p:cNvPr id="3" name="Content Placeholder 2"/>
          <p:cNvSpPr>
            <a:spLocks noGrp="1"/>
          </p:cNvSpPr>
          <p:nvPr>
            <p:ph idx="1"/>
          </p:nvPr>
        </p:nvSpPr>
        <p:spPr>
          <a:xfrm>
            <a:off x="457200" y="1371600"/>
            <a:ext cx="8229600" cy="4525963"/>
          </a:xfrm>
        </p:spPr>
        <p:txBody>
          <a:bodyPr>
            <a:normAutofit fontScale="70000" lnSpcReduction="20000"/>
          </a:bodyPr>
          <a:lstStyle/>
          <a:p>
            <a:r>
              <a:rPr lang="en-US" dirty="0" smtClean="0"/>
              <a:t>Parkas, sodas, 3 </a:t>
            </a:r>
            <a:r>
              <a:rPr lang="en-US" dirty="0" err="1" smtClean="0"/>
              <a:t>rožių</a:t>
            </a:r>
            <a:r>
              <a:rPr lang="en-US" dirty="0" smtClean="0"/>
              <a:t> </a:t>
            </a:r>
            <a:r>
              <a:rPr lang="en-US" dirty="0" err="1" smtClean="0"/>
              <a:t>terapijos</a:t>
            </a:r>
            <a:r>
              <a:rPr lang="en-US" dirty="0" smtClean="0"/>
              <a:t> </a:t>
            </a:r>
            <a:r>
              <a:rPr lang="en-US" dirty="0" err="1" smtClean="0"/>
              <a:t>gėlynai</a:t>
            </a:r>
            <a:r>
              <a:rPr lang="en-US" dirty="0" smtClean="0"/>
              <a:t> (3000 </a:t>
            </a:r>
            <a:r>
              <a:rPr lang="en-US" dirty="0" err="1" smtClean="0"/>
              <a:t>krūmų</a:t>
            </a:r>
            <a:r>
              <a:rPr lang="en-US" dirty="0" smtClean="0"/>
              <a:t> </a:t>
            </a:r>
            <a:r>
              <a:rPr lang="en-US" dirty="0" err="1" smtClean="0"/>
              <a:t>šv</a:t>
            </a:r>
            <a:r>
              <a:rPr lang="en-US" dirty="0" smtClean="0"/>
              <a:t>. </a:t>
            </a:r>
            <a:r>
              <a:rPr lang="en-US" dirty="0" err="1" smtClean="0"/>
              <a:t>Pranciškaus</a:t>
            </a:r>
            <a:r>
              <a:rPr lang="en-US" dirty="0" smtClean="0"/>
              <a:t>, </a:t>
            </a:r>
            <a:r>
              <a:rPr lang="en-US" dirty="0" err="1" smtClean="0"/>
              <a:t>Karalienės</a:t>
            </a:r>
            <a:r>
              <a:rPr lang="en-US" dirty="0" smtClean="0"/>
              <a:t> </a:t>
            </a:r>
            <a:r>
              <a:rPr lang="en-US" dirty="0" err="1" smtClean="0"/>
              <a:t>Luizės</a:t>
            </a:r>
            <a:r>
              <a:rPr lang="en-US" dirty="0" smtClean="0"/>
              <a:t>, Michael </a:t>
            </a:r>
            <a:r>
              <a:rPr lang="en-US" dirty="0" err="1" smtClean="0"/>
              <a:t>Peart</a:t>
            </a:r>
            <a:r>
              <a:rPr lang="en-US" dirty="0" smtClean="0"/>
              <a:t> </a:t>
            </a:r>
            <a:r>
              <a:rPr lang="en-US" dirty="0" err="1" smtClean="0"/>
              <a:t>memorialinis</a:t>
            </a:r>
            <a:r>
              <a:rPr lang="en-US" dirty="0" smtClean="0"/>
              <a:t>), </a:t>
            </a:r>
            <a:r>
              <a:rPr lang="en-US" dirty="0" err="1" smtClean="0"/>
              <a:t>levandų</a:t>
            </a:r>
            <a:r>
              <a:rPr lang="en-US" dirty="0" smtClean="0"/>
              <a:t> </a:t>
            </a:r>
            <a:r>
              <a:rPr lang="en-US" dirty="0" err="1" smtClean="0"/>
              <a:t>pieva</a:t>
            </a:r>
            <a:r>
              <a:rPr lang="en-US" dirty="0" smtClean="0"/>
              <a:t>.</a:t>
            </a:r>
          </a:p>
          <a:p>
            <a:r>
              <a:rPr lang="en-US" dirty="0" err="1" smtClean="0"/>
              <a:t>Kultūrų</a:t>
            </a:r>
            <a:r>
              <a:rPr lang="en-US" dirty="0" smtClean="0"/>
              <a:t> </a:t>
            </a:r>
            <a:r>
              <a:rPr lang="en-US" dirty="0" err="1" smtClean="0"/>
              <a:t>diasporos</a:t>
            </a:r>
            <a:r>
              <a:rPr lang="en-US" dirty="0" smtClean="0"/>
              <a:t> </a:t>
            </a:r>
            <a:r>
              <a:rPr lang="en-US" dirty="0" err="1" smtClean="0"/>
              <a:t>centras</a:t>
            </a:r>
            <a:r>
              <a:rPr lang="en-US" dirty="0" smtClean="0"/>
              <a:t> (</a:t>
            </a:r>
            <a:r>
              <a:rPr lang="en-US" dirty="0" err="1" smtClean="0"/>
              <a:t>meno</a:t>
            </a:r>
            <a:r>
              <a:rPr lang="en-US" dirty="0" smtClean="0"/>
              <a:t> </a:t>
            </a:r>
            <a:r>
              <a:rPr lang="en-US" dirty="0" err="1" smtClean="0"/>
              <a:t>galerija</a:t>
            </a:r>
            <a:r>
              <a:rPr lang="en-US" dirty="0" smtClean="0"/>
              <a:t>, </a:t>
            </a:r>
            <a:r>
              <a:rPr lang="en-US" dirty="0" err="1" smtClean="0"/>
              <a:t>koncertų</a:t>
            </a:r>
            <a:r>
              <a:rPr lang="en-US" dirty="0" smtClean="0"/>
              <a:t> </a:t>
            </a:r>
            <a:r>
              <a:rPr lang="en-US" dirty="0" err="1" smtClean="0"/>
              <a:t>salė</a:t>
            </a:r>
            <a:r>
              <a:rPr lang="en-US" dirty="0"/>
              <a:t>, </a:t>
            </a:r>
            <a:r>
              <a:rPr lang="en-US" dirty="0" err="1"/>
              <a:t>Kultūrų</a:t>
            </a:r>
            <a:r>
              <a:rPr lang="en-US" dirty="0"/>
              <a:t> </a:t>
            </a:r>
            <a:r>
              <a:rPr lang="en-US" dirty="0" err="1"/>
              <a:t>diasporos</a:t>
            </a:r>
            <a:r>
              <a:rPr lang="en-US" dirty="0"/>
              <a:t> </a:t>
            </a:r>
            <a:r>
              <a:rPr lang="en-US" dirty="0" err="1"/>
              <a:t>centro</a:t>
            </a:r>
            <a:r>
              <a:rPr lang="en-US" dirty="0"/>
              <a:t> </a:t>
            </a:r>
            <a:r>
              <a:rPr lang="en-US" dirty="0" err="1"/>
              <a:t>piligrimų</a:t>
            </a:r>
            <a:r>
              <a:rPr lang="en-US" dirty="0"/>
              <a:t> </a:t>
            </a:r>
            <a:r>
              <a:rPr lang="en-US" dirty="0" err="1"/>
              <a:t>svečių</a:t>
            </a:r>
            <a:r>
              <a:rPr lang="en-US" dirty="0"/>
              <a:t> </a:t>
            </a:r>
            <a:r>
              <a:rPr lang="en-US" dirty="0" err="1"/>
              <a:t>namai</a:t>
            </a:r>
            <a:r>
              <a:rPr lang="en-US" dirty="0"/>
              <a:t> (40 </a:t>
            </a:r>
            <a:r>
              <a:rPr lang="en-US" dirty="0" err="1"/>
              <a:t>lovų</a:t>
            </a:r>
            <a:r>
              <a:rPr lang="en-US" dirty="0"/>
              <a:t>)</a:t>
            </a:r>
            <a:r>
              <a:rPr lang="en-US" dirty="0" smtClean="0"/>
              <a:t>;</a:t>
            </a:r>
          </a:p>
          <a:p>
            <a:r>
              <a:rPr lang="en-US" dirty="0" err="1" smtClean="0"/>
              <a:t>Eko</a:t>
            </a:r>
            <a:r>
              <a:rPr lang="en-US" dirty="0" smtClean="0"/>
              <a:t> </a:t>
            </a:r>
            <a:r>
              <a:rPr lang="en-US" dirty="0" err="1" smtClean="0"/>
              <a:t>vaikų</a:t>
            </a:r>
            <a:r>
              <a:rPr lang="en-US" dirty="0" smtClean="0"/>
              <a:t> </a:t>
            </a:r>
            <a:r>
              <a:rPr lang="en-US" dirty="0" err="1" smtClean="0"/>
              <a:t>darželis</a:t>
            </a:r>
            <a:r>
              <a:rPr lang="en-US" dirty="0" smtClean="0"/>
              <a:t> </a:t>
            </a:r>
            <a:r>
              <a:rPr lang="en-US" dirty="0" err="1" smtClean="0"/>
              <a:t>integruojantis</a:t>
            </a:r>
            <a:r>
              <a:rPr lang="en-US" dirty="0" smtClean="0"/>
              <a:t> </a:t>
            </a:r>
            <a:r>
              <a:rPr lang="en-US" dirty="0" err="1" smtClean="0"/>
              <a:t>sveikus</a:t>
            </a:r>
            <a:r>
              <a:rPr lang="en-US" dirty="0" smtClean="0"/>
              <a:t> </a:t>
            </a:r>
            <a:r>
              <a:rPr lang="en-US" dirty="0" err="1" smtClean="0"/>
              <a:t>ir</a:t>
            </a:r>
            <a:r>
              <a:rPr lang="en-US" dirty="0" smtClean="0"/>
              <a:t> </a:t>
            </a:r>
            <a:r>
              <a:rPr lang="en-US" dirty="0" err="1" smtClean="0"/>
              <a:t>neįgalius</a:t>
            </a:r>
            <a:r>
              <a:rPr lang="en-US" dirty="0" smtClean="0"/>
              <a:t> </a:t>
            </a:r>
            <a:r>
              <a:rPr lang="en-US" dirty="0" err="1" smtClean="0"/>
              <a:t>vaikus</a:t>
            </a:r>
            <a:r>
              <a:rPr lang="en-US" dirty="0" smtClean="0"/>
              <a:t>.</a:t>
            </a:r>
          </a:p>
          <a:p>
            <a:r>
              <a:rPr lang="en-US" dirty="0" err="1" smtClean="0"/>
              <a:t>Sveiko</a:t>
            </a:r>
            <a:r>
              <a:rPr lang="en-US" dirty="0" smtClean="0"/>
              <a:t> </a:t>
            </a:r>
            <a:r>
              <a:rPr lang="en-US" dirty="0" err="1" smtClean="0"/>
              <a:t>senėjimo</a:t>
            </a:r>
            <a:r>
              <a:rPr lang="en-US" dirty="0" smtClean="0"/>
              <a:t> </a:t>
            </a:r>
            <a:r>
              <a:rPr lang="en-US" dirty="0" err="1" smtClean="0"/>
              <a:t>bendruomenės</a:t>
            </a:r>
            <a:r>
              <a:rPr lang="en-US" dirty="0" smtClean="0"/>
              <a:t> </a:t>
            </a:r>
            <a:r>
              <a:rPr lang="en-US" dirty="0" err="1" smtClean="0"/>
              <a:t>centras</a:t>
            </a:r>
            <a:r>
              <a:rPr lang="en-US" dirty="0" smtClean="0"/>
              <a:t> (</a:t>
            </a:r>
            <a:r>
              <a:rPr lang="en-US" dirty="0" err="1" smtClean="0"/>
              <a:t>multifunkcinis</a:t>
            </a:r>
            <a:r>
              <a:rPr lang="en-US" dirty="0" smtClean="0"/>
              <a:t> </a:t>
            </a:r>
            <a:r>
              <a:rPr lang="en-US" dirty="0" err="1" smtClean="0"/>
              <a:t>centras</a:t>
            </a:r>
            <a:r>
              <a:rPr lang="en-US" dirty="0" smtClean="0"/>
              <a:t>)</a:t>
            </a:r>
          </a:p>
          <a:p>
            <a:r>
              <a:rPr lang="en-US" dirty="0" err="1" smtClean="0"/>
              <a:t>Paleatyvios</a:t>
            </a:r>
            <a:r>
              <a:rPr lang="en-US" dirty="0" smtClean="0"/>
              <a:t> </a:t>
            </a:r>
            <a:r>
              <a:rPr lang="en-US" dirty="0" err="1" smtClean="0"/>
              <a:t>slaugos</a:t>
            </a:r>
            <a:r>
              <a:rPr lang="en-US" dirty="0" smtClean="0"/>
              <a:t> </a:t>
            </a:r>
            <a:r>
              <a:rPr lang="en-US" dirty="0" err="1" smtClean="0"/>
              <a:t>centras</a:t>
            </a:r>
            <a:r>
              <a:rPr lang="en-US" dirty="0" smtClean="0"/>
              <a:t>/</a:t>
            </a:r>
            <a:r>
              <a:rPr lang="en-US" dirty="0" err="1" smtClean="0"/>
              <a:t>Hospis</a:t>
            </a:r>
            <a:endParaRPr lang="en-US" dirty="0" smtClean="0"/>
          </a:p>
          <a:p>
            <a:r>
              <a:rPr lang="en-US" dirty="0" err="1" smtClean="0"/>
              <a:t>Savanorių</a:t>
            </a:r>
            <a:r>
              <a:rPr lang="en-US" dirty="0" smtClean="0"/>
              <a:t> </a:t>
            </a:r>
            <a:r>
              <a:rPr lang="en-US" dirty="0" err="1" smtClean="0"/>
              <a:t>centras</a:t>
            </a:r>
            <a:r>
              <a:rPr lang="en-US" dirty="0" smtClean="0"/>
              <a:t> (</a:t>
            </a:r>
            <a:r>
              <a:rPr lang="lt-LT" dirty="0" smtClean="0"/>
              <a:t>įtraukimo</a:t>
            </a:r>
            <a:r>
              <a:rPr lang="lt-LT" dirty="0"/>
              <a:t>, mokymo ir jų įveiklinimo </a:t>
            </a:r>
            <a:r>
              <a:rPr lang="lt-LT" dirty="0" smtClean="0"/>
              <a:t>projektuose, soc. pagalboje </a:t>
            </a:r>
            <a:r>
              <a:rPr lang="lt-LT" dirty="0"/>
              <a:t>ir renginiuose </a:t>
            </a:r>
            <a:r>
              <a:rPr lang="lt-LT" dirty="0" smtClean="0"/>
              <a:t>mieste).</a:t>
            </a:r>
            <a:endParaRPr lang="en-US" dirty="0" smtClean="0"/>
          </a:p>
          <a:p>
            <a:r>
              <a:rPr lang="en-US" dirty="0" err="1" smtClean="0"/>
              <a:t>Senjorų</a:t>
            </a:r>
            <a:r>
              <a:rPr lang="en-US" dirty="0" smtClean="0"/>
              <a:t> </a:t>
            </a:r>
            <a:r>
              <a:rPr lang="en-US" dirty="0" err="1" smtClean="0"/>
              <a:t>kaimas</a:t>
            </a:r>
            <a:r>
              <a:rPr lang="en-US" dirty="0" smtClean="0"/>
              <a:t> – “</a:t>
            </a:r>
            <a:r>
              <a:rPr lang="en-US" dirty="0" err="1" smtClean="0"/>
              <a:t>Laiminga</a:t>
            </a:r>
            <a:r>
              <a:rPr lang="en-US" dirty="0" smtClean="0"/>
              <a:t> </a:t>
            </a:r>
            <a:r>
              <a:rPr lang="en-US" dirty="0" err="1" smtClean="0"/>
              <a:t>senatvė</a:t>
            </a:r>
            <a:r>
              <a:rPr lang="en-US" dirty="0" smtClean="0"/>
              <a:t>”</a:t>
            </a:r>
          </a:p>
          <a:p>
            <a:r>
              <a:rPr lang="en-US" dirty="0" err="1" smtClean="0"/>
              <a:t>Ir</a:t>
            </a:r>
            <a:r>
              <a:rPr lang="en-US" dirty="0" smtClean="0"/>
              <a:t> </a:t>
            </a:r>
            <a:r>
              <a:rPr lang="en-US" dirty="0" err="1" smtClean="0"/>
              <a:t>daugiau</a:t>
            </a:r>
            <a:r>
              <a:rPr lang="en-US" dirty="0" smtClean="0"/>
              <a:t>…</a:t>
            </a:r>
          </a:p>
        </p:txBody>
      </p:sp>
    </p:spTree>
    <p:extLst>
      <p:ext uri="{BB962C8B-B14F-4D97-AF65-F5344CB8AC3E}">
        <p14:creationId xmlns:p14="http://schemas.microsoft.com/office/powerpoint/2010/main" val="1635819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b="1" dirty="0"/>
              <a:t>KLAIPĖDOS MIESTO VYSTYMO PRIORITETAI </a:t>
            </a:r>
            <a:endParaRPr lang="en-US" dirty="0"/>
          </a:p>
        </p:txBody>
      </p:sp>
      <p:sp>
        <p:nvSpPr>
          <p:cNvPr id="3" name="Content Placeholder 2"/>
          <p:cNvSpPr>
            <a:spLocks noGrp="1"/>
          </p:cNvSpPr>
          <p:nvPr>
            <p:ph idx="1"/>
          </p:nvPr>
        </p:nvSpPr>
        <p:spPr>
          <a:xfrm>
            <a:off x="457200" y="1295400"/>
            <a:ext cx="8229600" cy="4525963"/>
          </a:xfrm>
        </p:spPr>
        <p:txBody>
          <a:bodyPr>
            <a:normAutofit/>
          </a:bodyPr>
          <a:lstStyle/>
          <a:p>
            <a:pPr marL="0" indent="0">
              <a:buNone/>
            </a:pPr>
            <a:r>
              <a:rPr lang="lt-LT" dirty="0" smtClean="0"/>
              <a:t>Klaipėdos </a:t>
            </a:r>
            <a:r>
              <a:rPr lang="lt-LT" dirty="0"/>
              <a:t>miesto savivaldybės 2013–2020 m. strateginiame plėtros</a:t>
            </a:r>
            <a:r>
              <a:rPr lang="lt-LT" b="1" dirty="0"/>
              <a:t> </a:t>
            </a:r>
            <a:r>
              <a:rPr lang="lt-LT" dirty="0"/>
              <a:t>plane išskirti trys miesto vystymo prioritetai: </a:t>
            </a:r>
            <a:endParaRPr lang="lt-LT" dirty="0" smtClean="0"/>
          </a:p>
          <a:p>
            <a:pPr marL="0" indent="0">
              <a:buNone/>
            </a:pPr>
            <a:r>
              <a:rPr lang="lt-LT" dirty="0" smtClean="0"/>
              <a:t>1. Sveika</a:t>
            </a:r>
            <a:r>
              <a:rPr lang="lt-LT" dirty="0"/>
              <a:t>, sumani ir saugi bendruomenė; </a:t>
            </a:r>
          </a:p>
          <a:p>
            <a:pPr marL="0" indent="0">
              <a:buNone/>
            </a:pPr>
            <a:r>
              <a:rPr lang="lt-LT" dirty="0" smtClean="0"/>
              <a:t>2</a:t>
            </a:r>
            <a:r>
              <a:rPr lang="lt-LT" dirty="0"/>
              <a:t>. Tvari urbanistinė raida; </a:t>
            </a:r>
            <a:endParaRPr lang="lt-LT" dirty="0" smtClean="0"/>
          </a:p>
          <a:p>
            <a:pPr marL="0" indent="0">
              <a:buNone/>
            </a:pPr>
            <a:r>
              <a:rPr lang="lt-LT" dirty="0" smtClean="0"/>
              <a:t>3</a:t>
            </a:r>
            <a:r>
              <a:rPr lang="lt-LT" dirty="0"/>
              <a:t>. Miesto konkurencingumo didinimas</a:t>
            </a:r>
            <a:r>
              <a:rPr lang="lt-LT" dirty="0" smtClean="0"/>
              <a:t>.</a:t>
            </a:r>
          </a:p>
        </p:txBody>
      </p:sp>
    </p:spTree>
    <p:extLst>
      <p:ext uri="{BB962C8B-B14F-4D97-AF65-F5344CB8AC3E}">
        <p14:creationId xmlns:p14="http://schemas.microsoft.com/office/powerpoint/2010/main" val="3079044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Oval 2"/>
          <p:cNvSpPr/>
          <p:nvPr/>
        </p:nvSpPr>
        <p:spPr>
          <a:xfrm>
            <a:off x="762000" y="1946209"/>
            <a:ext cx="2057400" cy="2057400"/>
          </a:xfrm>
          <a:prstGeom prst="ellipse">
            <a:avLst/>
          </a:prstGeom>
          <a:gradFill flip="none" rotWithShape="1">
            <a:gsLst>
              <a:gs pos="5000">
                <a:srgbClr val="84D830"/>
              </a:gs>
              <a:gs pos="48000">
                <a:srgbClr val="7BCF27"/>
              </a:gs>
              <a:gs pos="100000">
                <a:srgbClr val="56901C"/>
              </a:gs>
            </a:gsLst>
            <a:path path="circle">
              <a:fillToRect l="50000" t="50000" r="50000" b="50000"/>
            </a:path>
            <a:tileRect/>
          </a:gradFill>
          <a:ln w="5080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p>
        </p:txBody>
      </p:sp>
      <p:sp>
        <p:nvSpPr>
          <p:cNvPr id="6" name="Oval 5"/>
          <p:cNvSpPr/>
          <p:nvPr/>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13" name="TextBox 12"/>
          <p:cNvSpPr txBox="1"/>
          <p:nvPr/>
        </p:nvSpPr>
        <p:spPr>
          <a:xfrm>
            <a:off x="1157868" y="1592766"/>
            <a:ext cx="1219200" cy="2708434"/>
          </a:xfrm>
          <a:prstGeom prst="rect">
            <a:avLst/>
          </a:prstGeom>
          <a:noFill/>
        </p:spPr>
        <p:txBody>
          <a:bodyPr wrap="square" rtlCol="0">
            <a:spAutoFit/>
          </a:bodyPr>
          <a:lstStyle/>
          <a:p>
            <a:r>
              <a:rPr lang="en-US" sz="17000" b="1" dirty="0" smtClean="0">
                <a:solidFill>
                  <a:srgbClr val="65B131">
                    <a:alpha val="64000"/>
                  </a:srgbClr>
                </a:solidFill>
                <a:cs typeface="Arial" pitchFamily="34" charset="0"/>
              </a:rPr>
              <a:t>3</a:t>
            </a:r>
            <a:endParaRPr lang="en-US" sz="17000" b="1" dirty="0">
              <a:solidFill>
                <a:srgbClr val="65B131">
                  <a:alpha val="64000"/>
                </a:srgbClr>
              </a:solidFill>
              <a:cs typeface="Arial" pitchFamily="34" charset="0"/>
            </a:endParaRPr>
          </a:p>
        </p:txBody>
      </p:sp>
      <p:sp>
        <p:nvSpPr>
          <p:cNvPr id="8" name="Title 7"/>
          <p:cNvSpPr>
            <a:spLocks noGrp="1"/>
          </p:cNvSpPr>
          <p:nvPr>
            <p:ph type="title"/>
          </p:nvPr>
        </p:nvSpPr>
        <p:spPr/>
        <p:txBody>
          <a:bodyPr>
            <a:noAutofit/>
          </a:bodyPr>
          <a:lstStyle/>
          <a:p>
            <a:pPr lvl="0">
              <a:spcBef>
                <a:spcPts val="0"/>
              </a:spcBef>
            </a:pPr>
            <a:r>
              <a:rPr lang="en-US" sz="4000" cap="none" dirty="0" err="1" smtClean="0">
                <a:solidFill>
                  <a:prstClr val="black">
                    <a:lumMod val="85000"/>
                    <a:lumOff val="15000"/>
                  </a:prstClr>
                </a:solidFill>
                <a:ea typeface="+mn-ea"/>
                <a:cs typeface="+mn-cs"/>
              </a:rPr>
              <a:t>Idėjos</a:t>
            </a:r>
            <a:r>
              <a:rPr lang="en-US" sz="4000" cap="none" dirty="0" smtClean="0">
                <a:solidFill>
                  <a:prstClr val="black">
                    <a:lumMod val="85000"/>
                    <a:lumOff val="15000"/>
                  </a:prstClr>
                </a:solidFill>
                <a:ea typeface="+mn-ea"/>
                <a:cs typeface="+mn-cs"/>
              </a:rPr>
              <a:t> </a:t>
            </a:r>
            <a:r>
              <a:rPr lang="en-US" sz="4000" b="0" cap="none" dirty="0" err="1" smtClean="0">
                <a:solidFill>
                  <a:prstClr val="black">
                    <a:lumMod val="85000"/>
                    <a:lumOff val="15000"/>
                  </a:prstClr>
                </a:solidFill>
                <a:ea typeface="+mn-ea"/>
                <a:cs typeface="+mn-cs"/>
              </a:rPr>
              <a:t>ir</a:t>
            </a:r>
            <a:r>
              <a:rPr lang="en-US" sz="4000" b="0" cap="none" dirty="0" smtClean="0">
                <a:solidFill>
                  <a:prstClr val="black">
                    <a:lumMod val="85000"/>
                    <a:lumOff val="15000"/>
                  </a:prstClr>
                </a:solidFill>
                <a:ea typeface="+mn-ea"/>
                <a:cs typeface="+mn-cs"/>
              </a:rPr>
              <a:t> </a:t>
            </a:r>
            <a:r>
              <a:rPr lang="en-US" sz="4000" b="0" cap="none" dirty="0" err="1" smtClean="0">
                <a:solidFill>
                  <a:prstClr val="black">
                    <a:lumMod val="85000"/>
                    <a:lumOff val="15000"/>
                  </a:prstClr>
                </a:solidFill>
                <a:ea typeface="+mn-ea"/>
                <a:cs typeface="+mn-cs"/>
              </a:rPr>
              <a:t>pasiūlymai</a:t>
            </a:r>
            <a:endParaRPr lang="en-US" sz="2800" b="0" dirty="0"/>
          </a:p>
        </p:txBody>
      </p:sp>
      <p:sp>
        <p:nvSpPr>
          <p:cNvPr id="9" name="Text Placeholder 8"/>
          <p:cNvSpPr>
            <a:spLocks noGrp="1"/>
          </p:cNvSpPr>
          <p:nvPr>
            <p:ph type="body" idx="1"/>
          </p:nvPr>
        </p:nvSpPr>
        <p:spPr/>
        <p:txBody>
          <a:bodyPr vert="horz" lIns="91440" tIns="45720" rIns="91440" bIns="45720" rtlCol="0" anchor="b">
            <a:normAutofit/>
          </a:bodyPr>
          <a:lstStyle/>
          <a:p>
            <a:pPr lvl="0">
              <a:spcBef>
                <a:spcPts val="0"/>
              </a:spcBef>
            </a:pPr>
            <a:r>
              <a:rPr lang="en-US" sz="1700" b="1" dirty="0" err="1" smtClean="0">
                <a:solidFill>
                  <a:prstClr val="black">
                    <a:lumMod val="75000"/>
                    <a:lumOff val="25000"/>
                  </a:prstClr>
                </a:solidFill>
              </a:rPr>
              <a:t>Klaipėda</a:t>
            </a:r>
            <a:r>
              <a:rPr lang="en-US" sz="1700" b="1" dirty="0" smtClean="0">
                <a:solidFill>
                  <a:prstClr val="black">
                    <a:lumMod val="75000"/>
                    <a:lumOff val="25000"/>
                  </a:prstClr>
                </a:solidFill>
              </a:rPr>
              <a:t> </a:t>
            </a:r>
            <a:r>
              <a:rPr lang="en-US" sz="1700" b="1" dirty="0" err="1" smtClean="0">
                <a:solidFill>
                  <a:prstClr val="black">
                    <a:lumMod val="75000"/>
                    <a:lumOff val="25000"/>
                  </a:prstClr>
                </a:solidFill>
              </a:rPr>
              <a:t>Vilties</a:t>
            </a:r>
            <a:r>
              <a:rPr lang="en-US" sz="1700" b="1" dirty="0" smtClean="0">
                <a:solidFill>
                  <a:prstClr val="black">
                    <a:lumMod val="75000"/>
                    <a:lumOff val="25000"/>
                  </a:prstClr>
                </a:solidFill>
              </a:rPr>
              <a:t> </a:t>
            </a:r>
            <a:r>
              <a:rPr lang="en-US" sz="1700" b="1" dirty="0" err="1" smtClean="0">
                <a:solidFill>
                  <a:prstClr val="black">
                    <a:lumMod val="75000"/>
                    <a:lumOff val="25000"/>
                  </a:prstClr>
                </a:solidFill>
              </a:rPr>
              <a:t>miestas</a:t>
            </a:r>
            <a:r>
              <a:rPr lang="en-US" sz="1700" b="1" dirty="0" smtClean="0">
                <a:solidFill>
                  <a:prstClr val="black">
                    <a:lumMod val="75000"/>
                    <a:lumOff val="25000"/>
                  </a:prstClr>
                </a:solidFill>
              </a:rPr>
              <a:t>!</a:t>
            </a:r>
            <a:endParaRPr lang="en-US" sz="1700" b="1" dirty="0">
              <a:solidFill>
                <a:prstClr val="black">
                  <a:lumMod val="75000"/>
                  <a:lumOff val="2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700">
        <p14:gallery dir="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17" name="TextBox 16"/>
          <p:cNvSpPr txBox="1"/>
          <p:nvPr/>
        </p:nvSpPr>
        <p:spPr>
          <a:xfrm>
            <a:off x="3276600" y="1143000"/>
            <a:ext cx="5867400" cy="1219200"/>
          </a:xfrm>
          <a:prstGeom prst="rect">
            <a:avLst/>
          </a:prstGeom>
          <a:noFill/>
        </p:spPr>
        <p:txBody>
          <a:bodyPr wrap="square" rtlCol="0" anchor="ctr">
            <a:normAutofit fontScale="92500" lnSpcReduction="20000"/>
          </a:bodyPr>
          <a:lstStyle/>
          <a:p>
            <a:r>
              <a:rPr lang="en-US" sz="2400" dirty="0" err="1">
                <a:solidFill>
                  <a:prstClr val="black">
                    <a:lumMod val="65000"/>
                    <a:lumOff val="35000"/>
                  </a:prstClr>
                </a:solidFill>
              </a:rPr>
              <a:t>Įtraukti</a:t>
            </a:r>
            <a:r>
              <a:rPr lang="en-US" sz="2400" dirty="0">
                <a:solidFill>
                  <a:prstClr val="black">
                    <a:lumMod val="65000"/>
                    <a:lumOff val="35000"/>
                  </a:prstClr>
                </a:solidFill>
              </a:rPr>
              <a:t> </a:t>
            </a:r>
            <a:r>
              <a:rPr lang="en-US" sz="2400" dirty="0" err="1">
                <a:solidFill>
                  <a:prstClr val="black">
                    <a:lumMod val="65000"/>
                    <a:lumOff val="35000"/>
                  </a:prstClr>
                </a:solidFill>
              </a:rPr>
              <a:t>į</a:t>
            </a:r>
            <a:r>
              <a:rPr lang="en-US" sz="2400" dirty="0">
                <a:solidFill>
                  <a:prstClr val="black">
                    <a:lumMod val="65000"/>
                    <a:lumOff val="35000"/>
                  </a:prstClr>
                </a:solidFill>
              </a:rPr>
              <a:t> </a:t>
            </a:r>
            <a:r>
              <a:rPr lang="en-US" sz="2400" dirty="0" err="1">
                <a:solidFill>
                  <a:prstClr val="black">
                    <a:lumMod val="65000"/>
                    <a:lumOff val="35000"/>
                  </a:prstClr>
                </a:solidFill>
              </a:rPr>
              <a:t>kultūros</a:t>
            </a:r>
            <a:r>
              <a:rPr lang="en-US" sz="2400" dirty="0">
                <a:solidFill>
                  <a:prstClr val="black">
                    <a:lumMod val="65000"/>
                    <a:lumOff val="35000"/>
                  </a:prstClr>
                </a:solidFill>
              </a:rPr>
              <a:t> </a:t>
            </a:r>
            <a:r>
              <a:rPr lang="en-US" sz="2400" dirty="0" err="1">
                <a:solidFill>
                  <a:prstClr val="black">
                    <a:lumMod val="65000"/>
                    <a:lumOff val="35000"/>
                  </a:prstClr>
                </a:solidFill>
              </a:rPr>
              <a:t>priotetus</a:t>
            </a:r>
            <a:r>
              <a:rPr lang="en-US" sz="2400" dirty="0">
                <a:solidFill>
                  <a:prstClr val="black">
                    <a:lumMod val="65000"/>
                    <a:lumOff val="35000"/>
                  </a:prstClr>
                </a:solidFill>
              </a:rPr>
              <a:t> “</a:t>
            </a:r>
            <a:r>
              <a:rPr lang="en-US" sz="2400" dirty="0" err="1">
                <a:solidFill>
                  <a:prstClr val="black">
                    <a:lumMod val="65000"/>
                    <a:lumOff val="35000"/>
                  </a:prstClr>
                </a:solidFill>
              </a:rPr>
              <a:t>Kultūra</a:t>
            </a:r>
            <a:r>
              <a:rPr lang="en-US" sz="2400" dirty="0">
                <a:solidFill>
                  <a:prstClr val="black">
                    <a:lumMod val="65000"/>
                    <a:lumOff val="35000"/>
                  </a:prstClr>
                </a:solidFill>
              </a:rPr>
              <a:t> </a:t>
            </a:r>
            <a:r>
              <a:rPr lang="en-US" sz="2400" dirty="0" err="1">
                <a:solidFill>
                  <a:prstClr val="black">
                    <a:lumMod val="65000"/>
                    <a:lumOff val="35000"/>
                  </a:prstClr>
                </a:solidFill>
              </a:rPr>
              <a:t>kaip</a:t>
            </a:r>
            <a:r>
              <a:rPr lang="en-US" sz="2400" dirty="0">
                <a:solidFill>
                  <a:prstClr val="black">
                    <a:lumMod val="65000"/>
                    <a:lumOff val="35000"/>
                  </a:prstClr>
                </a:solidFill>
              </a:rPr>
              <a:t> </a:t>
            </a:r>
            <a:r>
              <a:rPr lang="en-US" sz="2400" dirty="0" err="1">
                <a:solidFill>
                  <a:prstClr val="black">
                    <a:lumMod val="65000"/>
                    <a:lumOff val="35000"/>
                  </a:prstClr>
                </a:solidFill>
              </a:rPr>
              <a:t>socialinės</a:t>
            </a:r>
            <a:r>
              <a:rPr lang="en-US" sz="2400" dirty="0">
                <a:solidFill>
                  <a:prstClr val="black">
                    <a:lumMod val="65000"/>
                    <a:lumOff val="35000"/>
                  </a:prstClr>
                </a:solidFill>
              </a:rPr>
              <a:t> </a:t>
            </a:r>
            <a:r>
              <a:rPr lang="en-US" sz="2400" dirty="0" err="1">
                <a:solidFill>
                  <a:prstClr val="black">
                    <a:lumMod val="65000"/>
                    <a:lumOff val="35000"/>
                  </a:prstClr>
                </a:solidFill>
              </a:rPr>
              <a:t>atskirties</a:t>
            </a:r>
            <a:r>
              <a:rPr lang="en-US" sz="2400" dirty="0">
                <a:solidFill>
                  <a:prstClr val="black">
                    <a:lumMod val="65000"/>
                    <a:lumOff val="35000"/>
                  </a:prstClr>
                </a:solidFill>
              </a:rPr>
              <a:t> </a:t>
            </a:r>
            <a:r>
              <a:rPr lang="en-US" sz="2400" dirty="0" err="1">
                <a:solidFill>
                  <a:prstClr val="black">
                    <a:lumMod val="65000"/>
                    <a:lumOff val="35000"/>
                  </a:prstClr>
                </a:solidFill>
              </a:rPr>
              <a:t>mažinimo</a:t>
            </a:r>
            <a:r>
              <a:rPr lang="en-US" sz="2400" dirty="0">
                <a:solidFill>
                  <a:prstClr val="black">
                    <a:lumMod val="65000"/>
                    <a:lumOff val="35000"/>
                  </a:prstClr>
                </a:solidFill>
              </a:rPr>
              <a:t> </a:t>
            </a:r>
            <a:r>
              <a:rPr lang="en-US" sz="2400" dirty="0" err="1">
                <a:solidFill>
                  <a:prstClr val="black">
                    <a:lumMod val="65000"/>
                    <a:lumOff val="35000"/>
                  </a:prstClr>
                </a:solidFill>
              </a:rPr>
              <a:t>priemonė</a:t>
            </a:r>
            <a:r>
              <a:rPr lang="en-US" sz="2400" dirty="0">
                <a:solidFill>
                  <a:prstClr val="black">
                    <a:lumMod val="65000"/>
                    <a:lumOff val="35000"/>
                  </a:prstClr>
                </a:solidFill>
              </a:rPr>
              <a:t>”. </a:t>
            </a:r>
          </a:p>
          <a:p>
            <a:r>
              <a:rPr lang="en-US" sz="2400" dirty="0" err="1">
                <a:solidFill>
                  <a:prstClr val="black">
                    <a:lumMod val="65000"/>
                    <a:lumOff val="35000"/>
                  </a:prstClr>
                </a:solidFill>
              </a:rPr>
              <a:t>Ieškoti</a:t>
            </a:r>
            <a:r>
              <a:rPr lang="en-US" sz="2400" dirty="0">
                <a:solidFill>
                  <a:prstClr val="black">
                    <a:lumMod val="65000"/>
                    <a:lumOff val="35000"/>
                  </a:prstClr>
                </a:solidFill>
              </a:rPr>
              <a:t> </a:t>
            </a:r>
            <a:r>
              <a:rPr lang="en-US" sz="2400" dirty="0" err="1">
                <a:solidFill>
                  <a:prstClr val="black">
                    <a:lumMod val="65000"/>
                    <a:lumOff val="35000"/>
                  </a:prstClr>
                </a:solidFill>
              </a:rPr>
              <a:t>būdų</a:t>
            </a:r>
            <a:r>
              <a:rPr lang="en-US" sz="2400" dirty="0">
                <a:solidFill>
                  <a:prstClr val="black">
                    <a:lumMod val="65000"/>
                    <a:lumOff val="35000"/>
                  </a:prstClr>
                </a:solidFill>
              </a:rPr>
              <a:t> </a:t>
            </a:r>
            <a:r>
              <a:rPr lang="en-US" sz="2400" dirty="0" err="1">
                <a:solidFill>
                  <a:prstClr val="black">
                    <a:lumMod val="65000"/>
                    <a:lumOff val="35000"/>
                  </a:prstClr>
                </a:solidFill>
              </a:rPr>
              <a:t>kaip</a:t>
            </a:r>
            <a:r>
              <a:rPr lang="en-US" sz="2400" dirty="0">
                <a:solidFill>
                  <a:prstClr val="black">
                    <a:lumMod val="65000"/>
                    <a:lumOff val="35000"/>
                  </a:prstClr>
                </a:solidFill>
              </a:rPr>
              <a:t> </a:t>
            </a:r>
            <a:r>
              <a:rPr lang="en-US" sz="2400" dirty="0" err="1">
                <a:solidFill>
                  <a:prstClr val="black">
                    <a:lumMod val="65000"/>
                    <a:lumOff val="35000"/>
                  </a:prstClr>
                </a:solidFill>
              </a:rPr>
              <a:t>daugiau</a:t>
            </a:r>
            <a:r>
              <a:rPr lang="en-US" sz="2400" dirty="0">
                <a:solidFill>
                  <a:prstClr val="black">
                    <a:lumMod val="65000"/>
                    <a:lumOff val="35000"/>
                  </a:prstClr>
                </a:solidFill>
              </a:rPr>
              <a:t> </a:t>
            </a:r>
            <a:r>
              <a:rPr lang="en-US" sz="2400" dirty="0" err="1">
                <a:solidFill>
                  <a:prstClr val="black">
                    <a:lumMod val="65000"/>
                    <a:lumOff val="35000"/>
                  </a:prstClr>
                </a:solidFill>
              </a:rPr>
              <a:t>įtraukti</a:t>
            </a:r>
            <a:r>
              <a:rPr lang="en-US" sz="2400" dirty="0">
                <a:solidFill>
                  <a:prstClr val="black">
                    <a:lumMod val="65000"/>
                    <a:lumOff val="35000"/>
                  </a:prstClr>
                </a:solidFill>
              </a:rPr>
              <a:t> NVO </a:t>
            </a:r>
            <a:r>
              <a:rPr lang="en-US" sz="2400" dirty="0" err="1">
                <a:solidFill>
                  <a:prstClr val="black">
                    <a:lumMod val="65000"/>
                    <a:lumOff val="35000"/>
                  </a:prstClr>
                </a:solidFill>
              </a:rPr>
              <a:t>sektorių</a:t>
            </a:r>
            <a:r>
              <a:rPr lang="en-US" sz="2400" dirty="0">
                <a:solidFill>
                  <a:prstClr val="black">
                    <a:lumMod val="65000"/>
                    <a:lumOff val="35000"/>
                  </a:prstClr>
                </a:solidFill>
              </a:rPr>
              <a:t> </a:t>
            </a:r>
            <a:r>
              <a:rPr lang="en-US" sz="2400" dirty="0" err="1">
                <a:solidFill>
                  <a:prstClr val="black">
                    <a:lumMod val="65000"/>
                    <a:lumOff val="35000"/>
                  </a:prstClr>
                </a:solidFill>
              </a:rPr>
              <a:t>į</a:t>
            </a:r>
            <a:r>
              <a:rPr lang="en-US" sz="2400" dirty="0">
                <a:solidFill>
                  <a:prstClr val="black">
                    <a:lumMod val="65000"/>
                    <a:lumOff val="35000"/>
                  </a:prstClr>
                </a:solidFill>
              </a:rPr>
              <a:t> </a:t>
            </a:r>
            <a:r>
              <a:rPr lang="en-US" sz="2400" dirty="0" err="1">
                <a:solidFill>
                  <a:prstClr val="black">
                    <a:lumMod val="65000"/>
                    <a:lumOff val="35000"/>
                  </a:prstClr>
                </a:solidFill>
              </a:rPr>
              <a:t>sociokultūrinių</a:t>
            </a:r>
            <a:r>
              <a:rPr lang="en-US" sz="2400" dirty="0">
                <a:solidFill>
                  <a:prstClr val="black">
                    <a:lumMod val="65000"/>
                    <a:lumOff val="35000"/>
                  </a:prstClr>
                </a:solidFill>
              </a:rPr>
              <a:t> </a:t>
            </a:r>
            <a:r>
              <a:rPr lang="en-US" sz="2400" dirty="0" err="1">
                <a:solidFill>
                  <a:prstClr val="black">
                    <a:lumMod val="65000"/>
                    <a:lumOff val="35000"/>
                  </a:prstClr>
                </a:solidFill>
              </a:rPr>
              <a:t>paslaugų</a:t>
            </a:r>
            <a:r>
              <a:rPr lang="en-US" sz="2400" dirty="0">
                <a:solidFill>
                  <a:prstClr val="black">
                    <a:lumMod val="65000"/>
                    <a:lumOff val="35000"/>
                  </a:prstClr>
                </a:solidFill>
              </a:rPr>
              <a:t> </a:t>
            </a:r>
            <a:r>
              <a:rPr lang="en-US" sz="2400" dirty="0" err="1">
                <a:solidFill>
                  <a:prstClr val="black">
                    <a:lumMod val="65000"/>
                    <a:lumOff val="35000"/>
                  </a:prstClr>
                </a:solidFill>
              </a:rPr>
              <a:t>įgyvendinimą</a:t>
            </a:r>
            <a:r>
              <a:rPr lang="en-US" sz="2400" dirty="0">
                <a:solidFill>
                  <a:prstClr val="black">
                    <a:lumMod val="65000"/>
                    <a:lumOff val="35000"/>
                  </a:prstClr>
                </a:solidFill>
              </a:rPr>
              <a:t>. </a:t>
            </a:r>
            <a:endParaRPr lang="en-US" sz="2400" dirty="0">
              <a:solidFill>
                <a:prstClr val="black"/>
              </a:solidFill>
            </a:endParaRPr>
          </a:p>
        </p:txBody>
      </p:sp>
      <p:sp>
        <p:nvSpPr>
          <p:cNvPr id="20" name="Right Arrow 19"/>
          <p:cNvSpPr/>
          <p:nvPr/>
        </p:nvSpPr>
        <p:spPr>
          <a:xfrm>
            <a:off x="2133600" y="1524000"/>
            <a:ext cx="1053515" cy="490290"/>
          </a:xfrm>
          <a:prstGeom prst="rightArrow">
            <a:avLst/>
          </a:prstGeom>
          <a:gradFill flip="none" rotWithShape="1">
            <a:gsLst>
              <a:gs pos="15000">
                <a:schemeClr val="tx1">
                  <a:lumMod val="75000"/>
                  <a:lumOff val="25000"/>
                  <a:alpha val="18000"/>
                </a:schemeClr>
              </a:gs>
              <a:gs pos="48000">
                <a:schemeClr val="tx1">
                  <a:lumMod val="65000"/>
                  <a:lumOff val="35000"/>
                  <a:alpha val="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itle 8"/>
          <p:cNvSpPr>
            <a:spLocks noGrp="1"/>
          </p:cNvSpPr>
          <p:nvPr>
            <p:ph type="title"/>
          </p:nvPr>
        </p:nvSpPr>
        <p:spPr>
          <a:xfrm>
            <a:off x="434622" y="76200"/>
            <a:ext cx="6651978" cy="734291"/>
          </a:xfrm>
        </p:spPr>
        <p:txBody>
          <a:bodyPr anchor="b">
            <a:normAutofit/>
          </a:bodyPr>
          <a:lstStyle/>
          <a:p>
            <a:pPr lvl="0">
              <a:spcBef>
                <a:spcPts val="0"/>
              </a:spcBef>
            </a:pPr>
            <a:r>
              <a:rPr lang="en-US" b="1" dirty="0" err="1" smtClean="0">
                <a:solidFill>
                  <a:prstClr val="white"/>
                </a:solidFill>
                <a:ea typeface="+mn-ea"/>
                <a:cs typeface="+mn-cs"/>
              </a:rPr>
              <a:t>Idėjos</a:t>
            </a:r>
            <a:r>
              <a:rPr lang="en-US" b="1" dirty="0" smtClean="0">
                <a:solidFill>
                  <a:prstClr val="white"/>
                </a:solidFill>
                <a:ea typeface="+mn-ea"/>
                <a:cs typeface="+mn-cs"/>
              </a:rPr>
              <a:t> </a:t>
            </a:r>
            <a:r>
              <a:rPr lang="en-US" b="1" dirty="0" err="1" smtClean="0">
                <a:solidFill>
                  <a:prstClr val="white"/>
                </a:solidFill>
                <a:ea typeface="+mn-ea"/>
                <a:cs typeface="+mn-cs"/>
              </a:rPr>
              <a:t>ir</a:t>
            </a:r>
            <a:r>
              <a:rPr lang="en-US" b="1" dirty="0" smtClean="0">
                <a:solidFill>
                  <a:prstClr val="white"/>
                </a:solidFill>
                <a:ea typeface="+mn-ea"/>
                <a:cs typeface="+mn-cs"/>
              </a:rPr>
              <a:t> </a:t>
            </a:r>
            <a:r>
              <a:rPr lang="en-US" b="1" dirty="0" err="1" smtClean="0">
                <a:solidFill>
                  <a:prstClr val="white"/>
                </a:solidFill>
                <a:ea typeface="+mn-ea"/>
                <a:cs typeface="+mn-cs"/>
              </a:rPr>
              <a:t>pasiūlymai</a:t>
            </a:r>
            <a:endParaRPr lang="en-US" dirty="0"/>
          </a:p>
        </p:txBody>
      </p:sp>
      <p:sp>
        <p:nvSpPr>
          <p:cNvPr id="10" name="TextBox 9"/>
          <p:cNvSpPr txBox="1"/>
          <p:nvPr/>
        </p:nvSpPr>
        <p:spPr>
          <a:xfrm>
            <a:off x="3276600" y="2819400"/>
            <a:ext cx="5867400" cy="1219200"/>
          </a:xfrm>
          <a:prstGeom prst="rect">
            <a:avLst/>
          </a:prstGeom>
          <a:noFill/>
        </p:spPr>
        <p:txBody>
          <a:bodyPr wrap="square" rtlCol="0" anchor="ctr">
            <a:normAutofit/>
          </a:bodyPr>
          <a:lstStyle/>
          <a:p>
            <a:r>
              <a:rPr lang="en-US" sz="2400" dirty="0" err="1">
                <a:solidFill>
                  <a:prstClr val="black">
                    <a:lumMod val="65000"/>
                    <a:lumOff val="35000"/>
                  </a:prstClr>
                </a:solidFill>
              </a:rPr>
              <a:t>Kurti</a:t>
            </a:r>
            <a:r>
              <a:rPr lang="en-US" sz="2400" dirty="0">
                <a:solidFill>
                  <a:prstClr val="black">
                    <a:lumMod val="65000"/>
                    <a:lumOff val="35000"/>
                  </a:prstClr>
                </a:solidFill>
              </a:rPr>
              <a:t> </a:t>
            </a:r>
            <a:r>
              <a:rPr lang="en-US" sz="2400" dirty="0" err="1">
                <a:solidFill>
                  <a:prstClr val="black">
                    <a:lumMod val="65000"/>
                    <a:lumOff val="35000"/>
                  </a:prstClr>
                </a:solidFill>
              </a:rPr>
              <a:t>vieningą</a:t>
            </a:r>
            <a:r>
              <a:rPr lang="en-US" sz="2400" dirty="0">
                <a:solidFill>
                  <a:prstClr val="black">
                    <a:lumMod val="65000"/>
                    <a:lumOff val="35000"/>
                  </a:prstClr>
                </a:solidFill>
              </a:rPr>
              <a:t>, </a:t>
            </a:r>
            <a:r>
              <a:rPr lang="en-US" sz="2400" dirty="0" err="1">
                <a:solidFill>
                  <a:prstClr val="black">
                    <a:lumMod val="65000"/>
                    <a:lumOff val="35000"/>
                  </a:prstClr>
                </a:solidFill>
              </a:rPr>
              <a:t>besidalijančią</a:t>
            </a:r>
            <a:r>
              <a:rPr lang="en-US" sz="2400" dirty="0">
                <a:solidFill>
                  <a:prstClr val="black">
                    <a:lumMod val="65000"/>
                    <a:lumOff val="35000"/>
                  </a:prstClr>
                </a:solidFill>
              </a:rPr>
              <a:t> </a:t>
            </a:r>
            <a:r>
              <a:rPr lang="en-US" sz="2400" dirty="0" err="1">
                <a:solidFill>
                  <a:prstClr val="black">
                    <a:lumMod val="65000"/>
                    <a:lumOff val="35000"/>
                  </a:prstClr>
                </a:solidFill>
              </a:rPr>
              <a:t>kultūros</a:t>
            </a:r>
            <a:r>
              <a:rPr lang="en-US" sz="2400" dirty="0">
                <a:solidFill>
                  <a:prstClr val="black">
                    <a:lumMod val="65000"/>
                    <a:lumOff val="35000"/>
                  </a:prstClr>
                </a:solidFill>
              </a:rPr>
              <a:t> </a:t>
            </a:r>
            <a:r>
              <a:rPr lang="en-US" sz="2400" dirty="0" err="1">
                <a:solidFill>
                  <a:prstClr val="black">
                    <a:lumMod val="65000"/>
                    <a:lumOff val="35000"/>
                  </a:prstClr>
                </a:solidFill>
              </a:rPr>
              <a:t>bendruomenę</a:t>
            </a:r>
            <a:r>
              <a:rPr lang="en-US" sz="2400" dirty="0">
                <a:solidFill>
                  <a:prstClr val="black">
                    <a:lumMod val="65000"/>
                    <a:lumOff val="35000"/>
                  </a:prstClr>
                </a:solidFill>
              </a:rPr>
              <a:t> </a:t>
            </a:r>
            <a:r>
              <a:rPr lang="en-US" sz="2400" dirty="0" err="1">
                <a:solidFill>
                  <a:prstClr val="black">
                    <a:lumMod val="65000"/>
                    <a:lumOff val="35000"/>
                  </a:prstClr>
                </a:solidFill>
              </a:rPr>
              <a:t>Klaipėdoje</a:t>
            </a:r>
            <a:endParaRPr lang="en-US" sz="2400" dirty="0">
              <a:solidFill>
                <a:prstClr val="black">
                  <a:lumMod val="65000"/>
                  <a:lumOff val="35000"/>
                </a:prstClr>
              </a:solidFill>
            </a:endParaRPr>
          </a:p>
          <a:p>
            <a:r>
              <a:rPr lang="en-US" sz="2400" dirty="0">
                <a:solidFill>
                  <a:prstClr val="black">
                    <a:lumMod val="65000"/>
                    <a:lumOff val="35000"/>
                  </a:prstClr>
                </a:solidFill>
              </a:rPr>
              <a:t> “Share” - culture and community</a:t>
            </a:r>
            <a:r>
              <a:rPr lang="en-US" sz="2000" dirty="0">
                <a:solidFill>
                  <a:prstClr val="black">
                    <a:lumMod val="65000"/>
                    <a:lumOff val="35000"/>
                  </a:prstClr>
                </a:solidFill>
              </a:rPr>
              <a:t>.</a:t>
            </a:r>
            <a:endParaRPr lang="en-US" sz="2400" dirty="0">
              <a:solidFill>
                <a:prstClr val="black"/>
              </a:solidFill>
            </a:endParaRPr>
          </a:p>
        </p:txBody>
      </p:sp>
      <p:sp>
        <p:nvSpPr>
          <p:cNvPr id="11" name="Right Arrow 10"/>
          <p:cNvSpPr/>
          <p:nvPr/>
        </p:nvSpPr>
        <p:spPr>
          <a:xfrm>
            <a:off x="2209800" y="3200400"/>
            <a:ext cx="1053515" cy="490290"/>
          </a:xfrm>
          <a:prstGeom prst="rightArrow">
            <a:avLst/>
          </a:prstGeom>
          <a:gradFill flip="none" rotWithShape="1">
            <a:gsLst>
              <a:gs pos="15000">
                <a:schemeClr val="tx1">
                  <a:lumMod val="75000"/>
                  <a:lumOff val="25000"/>
                  <a:alpha val="18000"/>
                </a:schemeClr>
              </a:gs>
              <a:gs pos="48000">
                <a:schemeClr val="tx1">
                  <a:lumMod val="65000"/>
                  <a:lumOff val="35000"/>
                  <a:alpha val="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1144347"/>
            <a:ext cx="2057400" cy="1369021"/>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586" y="2819400"/>
            <a:ext cx="2051027" cy="1369021"/>
          </a:xfrm>
          <a:prstGeom prst="rect">
            <a:avLst/>
          </a:prstGeom>
        </p:spPr>
      </p:pic>
      <p:sp>
        <p:nvSpPr>
          <p:cNvPr id="15" name="TextBox 14"/>
          <p:cNvSpPr txBox="1"/>
          <p:nvPr/>
        </p:nvSpPr>
        <p:spPr>
          <a:xfrm>
            <a:off x="3281663" y="4572000"/>
            <a:ext cx="5867400" cy="1219200"/>
          </a:xfrm>
          <a:prstGeom prst="rect">
            <a:avLst/>
          </a:prstGeom>
          <a:noFill/>
        </p:spPr>
        <p:txBody>
          <a:bodyPr wrap="square" rtlCol="0" anchor="ctr">
            <a:normAutofit fontScale="92500" lnSpcReduction="20000"/>
          </a:bodyPr>
          <a:lstStyle/>
          <a:p>
            <a:r>
              <a:rPr lang="en-US" sz="2400" dirty="0" err="1" smtClean="0">
                <a:solidFill>
                  <a:prstClr val="black">
                    <a:lumMod val="65000"/>
                    <a:lumOff val="35000"/>
                  </a:prstClr>
                </a:solidFill>
              </a:rPr>
              <a:t>Ieškoti</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būdų</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kaip</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efektyviau</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išnaudoti</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esamą</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ir</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planuojamą</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sukurti</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kultūros</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infrastruktūrą</a:t>
            </a:r>
            <a:endParaRPr lang="en-US" sz="2400" dirty="0" smtClean="0">
              <a:solidFill>
                <a:prstClr val="black">
                  <a:lumMod val="65000"/>
                  <a:lumOff val="35000"/>
                </a:prstClr>
              </a:solidFill>
            </a:endParaRPr>
          </a:p>
          <a:p>
            <a:r>
              <a:rPr lang="en-US" sz="2400" dirty="0" err="1" smtClean="0">
                <a:solidFill>
                  <a:prstClr val="black">
                    <a:lumMod val="65000"/>
                    <a:lumOff val="35000"/>
                  </a:prstClr>
                </a:solidFill>
              </a:rPr>
              <a:t>Galima</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būtų</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įgyvendinti</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dalijimosi</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principą</a:t>
            </a:r>
            <a:r>
              <a:rPr lang="en-US" sz="2400" dirty="0">
                <a:solidFill>
                  <a:prstClr val="black">
                    <a:lumMod val="65000"/>
                    <a:lumOff val="35000"/>
                  </a:prstClr>
                </a:solidFill>
              </a:rPr>
              <a:t> </a:t>
            </a:r>
            <a:endParaRPr lang="en-US" sz="2400" dirty="0" smtClean="0">
              <a:solidFill>
                <a:prstClr val="black">
                  <a:lumMod val="65000"/>
                  <a:lumOff val="35000"/>
                </a:prstClr>
              </a:solidFill>
            </a:endParaRPr>
          </a:p>
          <a:p>
            <a:r>
              <a:rPr lang="en-US" sz="2400" dirty="0" smtClean="0">
                <a:solidFill>
                  <a:prstClr val="black">
                    <a:lumMod val="65000"/>
                    <a:lumOff val="35000"/>
                  </a:prstClr>
                </a:solidFill>
              </a:rPr>
              <a:t>“Share” – infrastructure.</a:t>
            </a:r>
            <a:endParaRPr lang="en-US" dirty="0">
              <a:solidFill>
                <a:prstClr val="black"/>
              </a:solidFill>
            </a:endParaRPr>
          </a:p>
        </p:txBody>
      </p:sp>
      <p:sp>
        <p:nvSpPr>
          <p:cNvPr id="16" name="Right Arrow 15"/>
          <p:cNvSpPr/>
          <p:nvPr/>
        </p:nvSpPr>
        <p:spPr>
          <a:xfrm>
            <a:off x="2214863" y="4953000"/>
            <a:ext cx="1053515" cy="490290"/>
          </a:xfrm>
          <a:prstGeom prst="rightArrow">
            <a:avLst/>
          </a:prstGeom>
          <a:gradFill flip="none" rotWithShape="1">
            <a:gsLst>
              <a:gs pos="15000">
                <a:schemeClr val="tx1">
                  <a:lumMod val="75000"/>
                  <a:lumOff val="25000"/>
                  <a:alpha val="18000"/>
                </a:schemeClr>
              </a:gs>
              <a:gs pos="48000">
                <a:schemeClr val="tx1">
                  <a:lumMod val="65000"/>
                  <a:lumOff val="35000"/>
                  <a:alpha val="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800" y="4495800"/>
            <a:ext cx="2032000" cy="15240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solidFill>
                  <a:prstClr val="white"/>
                </a:solidFill>
              </a:rPr>
              <a:t>Idėjos</a:t>
            </a:r>
            <a:r>
              <a:rPr lang="en-US" b="1" dirty="0">
                <a:solidFill>
                  <a:prstClr val="white"/>
                </a:solidFill>
              </a:rPr>
              <a:t> </a:t>
            </a:r>
            <a:r>
              <a:rPr lang="en-US" b="1" dirty="0" err="1">
                <a:solidFill>
                  <a:prstClr val="white"/>
                </a:solidFill>
              </a:rPr>
              <a:t>ir</a:t>
            </a:r>
            <a:r>
              <a:rPr lang="en-US" b="1" dirty="0">
                <a:solidFill>
                  <a:prstClr val="white"/>
                </a:solidFill>
              </a:rPr>
              <a:t> </a:t>
            </a:r>
            <a:r>
              <a:rPr lang="en-US" b="1" dirty="0" err="1">
                <a:solidFill>
                  <a:prstClr val="white"/>
                </a:solidFill>
              </a:rPr>
              <a:t>pasiūlymai</a:t>
            </a:r>
            <a:endParaRPr lang="en-US" dirty="0"/>
          </a:p>
        </p:txBody>
      </p:sp>
      <p:sp>
        <p:nvSpPr>
          <p:cNvPr id="5" name="TextBox 4"/>
          <p:cNvSpPr txBox="1"/>
          <p:nvPr/>
        </p:nvSpPr>
        <p:spPr>
          <a:xfrm>
            <a:off x="3276600" y="1295400"/>
            <a:ext cx="5867400" cy="1219200"/>
          </a:xfrm>
          <a:prstGeom prst="rect">
            <a:avLst/>
          </a:prstGeom>
          <a:noFill/>
        </p:spPr>
        <p:txBody>
          <a:bodyPr wrap="square" rtlCol="0" anchor="ctr">
            <a:normAutofit fontScale="92500" lnSpcReduction="20000"/>
          </a:bodyPr>
          <a:lstStyle/>
          <a:p>
            <a:r>
              <a:rPr lang="en-US" sz="2400" dirty="0" err="1" smtClean="0">
                <a:solidFill>
                  <a:prstClr val="black">
                    <a:lumMod val="65000"/>
                    <a:lumOff val="35000"/>
                  </a:prstClr>
                </a:solidFill>
              </a:rPr>
              <a:t>Galima</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būtų</a:t>
            </a:r>
            <a:r>
              <a:rPr lang="en-US" sz="2400" dirty="0" smtClean="0">
                <a:solidFill>
                  <a:prstClr val="black">
                    <a:lumMod val="65000"/>
                    <a:lumOff val="35000"/>
                  </a:prstClr>
                </a:solidFill>
              </a:rPr>
              <a:t> </a:t>
            </a:r>
            <a:r>
              <a:rPr lang="en-US" sz="2400" dirty="0" err="1">
                <a:solidFill>
                  <a:prstClr val="black">
                    <a:lumMod val="65000"/>
                    <a:lumOff val="35000"/>
                  </a:prstClr>
                </a:solidFill>
              </a:rPr>
              <a:t>į</a:t>
            </a:r>
            <a:r>
              <a:rPr lang="en-US" sz="2400" dirty="0" err="1" smtClean="0">
                <a:solidFill>
                  <a:prstClr val="black">
                    <a:lumMod val="65000"/>
                    <a:lumOff val="35000"/>
                  </a:prstClr>
                </a:solidFill>
              </a:rPr>
              <a:t>traukti</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kultūros</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bendruomenę</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į</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miesto</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ekonominio</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vystymo</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planavimą</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pvz</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ekonominių</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ir</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įvaizdžio</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strateginių</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dokumentų</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kūrimą</a:t>
            </a:r>
            <a:r>
              <a:rPr lang="en-US" sz="2400" dirty="0" smtClean="0">
                <a:solidFill>
                  <a:prstClr val="black">
                    <a:lumMod val="65000"/>
                    <a:lumOff val="35000"/>
                  </a:prstClr>
                </a:solidFill>
              </a:rPr>
              <a:t>.</a:t>
            </a:r>
            <a:endParaRPr lang="en-US" dirty="0">
              <a:solidFill>
                <a:prstClr val="black"/>
              </a:solidFill>
            </a:endParaRPr>
          </a:p>
        </p:txBody>
      </p:sp>
      <p:sp>
        <p:nvSpPr>
          <p:cNvPr id="6" name="Right Arrow 5"/>
          <p:cNvSpPr/>
          <p:nvPr/>
        </p:nvSpPr>
        <p:spPr>
          <a:xfrm>
            <a:off x="2223085" y="1676400"/>
            <a:ext cx="1053515" cy="490290"/>
          </a:xfrm>
          <a:prstGeom prst="rightArrow">
            <a:avLst/>
          </a:prstGeom>
          <a:gradFill flip="none" rotWithShape="1">
            <a:gsLst>
              <a:gs pos="15000">
                <a:schemeClr val="tx1">
                  <a:lumMod val="75000"/>
                  <a:lumOff val="25000"/>
                  <a:alpha val="18000"/>
                </a:schemeClr>
              </a:gs>
              <a:gs pos="48000">
                <a:schemeClr val="tx1">
                  <a:lumMod val="65000"/>
                  <a:lumOff val="35000"/>
                  <a:alpha val="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317722"/>
            <a:ext cx="2057400" cy="1273078"/>
          </a:xfrm>
          <a:prstGeom prst="rect">
            <a:avLst/>
          </a:prstGeom>
        </p:spPr>
      </p:pic>
      <p:sp>
        <p:nvSpPr>
          <p:cNvPr id="8" name="TextBox 7"/>
          <p:cNvSpPr txBox="1"/>
          <p:nvPr/>
        </p:nvSpPr>
        <p:spPr>
          <a:xfrm>
            <a:off x="3276600" y="2993388"/>
            <a:ext cx="5867400" cy="1219200"/>
          </a:xfrm>
          <a:prstGeom prst="rect">
            <a:avLst/>
          </a:prstGeom>
          <a:noFill/>
        </p:spPr>
        <p:txBody>
          <a:bodyPr wrap="square" rtlCol="0" anchor="ctr">
            <a:normAutofit/>
          </a:bodyPr>
          <a:lstStyle/>
          <a:p>
            <a:r>
              <a:rPr lang="en-US" sz="2400" dirty="0" err="1" smtClean="0">
                <a:solidFill>
                  <a:prstClr val="black">
                    <a:lumMod val="65000"/>
                    <a:lumOff val="35000"/>
                  </a:prstClr>
                </a:solidFill>
              </a:rPr>
              <a:t>Galima</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būtų</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kartu</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su</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kultūros</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bendruomene</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sukurti</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Klaipėdos</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miesto</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kultūros</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strategijos</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viziją</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vertybes</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ir</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ilgalaikius</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tikslus</a:t>
            </a:r>
            <a:r>
              <a:rPr lang="en-US" sz="2400" dirty="0" smtClean="0">
                <a:solidFill>
                  <a:prstClr val="black">
                    <a:lumMod val="65000"/>
                    <a:lumOff val="35000"/>
                  </a:prstClr>
                </a:solidFill>
              </a:rPr>
              <a:t>.</a:t>
            </a:r>
            <a:endParaRPr lang="en-US" dirty="0">
              <a:solidFill>
                <a:prstClr val="black"/>
              </a:solidFill>
            </a:endParaRPr>
          </a:p>
        </p:txBody>
      </p:sp>
      <p:sp>
        <p:nvSpPr>
          <p:cNvPr id="9" name="Right Arrow 8"/>
          <p:cNvSpPr/>
          <p:nvPr/>
        </p:nvSpPr>
        <p:spPr>
          <a:xfrm>
            <a:off x="2223085" y="3417498"/>
            <a:ext cx="1053515" cy="490290"/>
          </a:xfrm>
          <a:prstGeom prst="rightArrow">
            <a:avLst/>
          </a:prstGeom>
          <a:gradFill flip="none" rotWithShape="1">
            <a:gsLst>
              <a:gs pos="15000">
                <a:schemeClr val="tx1">
                  <a:lumMod val="75000"/>
                  <a:lumOff val="25000"/>
                  <a:alpha val="18000"/>
                </a:schemeClr>
              </a:gs>
              <a:gs pos="48000">
                <a:schemeClr val="tx1">
                  <a:lumMod val="65000"/>
                  <a:lumOff val="35000"/>
                  <a:alpha val="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2971800"/>
            <a:ext cx="2057400" cy="1393187"/>
          </a:xfrm>
          <a:prstGeom prst="rect">
            <a:avLst/>
          </a:prstGeom>
        </p:spPr>
      </p:pic>
      <p:sp>
        <p:nvSpPr>
          <p:cNvPr id="11" name="TextBox 10"/>
          <p:cNvSpPr txBox="1"/>
          <p:nvPr/>
        </p:nvSpPr>
        <p:spPr>
          <a:xfrm>
            <a:off x="3276600" y="4800600"/>
            <a:ext cx="5867400" cy="1219200"/>
          </a:xfrm>
          <a:prstGeom prst="rect">
            <a:avLst/>
          </a:prstGeom>
          <a:noFill/>
        </p:spPr>
        <p:txBody>
          <a:bodyPr wrap="square" rtlCol="0" anchor="ctr">
            <a:normAutofit/>
          </a:bodyPr>
          <a:lstStyle/>
          <a:p>
            <a:r>
              <a:rPr lang="en-US" sz="2400" dirty="0" err="1" smtClean="0">
                <a:solidFill>
                  <a:prstClr val="black">
                    <a:lumMod val="65000"/>
                    <a:lumOff val="35000"/>
                  </a:prstClr>
                </a:solidFill>
              </a:rPr>
              <a:t>Galima</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būtų</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suteikti</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kultūros</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bendruomenei</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išskirtinę</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balso</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teisę</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balsuojant</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dėl</a:t>
            </a:r>
            <a:r>
              <a:rPr lang="en-US" sz="2400" dirty="0">
                <a:solidFill>
                  <a:prstClr val="black">
                    <a:lumMod val="65000"/>
                    <a:lumOff val="35000"/>
                  </a:prstClr>
                </a:solidFill>
              </a:rPr>
              <a:t> </a:t>
            </a:r>
            <a:r>
              <a:rPr lang="en-US" sz="2400" dirty="0" err="1" smtClean="0">
                <a:solidFill>
                  <a:prstClr val="black">
                    <a:lumMod val="65000"/>
                    <a:lumOff val="35000"/>
                  </a:prstClr>
                </a:solidFill>
              </a:rPr>
              <a:t>svarbių</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miestui</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kultūrinių</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sprendimų</a:t>
            </a:r>
            <a:r>
              <a:rPr lang="en-US" sz="2400" dirty="0" smtClean="0">
                <a:solidFill>
                  <a:prstClr val="black">
                    <a:lumMod val="65000"/>
                    <a:lumOff val="35000"/>
                  </a:prstClr>
                </a:solidFill>
              </a:rPr>
              <a:t> </a:t>
            </a:r>
            <a:r>
              <a:rPr lang="en-US" sz="2400" dirty="0" err="1" smtClean="0">
                <a:solidFill>
                  <a:prstClr val="black">
                    <a:lumMod val="65000"/>
                    <a:lumOff val="35000"/>
                  </a:prstClr>
                </a:solidFill>
              </a:rPr>
              <a:t>priėmimo</a:t>
            </a:r>
            <a:r>
              <a:rPr lang="en-US" sz="2400" dirty="0">
                <a:solidFill>
                  <a:prstClr val="black">
                    <a:lumMod val="65000"/>
                    <a:lumOff val="35000"/>
                  </a:prstClr>
                </a:solidFill>
              </a:rPr>
              <a:t>.</a:t>
            </a:r>
            <a:endParaRPr lang="en-US" dirty="0">
              <a:solidFill>
                <a:prstClr val="black"/>
              </a:solidFill>
            </a:endParaRPr>
          </a:p>
        </p:txBody>
      </p:sp>
      <p:sp>
        <p:nvSpPr>
          <p:cNvPr id="12" name="Right Arrow 11"/>
          <p:cNvSpPr/>
          <p:nvPr/>
        </p:nvSpPr>
        <p:spPr>
          <a:xfrm>
            <a:off x="2223085" y="5224710"/>
            <a:ext cx="1053515" cy="490290"/>
          </a:xfrm>
          <a:prstGeom prst="rightArrow">
            <a:avLst/>
          </a:prstGeom>
          <a:gradFill flip="none" rotWithShape="1">
            <a:gsLst>
              <a:gs pos="15000">
                <a:schemeClr val="tx1">
                  <a:lumMod val="75000"/>
                  <a:lumOff val="25000"/>
                  <a:alpha val="18000"/>
                </a:schemeClr>
              </a:gs>
              <a:gs pos="48000">
                <a:schemeClr val="tx1">
                  <a:lumMod val="65000"/>
                  <a:lumOff val="35000"/>
                  <a:alpha val="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4934184"/>
            <a:ext cx="2057400" cy="1314216"/>
          </a:xfrm>
          <a:prstGeom prst="rect">
            <a:avLst/>
          </a:prstGeom>
        </p:spPr>
      </p:pic>
    </p:spTree>
    <p:extLst>
      <p:ext uri="{BB962C8B-B14F-4D97-AF65-F5344CB8AC3E}">
        <p14:creationId xmlns:p14="http://schemas.microsoft.com/office/powerpoint/2010/main" val="14415797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OPR0026.00_05_12_08.Still005.jpg"/>
          <p:cNvPicPr>
            <a:picLocks noGrp="1" noChangeAspect="1"/>
          </p:cNvPicPr>
          <p:nvPr>
            <p:ph idx="1"/>
          </p:nvPr>
        </p:nvPicPr>
        <p:blipFill>
          <a:blip r:embed="rId2" cstate="print">
            <a:extLst>
              <a:ext uri="{28A0092B-C50C-407E-A947-70E740481C1C}">
                <a14:useLocalDpi xmlns:a14="http://schemas.microsoft.com/office/drawing/2010/main" val="0"/>
              </a:ext>
            </a:extLst>
          </a:blip>
          <a:srcRect t="1074" b="1074"/>
          <a:stretch>
            <a:fillRect/>
          </a:stretch>
        </p:blipFill>
        <p:spPr>
          <a:xfrm>
            <a:off x="1" y="0"/>
            <a:ext cx="9144000" cy="6857999"/>
          </a:xfrm>
        </p:spPr>
      </p:pic>
      <p:sp>
        <p:nvSpPr>
          <p:cNvPr id="5" name="TextBox 4"/>
          <p:cNvSpPr txBox="1"/>
          <p:nvPr/>
        </p:nvSpPr>
        <p:spPr>
          <a:xfrm rot="21401589">
            <a:off x="2971800" y="1066800"/>
            <a:ext cx="2930347" cy="584776"/>
          </a:xfrm>
          <a:prstGeom prst="rect">
            <a:avLst/>
          </a:prstGeom>
          <a:noFill/>
        </p:spPr>
        <p:txBody>
          <a:bodyPr wrap="none" rtlCol="0">
            <a:spAutoFit/>
          </a:bodyPr>
          <a:lstStyle/>
          <a:p>
            <a:r>
              <a:rPr lang="en-US" sz="3200" b="1" i="1" dirty="0" err="1" smtClean="0">
                <a:solidFill>
                  <a:srgbClr val="FF6600"/>
                </a:solidFill>
              </a:rPr>
              <a:t>Ačiū</a:t>
            </a:r>
            <a:r>
              <a:rPr lang="en-US" sz="3200" b="1" i="1" dirty="0" smtClean="0">
                <a:solidFill>
                  <a:srgbClr val="FF6600"/>
                </a:solidFill>
              </a:rPr>
              <a:t> </a:t>
            </a:r>
            <a:r>
              <a:rPr lang="en-US" sz="3200" b="1" i="1" dirty="0" err="1" smtClean="0">
                <a:solidFill>
                  <a:srgbClr val="FF6600"/>
                </a:solidFill>
              </a:rPr>
              <a:t>už</a:t>
            </a:r>
            <a:r>
              <a:rPr lang="en-US" sz="3200" b="1" i="1" dirty="0" smtClean="0">
                <a:solidFill>
                  <a:srgbClr val="FF6600"/>
                </a:solidFill>
              </a:rPr>
              <a:t> </a:t>
            </a:r>
            <a:r>
              <a:rPr lang="en-US" sz="3200" b="1" i="1" dirty="0" err="1" smtClean="0">
                <a:solidFill>
                  <a:srgbClr val="FF6600"/>
                </a:solidFill>
              </a:rPr>
              <a:t>dėmesį</a:t>
            </a:r>
            <a:r>
              <a:rPr lang="en-US" sz="3200" b="1" i="1" dirty="0" smtClean="0">
                <a:solidFill>
                  <a:srgbClr val="FF6600"/>
                </a:solidFill>
              </a:rPr>
              <a:t>!</a:t>
            </a:r>
            <a:endParaRPr lang="en-US" sz="3200" b="1" i="1" dirty="0">
              <a:solidFill>
                <a:srgbClr val="FF6600"/>
              </a:solidFill>
            </a:endParaRPr>
          </a:p>
        </p:txBody>
      </p:sp>
    </p:spTree>
    <p:extLst>
      <p:ext uri="{BB962C8B-B14F-4D97-AF65-F5344CB8AC3E}">
        <p14:creationId xmlns:p14="http://schemas.microsoft.com/office/powerpoint/2010/main" val="2095960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b="1" dirty="0"/>
              <a:t>KLAIPĖDOS MIESTO SAVIVALDYBĖS STRATEGINIAI TIKSLAI IR EFEKTO KRITERIJAI</a:t>
            </a:r>
            <a:r>
              <a:rPr lang="lt-LT" dirty="0"/>
              <a:t> </a:t>
            </a:r>
            <a:endParaRPr lang="en-US" dirty="0"/>
          </a:p>
        </p:txBody>
      </p:sp>
      <p:sp>
        <p:nvSpPr>
          <p:cNvPr id="3" name="Content Placeholder 2"/>
          <p:cNvSpPr>
            <a:spLocks noGrp="1"/>
          </p:cNvSpPr>
          <p:nvPr>
            <p:ph idx="1"/>
          </p:nvPr>
        </p:nvSpPr>
        <p:spPr>
          <a:xfrm>
            <a:off x="457200" y="1143000"/>
            <a:ext cx="8229600" cy="4525963"/>
          </a:xfrm>
        </p:spPr>
        <p:txBody>
          <a:bodyPr>
            <a:normAutofit fontScale="92500"/>
          </a:bodyPr>
          <a:lstStyle/>
          <a:p>
            <a:pPr marL="0" indent="0">
              <a:buNone/>
            </a:pPr>
            <a:r>
              <a:rPr lang="lt-LT" b="1" i="1" dirty="0"/>
              <a:t>01 STRATEGINIS TIKSLAS </a:t>
            </a:r>
            <a:r>
              <a:rPr lang="lt-LT" dirty="0"/>
              <a:t>– didinti miesto konkurencingumą, kryptingai vystant infrastruktūrą ir sudarant palankias sąlygas verslui </a:t>
            </a:r>
            <a:endParaRPr lang="lt-LT" dirty="0" smtClean="0"/>
          </a:p>
          <a:p>
            <a:pPr marL="0" indent="0">
              <a:buNone/>
            </a:pPr>
            <a:r>
              <a:rPr lang="lt-LT" b="1" i="1" dirty="0"/>
              <a:t>02 STRATEGINIS TIKSLAS </a:t>
            </a:r>
            <a:r>
              <a:rPr lang="lt-LT" dirty="0"/>
              <a:t>– kurti mieste patrauklią, švarią ir saugią gyvenamąją aplinką </a:t>
            </a:r>
            <a:endParaRPr lang="lt-LT" dirty="0" smtClean="0"/>
          </a:p>
          <a:p>
            <a:pPr marL="0" indent="0">
              <a:buNone/>
            </a:pPr>
            <a:r>
              <a:rPr lang="lt-LT" b="1" i="1" dirty="0"/>
              <a:t>03 STRATEGINIS TIKSLAS </a:t>
            </a:r>
            <a:r>
              <a:rPr lang="lt-LT" dirty="0"/>
              <a:t>– užtikrinti gyventojams aukštą švietimo, kultūros, socialinių, sporto ir sveikatos apsaugos paslaugų kokybę ir prieinamumą </a:t>
            </a:r>
            <a:endParaRPr lang="en-US" dirty="0"/>
          </a:p>
        </p:txBody>
      </p:sp>
    </p:spTree>
    <p:extLst>
      <p:ext uri="{BB962C8B-B14F-4D97-AF65-F5344CB8AC3E}">
        <p14:creationId xmlns:p14="http://schemas.microsoft.com/office/powerpoint/2010/main" val="1554381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ags/tag2.xml><?xml version="1.0" encoding="utf-8"?>
<p:tagLst xmlns:a="http://schemas.openxmlformats.org/drawingml/2006/main" xmlns:r="http://schemas.openxmlformats.org/officeDocument/2006/relationships" xmlns:p="http://schemas.openxmlformats.org/presentationml/2006/main">
  <p:tag name="EVENTTIMING" val="|m0;0;26;0|m0;8.2;28;0|m1;8.4;26;0|m1;14.9;28;0|m1;15.9;26;0|m1;15.9;28;0"/>
</p:tagLst>
</file>

<file path=ppt/theme/theme1.xml><?xml version="1.0" encoding="utf-8"?>
<a:theme xmlns:a="http://schemas.openxmlformats.org/drawingml/2006/main" name="Introducing PowerPoint 2011">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Introducing PowerPoint 2011.potx</Template>
  <TotalTime>0</TotalTime>
  <Words>2167</Words>
  <Application>Microsoft Macintosh PowerPoint</Application>
  <PresentationFormat>On-screen Show (4:3)</PresentationFormat>
  <Paragraphs>284</Paragraphs>
  <Slides>83</Slides>
  <Notes>18</Notes>
  <HiddenSlides>0</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Introducing PowerPoint 2011</vt:lpstr>
      <vt:lpstr>pranešimas Kultūra sveikatai ir socialinei gerovei</vt:lpstr>
      <vt:lpstr>Kultūra  sveikatai ir socialinei  gerovei  grupės  sudėtis</vt:lpstr>
      <vt:lpstr>PowerPoint Presentation</vt:lpstr>
      <vt:lpstr>Esamos situacijos analizė</vt:lpstr>
      <vt:lpstr>PowerPoint Presentation</vt:lpstr>
      <vt:lpstr>Klaipėdos miesto problematika</vt:lpstr>
      <vt:lpstr>Klaipėdos miesto stipriosios pusės</vt:lpstr>
      <vt:lpstr>KLAIPĖDOS MIESTO VYSTYMO PRIORITETAI </vt:lpstr>
      <vt:lpstr>KLAIPĖDOS MIESTO SAVIVALDYBĖS STRATEGINIAI TIKSLAI IR EFEKTO KRITERIJAI </vt:lpstr>
      <vt:lpstr>PowerPoint Presentation</vt:lpstr>
      <vt:lpstr>PRIORITETINĖS KULTŪROS KAITOS KRYPTYS 2015–2020 </vt:lpstr>
      <vt:lpstr>PIRMA KRYPTIS – tarpsektorinės sąveikos skatinimas. </vt:lpstr>
      <vt:lpstr>ANTRA KRYPTIS – kultūrinio tapatumo stiprinimas.</vt:lpstr>
      <vt:lpstr>TREČIA KRYPTIS – kultūros prieinamumo didinimas. </vt:lpstr>
      <vt:lpstr>KETVIRTA KRYPTIS – komunikacija. </vt:lpstr>
      <vt:lpstr>PENKTA KRYPTIS – biudžetinio sektoriaus infrastruktūros ir paslaugų gerinimas. </vt:lpstr>
      <vt:lpstr>PowerPoint Presentation</vt:lpstr>
      <vt:lpstr>Socialinių paslaugų plano tikslai ir uždaviniai</vt:lpstr>
      <vt:lpstr>Soc. pažeidžiamų Klaipėdos gyventojų grupių struktūra</vt:lpstr>
      <vt:lpstr>Soc. pažeidžiamų Klaipėdos gyv. sudėties procentinė išraiška </vt:lpstr>
      <vt:lpstr>PowerPoint Presentation</vt:lpstr>
      <vt:lpstr>Esama socialinių paslaugų infrastruktūra Klaipėdos mieste</vt:lpstr>
      <vt:lpstr>Klaipėdos mieste veikia ir kitos socialinėje srityje dirbančios nevyriausybinės organizacijos: </vt:lpstr>
      <vt:lpstr>Sociokultūrinės paslaugas teikiančios savivaldybės įstaigos</vt:lpstr>
      <vt:lpstr>Prognozuojamos socialinės paslaugos iki 2020 m.</vt:lpstr>
      <vt:lpstr>PowerPoint Presentation</vt:lpstr>
      <vt:lpstr>APRAŠO PASKIRTIS</vt:lpstr>
      <vt:lpstr>KAM TEIKIAMOS PASLAUGOS?</vt:lpstr>
      <vt:lpstr>7. Gali būti teikiamos šios sociokultūrinės paslaugos:</vt:lpstr>
      <vt:lpstr>Sociokultūrinių paslaugų teikimo aspektai</vt:lpstr>
      <vt:lpstr>Socialinio kultūrinio klasterio  “Vilties miestas” pristatymas</vt:lpstr>
      <vt:lpstr>Socialinis-kultūrinis klasteris “Vilties miestas”</vt:lpstr>
      <vt:lpstr>Pranciškoniškoji misija:</vt:lpstr>
      <vt:lpstr>Žmogaus vertybinis pagrindas pagal Pranciškonus:</vt:lpstr>
      <vt:lpstr>“Vilties miestas” kultūrinio požiūrio aspektai!</vt:lpstr>
      <vt:lpstr>“Vilties miestas” bendruomenės vertybės!</vt:lpstr>
      <vt:lpstr>“Vilties miesto” esami sociokultūriniai projektai</vt:lpstr>
      <vt:lpstr>21 km startas – Vilties bėgimas 2016</vt:lpstr>
      <vt:lpstr>10 km startas Vilties bėgimas-2016</vt:lpstr>
      <vt:lpstr>5 km startas Vilties bėgimas-2016</vt:lpstr>
      <vt:lpstr>3 km startas - Vilties bėgimas-2016</vt:lpstr>
      <vt:lpstr>Augustas Navickas – įveikta 10 km. ratukais Vilties bėgime</vt:lpstr>
      <vt:lpstr>Apie 300 savanorių įtraukti į įvairius Vilties renginius</vt:lpstr>
      <vt:lpstr>Finansinė parama ir psichologinis palaikymas sergantiems</vt:lpstr>
      <vt:lpstr>Vilties šokis-2016 atviros pamokos flašmobo dalyviams</vt:lpstr>
      <vt:lpstr>Vilties šokyje-2016 įsijungia Jaunimo-teatras</vt:lpstr>
      <vt:lpstr>Vilties šokyje-2016-A.Krasauksiatės baleto studija</vt:lpstr>
      <vt:lpstr>Vilties šokyje-2016, Klaipėdos valstybinis ir muzikinis teatras</vt:lpstr>
      <vt:lpstr>Vilties šokyje-2016 dalyvauja įvairių amžiaus Klaipėdiečiai drauge</vt:lpstr>
      <vt:lpstr>Vilties 1000 km. motocikalais per Lietuvą </vt:lpstr>
      <vt:lpstr>Rokeriai po šv. mišių išvyksta nešti gerą žinią!</vt:lpstr>
      <vt:lpstr>Rokeriai lanko įviarias įžymias vietas</vt:lpstr>
      <vt:lpstr>Vilties baidarės ir dviračiai! Sveikieji ir neįgalieji ant vandens drauge!</vt:lpstr>
      <vt:lpstr>Vilties baidarės ir dviračiai! Vaikai ir suaugę drauge!</vt:lpstr>
      <vt:lpstr>Vilties gimnastika! Tarptautinis renginys sveikiems ir neįgaliesiems!</vt:lpstr>
      <vt:lpstr>Bendra gimnasčių fotografija – Vilties gimnastika-2015</vt:lpstr>
      <vt:lpstr>Dalyvauja vaikai su Dauno sindromu - “Saulės vaikai”</vt:lpstr>
      <vt:lpstr>Vilties yriai – irkluoja sveikieji ir neįgalieji!</vt:lpstr>
      <vt:lpstr>Nupirkta 1-oji valtis Lietuoje skirta neįgaliesiems!</vt:lpstr>
      <vt:lpstr>Vilties plaukimas dalyvauja sveikieji ir neįgalieji!</vt:lpstr>
      <vt:lpstr>Vilties tenisas –draugiškos varžybos ir laivalaikio renginys!</vt:lpstr>
      <vt:lpstr>Vilties laipiojimas – dalyvauja sveikieji ir neįgalieji!</vt:lpstr>
      <vt:lpstr>Vilties treniruočių diena – Vienijai Klaipėdos sporto klubų bendruomenės!</vt:lpstr>
      <vt:lpstr>Vilties koncertas 2015 - bendradarbiavimas su Klaipėdos koncertinėmis įstaigomis !</vt:lpstr>
      <vt:lpstr>Vilties daina 2015 – pasveikinimas Lietuvai nuo Klaipėdos atlikėjų su artėjančiomis šventėmis!</vt:lpstr>
      <vt:lpstr>Vilties žygis 2016 – Jungiantis miestus Palangą ir Klaipėdą!</vt:lpstr>
      <vt:lpstr>Vargonų, chorų ir kiti koncertai, bei terapijos užsiėmimai šv. Pranciškaus koplyčioje Klaipėdoje</vt:lpstr>
      <vt:lpstr>Šv. Pranciškaus onkologijos centras</vt:lpstr>
      <vt:lpstr>Nemokamos paslaugos onkologoniams ligoniams ir jų artimiesiems iš visos Lietuvos</vt:lpstr>
      <vt:lpstr>Šokio terapija ir Jogos mankštos</vt:lpstr>
      <vt:lpstr>Muzikos terapija</vt:lpstr>
      <vt:lpstr>Dailės terapija</vt:lpstr>
      <vt:lpstr>Apgyvendinimo paslauga (40 lovų)</vt:lpstr>
      <vt:lpstr>Grožio paslaugos</vt:lpstr>
      <vt:lpstr>Informacinės, psichologinė, socialinė pagalba </vt:lpstr>
      <vt:lpstr>Dvasinė pagalba ir vargonų terapija</vt:lpstr>
      <vt:lpstr>Dvasinė pagalba – pamaldos, pokalbiai su vienuoliais </vt:lpstr>
      <vt:lpstr>Kultūros diasparos centro piligrimų svečių namai</vt:lpstr>
      <vt:lpstr>Netolimos ateities Vilties miesto klasterio projektai (7 metų laikotarpyje)</vt:lpstr>
      <vt:lpstr>Idėjos ir pasiūlymai</vt:lpstr>
      <vt:lpstr>Idėjos ir pasiūlymai</vt:lpstr>
      <vt:lpstr>Idėjos ir pasiūlymai</vt:lpstr>
      <vt:lpstr>PowerPoint Presentation</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2010-05-03T20:57:59Z</dcterms:created>
  <dcterms:modified xsi:type="dcterms:W3CDTF">2016-12-01T09:34:01Z</dcterms:modified>
</cp:coreProperties>
</file>