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94727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00"/>
    <a:srgbClr val="FF0000"/>
    <a:srgbClr val="FF5050"/>
    <a:srgbClr val="FFFF66"/>
    <a:srgbClr val="FF535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41-49FB-8FBE-357153747E0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41-49FB-8FBE-357153747E09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41-49FB-8FBE-357153747E09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Stulpelis4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41-49FB-8FBE-357153747E09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Stulpelis5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41-49FB-8FBE-357153747E09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Stulpelis6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Lapas1!$A$2</c:f>
              <c:strCache>
                <c:ptCount val="1"/>
                <c:pt idx="0">
                  <c:v>1 kategorija</c:v>
                </c:pt>
              </c:strCache>
            </c:strRef>
          </c:cat>
          <c:val>
            <c:numRef>
              <c:f>Lapas1!$G$2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41-49FB-8FBE-357153747E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8975904"/>
        <c:axId val="1398972640"/>
        <c:axId val="0"/>
      </c:bar3DChart>
      <c:catAx>
        <c:axId val="1398975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8972640"/>
        <c:crosses val="autoZero"/>
        <c:auto val="1"/>
        <c:lblAlgn val="ctr"/>
        <c:lblOffset val="100"/>
        <c:noMultiLvlLbl val="0"/>
      </c:catAx>
      <c:valAx>
        <c:axId val="13989726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9897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2A513-F3B7-4F4B-84D4-3377DE91FDBA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t-LT"/>
        </a:p>
      </dgm:t>
    </dgm:pt>
    <dgm:pt modelId="{412521F8-7196-4715-9914-A0EF641EE5BD}">
      <dgm:prSet phldrT="[Tekstas]"/>
      <dgm:spPr>
        <a:solidFill>
          <a:srgbClr val="FF0000"/>
        </a:solidFill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Klaipėdietis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31CDC3-3FC7-440A-842E-109E39180E97}" type="parTrans" cxnId="{5FC03A63-D240-4F98-85E7-BE7D945D8E3A}">
      <dgm:prSet/>
      <dgm:spPr/>
      <dgm:t>
        <a:bodyPr/>
        <a:lstStyle/>
        <a:p>
          <a:endParaRPr lang="lt-LT"/>
        </a:p>
      </dgm:t>
    </dgm:pt>
    <dgm:pt modelId="{8559F290-AD91-4E1E-B1E8-CA4447AD171A}" type="sibTrans" cxnId="{5FC03A63-D240-4F98-85E7-BE7D945D8E3A}">
      <dgm:prSet/>
      <dgm:spPr/>
      <dgm:t>
        <a:bodyPr/>
        <a:lstStyle/>
        <a:p>
          <a:endParaRPr lang="lt-LT"/>
        </a:p>
      </dgm:t>
    </dgm:pt>
    <dgm:pt modelId="{7D0A1459-3E2D-48AD-BAC3-06DFEEBD8138}">
      <dgm:prSet phldrT="[Tekstas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Gyventojas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B1B917-FCEC-421A-98B4-5257BDE7F886}" type="parTrans" cxnId="{BACB2055-7954-4591-B9D0-7F4E00A8D61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lt-LT"/>
        </a:p>
      </dgm:t>
    </dgm:pt>
    <dgm:pt modelId="{6ED735AC-B9B6-4E85-80EE-8472C33C8E02}" type="sibTrans" cxnId="{BACB2055-7954-4591-B9D0-7F4E00A8D612}">
      <dgm:prSet/>
      <dgm:spPr/>
      <dgm:t>
        <a:bodyPr/>
        <a:lstStyle/>
        <a:p>
          <a:endParaRPr lang="lt-LT"/>
        </a:p>
      </dgm:t>
    </dgm:pt>
    <dgm:pt modelId="{6D8BC650-804E-42C3-88AE-1E0FDDDDD5C2}">
      <dgm:prSet phldrT="[Tekstas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Verslininkas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26928-F70A-4B5C-B7F2-DD1C1624C867}" type="parTrans" cxnId="{1218A886-068D-44E2-B1A2-574A7E96EF70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lt-LT"/>
        </a:p>
      </dgm:t>
    </dgm:pt>
    <dgm:pt modelId="{4041DD5E-6457-485F-9FDD-6CCC24C21505}" type="sibTrans" cxnId="{1218A886-068D-44E2-B1A2-574A7E96EF70}">
      <dgm:prSet/>
      <dgm:spPr/>
      <dgm:t>
        <a:bodyPr/>
        <a:lstStyle/>
        <a:p>
          <a:endParaRPr lang="lt-LT"/>
        </a:p>
      </dgm:t>
    </dgm:pt>
    <dgm:pt modelId="{093B9996-9E17-4674-9302-9B4ABC3E29E7}">
      <dgm:prSet phldrT="[Tekstas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Išeivis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701FBD-4BB0-4285-B458-FB7C22E6414A}" type="parTrans" cxnId="{D556DF6E-96A1-4369-8A7C-515D4967379D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lt-LT"/>
        </a:p>
      </dgm:t>
    </dgm:pt>
    <dgm:pt modelId="{0143593C-4F43-40C5-84C6-A2A5308764C4}" type="sibTrans" cxnId="{D556DF6E-96A1-4369-8A7C-515D4967379D}">
      <dgm:prSet/>
      <dgm:spPr/>
      <dgm:t>
        <a:bodyPr/>
        <a:lstStyle/>
        <a:p>
          <a:endParaRPr lang="lt-LT"/>
        </a:p>
      </dgm:t>
    </dgm:pt>
    <dgm:pt modelId="{09B49721-732E-46B2-8FFA-1174DD1CAB6E}" type="pres">
      <dgm:prSet presAssocID="{4AF2A513-F3B7-4F4B-84D4-3377DE91FD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0454EE85-2550-4EED-8A5E-A00DC7174EC3}" type="pres">
      <dgm:prSet presAssocID="{412521F8-7196-4715-9914-A0EF641EE5BD}" presName="centerShape" presStyleLbl="node0" presStyleIdx="0" presStyleCnt="1"/>
      <dgm:spPr/>
      <dgm:t>
        <a:bodyPr/>
        <a:lstStyle/>
        <a:p>
          <a:endParaRPr lang="lt-LT"/>
        </a:p>
      </dgm:t>
    </dgm:pt>
    <dgm:pt modelId="{63562716-935F-4230-BBFD-D56A1742F921}" type="pres">
      <dgm:prSet presAssocID="{87B1B917-FCEC-421A-98B4-5257BDE7F886}" presName="parTrans" presStyleLbl="bgSibTrans2D1" presStyleIdx="0" presStyleCnt="3"/>
      <dgm:spPr/>
      <dgm:t>
        <a:bodyPr/>
        <a:lstStyle/>
        <a:p>
          <a:endParaRPr lang="lt-LT"/>
        </a:p>
      </dgm:t>
    </dgm:pt>
    <dgm:pt modelId="{27F9F5ED-EAC8-4E14-8B66-AD6F0495C46A}" type="pres">
      <dgm:prSet presAssocID="{7D0A1459-3E2D-48AD-BAC3-06DFEEBD81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D126075-FFE5-4A34-922F-92F4D614A880}" type="pres">
      <dgm:prSet presAssocID="{C3526928-F70A-4B5C-B7F2-DD1C1624C867}" presName="parTrans" presStyleLbl="bgSibTrans2D1" presStyleIdx="1" presStyleCnt="3"/>
      <dgm:spPr/>
      <dgm:t>
        <a:bodyPr/>
        <a:lstStyle/>
        <a:p>
          <a:endParaRPr lang="lt-LT"/>
        </a:p>
      </dgm:t>
    </dgm:pt>
    <dgm:pt modelId="{0A41FB9A-A0AF-4A68-BAC2-C1FED4409054}" type="pres">
      <dgm:prSet presAssocID="{6D8BC650-804E-42C3-88AE-1E0FDDDDD5C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F05DDAD-9CA6-4334-8313-45187109E105}" type="pres">
      <dgm:prSet presAssocID="{BE701FBD-4BB0-4285-B458-FB7C22E6414A}" presName="parTrans" presStyleLbl="bgSibTrans2D1" presStyleIdx="2" presStyleCnt="3"/>
      <dgm:spPr/>
      <dgm:t>
        <a:bodyPr/>
        <a:lstStyle/>
        <a:p>
          <a:endParaRPr lang="lt-LT"/>
        </a:p>
      </dgm:t>
    </dgm:pt>
    <dgm:pt modelId="{D3AA60A4-E769-44D6-B316-C4E4314042FA}" type="pres">
      <dgm:prSet presAssocID="{093B9996-9E17-4674-9302-9B4ABC3E29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85E48479-1944-4768-BEBE-CDA928284630}" type="presOf" srcId="{BE701FBD-4BB0-4285-B458-FB7C22E6414A}" destId="{7F05DDAD-9CA6-4334-8313-45187109E105}" srcOrd="0" destOrd="0" presId="urn:microsoft.com/office/officeart/2005/8/layout/radial4"/>
    <dgm:cxn modelId="{1218A886-068D-44E2-B1A2-574A7E96EF70}" srcId="{412521F8-7196-4715-9914-A0EF641EE5BD}" destId="{6D8BC650-804E-42C3-88AE-1E0FDDDDD5C2}" srcOrd="1" destOrd="0" parTransId="{C3526928-F70A-4B5C-B7F2-DD1C1624C867}" sibTransId="{4041DD5E-6457-485F-9FDD-6CCC24C21505}"/>
    <dgm:cxn modelId="{51917995-D708-4C3C-B947-C513475D0B2F}" type="presOf" srcId="{093B9996-9E17-4674-9302-9B4ABC3E29E7}" destId="{D3AA60A4-E769-44D6-B316-C4E4314042FA}" srcOrd="0" destOrd="0" presId="urn:microsoft.com/office/officeart/2005/8/layout/radial4"/>
    <dgm:cxn modelId="{09983AC1-6EEA-4B1D-834C-1EF577E24B27}" type="presOf" srcId="{C3526928-F70A-4B5C-B7F2-DD1C1624C867}" destId="{6D126075-FFE5-4A34-922F-92F4D614A880}" srcOrd="0" destOrd="0" presId="urn:microsoft.com/office/officeart/2005/8/layout/radial4"/>
    <dgm:cxn modelId="{5855BB14-C31F-4D50-B558-37F3FBF1EB1F}" type="presOf" srcId="{7D0A1459-3E2D-48AD-BAC3-06DFEEBD8138}" destId="{27F9F5ED-EAC8-4E14-8B66-AD6F0495C46A}" srcOrd="0" destOrd="0" presId="urn:microsoft.com/office/officeart/2005/8/layout/radial4"/>
    <dgm:cxn modelId="{CC985B0F-8E71-4548-A1DD-86CEED2A056E}" type="presOf" srcId="{6D8BC650-804E-42C3-88AE-1E0FDDDDD5C2}" destId="{0A41FB9A-A0AF-4A68-BAC2-C1FED4409054}" srcOrd="0" destOrd="0" presId="urn:microsoft.com/office/officeart/2005/8/layout/radial4"/>
    <dgm:cxn modelId="{D556DF6E-96A1-4369-8A7C-515D4967379D}" srcId="{412521F8-7196-4715-9914-A0EF641EE5BD}" destId="{093B9996-9E17-4674-9302-9B4ABC3E29E7}" srcOrd="2" destOrd="0" parTransId="{BE701FBD-4BB0-4285-B458-FB7C22E6414A}" sibTransId="{0143593C-4F43-40C5-84C6-A2A5308764C4}"/>
    <dgm:cxn modelId="{EFE3A8FD-5BA4-4C7E-9594-36EC5A82D913}" type="presOf" srcId="{87B1B917-FCEC-421A-98B4-5257BDE7F886}" destId="{63562716-935F-4230-BBFD-D56A1742F921}" srcOrd="0" destOrd="0" presId="urn:microsoft.com/office/officeart/2005/8/layout/radial4"/>
    <dgm:cxn modelId="{7CDE990B-F00E-4DD1-BBF8-948ACDA25607}" type="presOf" srcId="{4AF2A513-F3B7-4F4B-84D4-3377DE91FDBA}" destId="{09B49721-732E-46B2-8FFA-1174DD1CAB6E}" srcOrd="0" destOrd="0" presId="urn:microsoft.com/office/officeart/2005/8/layout/radial4"/>
    <dgm:cxn modelId="{BACB2055-7954-4591-B9D0-7F4E00A8D612}" srcId="{412521F8-7196-4715-9914-A0EF641EE5BD}" destId="{7D0A1459-3E2D-48AD-BAC3-06DFEEBD8138}" srcOrd="0" destOrd="0" parTransId="{87B1B917-FCEC-421A-98B4-5257BDE7F886}" sibTransId="{6ED735AC-B9B6-4E85-80EE-8472C33C8E02}"/>
    <dgm:cxn modelId="{5FC03A63-D240-4F98-85E7-BE7D945D8E3A}" srcId="{4AF2A513-F3B7-4F4B-84D4-3377DE91FDBA}" destId="{412521F8-7196-4715-9914-A0EF641EE5BD}" srcOrd="0" destOrd="0" parTransId="{5531CDC3-3FC7-440A-842E-109E39180E97}" sibTransId="{8559F290-AD91-4E1E-B1E8-CA4447AD171A}"/>
    <dgm:cxn modelId="{C8BE8A7D-4795-4C71-920C-AB6F0C287724}" type="presOf" srcId="{412521F8-7196-4715-9914-A0EF641EE5BD}" destId="{0454EE85-2550-4EED-8A5E-A00DC7174EC3}" srcOrd="0" destOrd="0" presId="urn:microsoft.com/office/officeart/2005/8/layout/radial4"/>
    <dgm:cxn modelId="{2FD7E968-9F8B-41FB-A65A-D7D3978EC6F9}" type="presParOf" srcId="{09B49721-732E-46B2-8FFA-1174DD1CAB6E}" destId="{0454EE85-2550-4EED-8A5E-A00DC7174EC3}" srcOrd="0" destOrd="0" presId="urn:microsoft.com/office/officeart/2005/8/layout/radial4"/>
    <dgm:cxn modelId="{4D70805C-BC23-4501-8176-2361CF26E8B4}" type="presParOf" srcId="{09B49721-732E-46B2-8FFA-1174DD1CAB6E}" destId="{63562716-935F-4230-BBFD-D56A1742F921}" srcOrd="1" destOrd="0" presId="urn:microsoft.com/office/officeart/2005/8/layout/radial4"/>
    <dgm:cxn modelId="{8F03AF0C-7479-4C5A-8BBA-41E238069325}" type="presParOf" srcId="{09B49721-732E-46B2-8FFA-1174DD1CAB6E}" destId="{27F9F5ED-EAC8-4E14-8B66-AD6F0495C46A}" srcOrd="2" destOrd="0" presId="urn:microsoft.com/office/officeart/2005/8/layout/radial4"/>
    <dgm:cxn modelId="{F4862F67-C905-459A-8B11-77927112AE47}" type="presParOf" srcId="{09B49721-732E-46B2-8FFA-1174DD1CAB6E}" destId="{6D126075-FFE5-4A34-922F-92F4D614A880}" srcOrd="3" destOrd="0" presId="urn:microsoft.com/office/officeart/2005/8/layout/radial4"/>
    <dgm:cxn modelId="{7CDDF473-310B-48A6-B5F1-82FFAF88C4D5}" type="presParOf" srcId="{09B49721-732E-46B2-8FFA-1174DD1CAB6E}" destId="{0A41FB9A-A0AF-4A68-BAC2-C1FED4409054}" srcOrd="4" destOrd="0" presId="urn:microsoft.com/office/officeart/2005/8/layout/radial4"/>
    <dgm:cxn modelId="{A95F0341-559F-4EC7-935B-BC331871A11B}" type="presParOf" srcId="{09B49721-732E-46B2-8FFA-1174DD1CAB6E}" destId="{7F05DDAD-9CA6-4334-8313-45187109E105}" srcOrd="5" destOrd="0" presId="urn:microsoft.com/office/officeart/2005/8/layout/radial4"/>
    <dgm:cxn modelId="{10A1B891-80AA-4FC1-A945-988885BD60E0}" type="presParOf" srcId="{09B49721-732E-46B2-8FFA-1174DD1CAB6E}" destId="{D3AA60A4-E769-44D6-B316-C4E4314042F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F2A513-F3B7-4F4B-84D4-3377DE91FDBA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t-LT"/>
        </a:p>
      </dgm:t>
    </dgm:pt>
    <dgm:pt modelId="{412521F8-7196-4715-9914-A0EF641EE5BD}">
      <dgm:prSet phldrT="[Tekstas]" custT="1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lt-LT" sz="1300" dirty="0" smtClean="0">
              <a:latin typeface="Arial" panose="020B0604020202020204" pitchFamily="34" charset="0"/>
              <a:cs typeface="Arial" panose="020B0604020202020204" pitchFamily="34" charset="0"/>
            </a:rPr>
            <a:t>Lietuvos gyventojas</a:t>
          </a:r>
          <a:endParaRPr lang="lt-LT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31CDC3-3FC7-440A-842E-109E39180E97}" type="parTrans" cxnId="{5FC03A63-D240-4F98-85E7-BE7D945D8E3A}">
      <dgm:prSet/>
      <dgm:spPr/>
      <dgm:t>
        <a:bodyPr/>
        <a:lstStyle/>
        <a:p>
          <a:endParaRPr lang="lt-LT"/>
        </a:p>
      </dgm:t>
    </dgm:pt>
    <dgm:pt modelId="{8559F290-AD91-4E1E-B1E8-CA4447AD171A}" type="sibTrans" cxnId="{5FC03A63-D240-4F98-85E7-BE7D945D8E3A}">
      <dgm:prSet/>
      <dgm:spPr/>
      <dgm:t>
        <a:bodyPr/>
        <a:lstStyle/>
        <a:p>
          <a:endParaRPr lang="lt-LT"/>
        </a:p>
      </dgm:t>
    </dgm:pt>
    <dgm:pt modelId="{7D0A1459-3E2D-48AD-BAC3-06DFEEBD8138}">
      <dgm:prSet phldrT="[Tekstas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Turistas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B1B917-FCEC-421A-98B4-5257BDE7F886}" type="parTrans" cxnId="{BACB2055-7954-4591-B9D0-7F4E00A8D61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lt-LT"/>
        </a:p>
      </dgm:t>
    </dgm:pt>
    <dgm:pt modelId="{6ED735AC-B9B6-4E85-80EE-8472C33C8E02}" type="sibTrans" cxnId="{BACB2055-7954-4591-B9D0-7F4E00A8D612}">
      <dgm:prSet/>
      <dgm:spPr/>
      <dgm:t>
        <a:bodyPr/>
        <a:lstStyle/>
        <a:p>
          <a:endParaRPr lang="lt-LT"/>
        </a:p>
      </dgm:t>
    </dgm:pt>
    <dgm:pt modelId="{6D8BC650-804E-42C3-88AE-1E0FDDDDD5C2}">
      <dgm:prSet phldrT="[Tekstas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Verslininkas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26928-F70A-4B5C-B7F2-DD1C1624C867}" type="parTrans" cxnId="{1218A886-068D-44E2-B1A2-574A7E96EF70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lt-LT"/>
        </a:p>
      </dgm:t>
    </dgm:pt>
    <dgm:pt modelId="{4041DD5E-6457-485F-9FDD-6CCC24C21505}" type="sibTrans" cxnId="{1218A886-068D-44E2-B1A2-574A7E96EF70}">
      <dgm:prSet/>
      <dgm:spPr/>
      <dgm:t>
        <a:bodyPr/>
        <a:lstStyle/>
        <a:p>
          <a:endParaRPr lang="lt-LT"/>
        </a:p>
      </dgm:t>
    </dgm:pt>
    <dgm:pt modelId="{093B9996-9E17-4674-9302-9B4ABC3E29E7}">
      <dgm:prSet phldrT="[Tekstas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Sprendimų priėmėjas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701FBD-4BB0-4285-B458-FB7C22E6414A}" type="parTrans" cxnId="{D556DF6E-96A1-4369-8A7C-515D4967379D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lt-LT"/>
        </a:p>
      </dgm:t>
    </dgm:pt>
    <dgm:pt modelId="{0143593C-4F43-40C5-84C6-A2A5308764C4}" type="sibTrans" cxnId="{D556DF6E-96A1-4369-8A7C-515D4967379D}">
      <dgm:prSet/>
      <dgm:spPr/>
      <dgm:t>
        <a:bodyPr/>
        <a:lstStyle/>
        <a:p>
          <a:endParaRPr lang="lt-LT"/>
        </a:p>
      </dgm:t>
    </dgm:pt>
    <dgm:pt modelId="{09B49721-732E-46B2-8FFA-1174DD1CAB6E}" type="pres">
      <dgm:prSet presAssocID="{4AF2A513-F3B7-4F4B-84D4-3377DE91FD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0454EE85-2550-4EED-8A5E-A00DC7174EC3}" type="pres">
      <dgm:prSet presAssocID="{412521F8-7196-4715-9914-A0EF641EE5BD}" presName="centerShape" presStyleLbl="node0" presStyleIdx="0" presStyleCnt="1" custScaleX="104471" custScaleY="104471"/>
      <dgm:spPr/>
      <dgm:t>
        <a:bodyPr/>
        <a:lstStyle/>
        <a:p>
          <a:endParaRPr lang="lt-LT"/>
        </a:p>
      </dgm:t>
    </dgm:pt>
    <dgm:pt modelId="{63562716-935F-4230-BBFD-D56A1742F921}" type="pres">
      <dgm:prSet presAssocID="{87B1B917-FCEC-421A-98B4-5257BDE7F886}" presName="parTrans" presStyleLbl="bgSibTrans2D1" presStyleIdx="0" presStyleCnt="3"/>
      <dgm:spPr/>
      <dgm:t>
        <a:bodyPr/>
        <a:lstStyle/>
        <a:p>
          <a:endParaRPr lang="lt-LT"/>
        </a:p>
      </dgm:t>
    </dgm:pt>
    <dgm:pt modelId="{27F9F5ED-EAC8-4E14-8B66-AD6F0495C46A}" type="pres">
      <dgm:prSet presAssocID="{7D0A1459-3E2D-48AD-BAC3-06DFEEBD81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D126075-FFE5-4A34-922F-92F4D614A880}" type="pres">
      <dgm:prSet presAssocID="{C3526928-F70A-4B5C-B7F2-DD1C1624C867}" presName="parTrans" presStyleLbl="bgSibTrans2D1" presStyleIdx="1" presStyleCnt="3"/>
      <dgm:spPr/>
      <dgm:t>
        <a:bodyPr/>
        <a:lstStyle/>
        <a:p>
          <a:endParaRPr lang="lt-LT"/>
        </a:p>
      </dgm:t>
    </dgm:pt>
    <dgm:pt modelId="{0A41FB9A-A0AF-4A68-BAC2-C1FED4409054}" type="pres">
      <dgm:prSet presAssocID="{6D8BC650-804E-42C3-88AE-1E0FDDDDD5C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F05DDAD-9CA6-4334-8313-45187109E105}" type="pres">
      <dgm:prSet presAssocID="{BE701FBD-4BB0-4285-B458-FB7C22E6414A}" presName="parTrans" presStyleLbl="bgSibTrans2D1" presStyleIdx="2" presStyleCnt="3"/>
      <dgm:spPr/>
      <dgm:t>
        <a:bodyPr/>
        <a:lstStyle/>
        <a:p>
          <a:endParaRPr lang="lt-LT"/>
        </a:p>
      </dgm:t>
    </dgm:pt>
    <dgm:pt modelId="{D3AA60A4-E769-44D6-B316-C4E4314042FA}" type="pres">
      <dgm:prSet presAssocID="{093B9996-9E17-4674-9302-9B4ABC3E29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85E48479-1944-4768-BEBE-CDA928284630}" type="presOf" srcId="{BE701FBD-4BB0-4285-B458-FB7C22E6414A}" destId="{7F05DDAD-9CA6-4334-8313-45187109E105}" srcOrd="0" destOrd="0" presId="urn:microsoft.com/office/officeart/2005/8/layout/radial4"/>
    <dgm:cxn modelId="{1218A886-068D-44E2-B1A2-574A7E96EF70}" srcId="{412521F8-7196-4715-9914-A0EF641EE5BD}" destId="{6D8BC650-804E-42C3-88AE-1E0FDDDDD5C2}" srcOrd="1" destOrd="0" parTransId="{C3526928-F70A-4B5C-B7F2-DD1C1624C867}" sibTransId="{4041DD5E-6457-485F-9FDD-6CCC24C21505}"/>
    <dgm:cxn modelId="{51917995-D708-4C3C-B947-C513475D0B2F}" type="presOf" srcId="{093B9996-9E17-4674-9302-9B4ABC3E29E7}" destId="{D3AA60A4-E769-44D6-B316-C4E4314042FA}" srcOrd="0" destOrd="0" presId="urn:microsoft.com/office/officeart/2005/8/layout/radial4"/>
    <dgm:cxn modelId="{09983AC1-6EEA-4B1D-834C-1EF577E24B27}" type="presOf" srcId="{C3526928-F70A-4B5C-B7F2-DD1C1624C867}" destId="{6D126075-FFE5-4A34-922F-92F4D614A880}" srcOrd="0" destOrd="0" presId="urn:microsoft.com/office/officeart/2005/8/layout/radial4"/>
    <dgm:cxn modelId="{5855BB14-C31F-4D50-B558-37F3FBF1EB1F}" type="presOf" srcId="{7D0A1459-3E2D-48AD-BAC3-06DFEEBD8138}" destId="{27F9F5ED-EAC8-4E14-8B66-AD6F0495C46A}" srcOrd="0" destOrd="0" presId="urn:microsoft.com/office/officeart/2005/8/layout/radial4"/>
    <dgm:cxn modelId="{CC985B0F-8E71-4548-A1DD-86CEED2A056E}" type="presOf" srcId="{6D8BC650-804E-42C3-88AE-1E0FDDDDD5C2}" destId="{0A41FB9A-A0AF-4A68-BAC2-C1FED4409054}" srcOrd="0" destOrd="0" presId="urn:microsoft.com/office/officeart/2005/8/layout/radial4"/>
    <dgm:cxn modelId="{D556DF6E-96A1-4369-8A7C-515D4967379D}" srcId="{412521F8-7196-4715-9914-A0EF641EE5BD}" destId="{093B9996-9E17-4674-9302-9B4ABC3E29E7}" srcOrd="2" destOrd="0" parTransId="{BE701FBD-4BB0-4285-B458-FB7C22E6414A}" sibTransId="{0143593C-4F43-40C5-84C6-A2A5308764C4}"/>
    <dgm:cxn modelId="{EFE3A8FD-5BA4-4C7E-9594-36EC5A82D913}" type="presOf" srcId="{87B1B917-FCEC-421A-98B4-5257BDE7F886}" destId="{63562716-935F-4230-BBFD-D56A1742F921}" srcOrd="0" destOrd="0" presId="urn:microsoft.com/office/officeart/2005/8/layout/radial4"/>
    <dgm:cxn modelId="{7CDE990B-F00E-4DD1-BBF8-948ACDA25607}" type="presOf" srcId="{4AF2A513-F3B7-4F4B-84D4-3377DE91FDBA}" destId="{09B49721-732E-46B2-8FFA-1174DD1CAB6E}" srcOrd="0" destOrd="0" presId="urn:microsoft.com/office/officeart/2005/8/layout/radial4"/>
    <dgm:cxn modelId="{BACB2055-7954-4591-B9D0-7F4E00A8D612}" srcId="{412521F8-7196-4715-9914-A0EF641EE5BD}" destId="{7D0A1459-3E2D-48AD-BAC3-06DFEEBD8138}" srcOrd="0" destOrd="0" parTransId="{87B1B917-FCEC-421A-98B4-5257BDE7F886}" sibTransId="{6ED735AC-B9B6-4E85-80EE-8472C33C8E02}"/>
    <dgm:cxn modelId="{5FC03A63-D240-4F98-85E7-BE7D945D8E3A}" srcId="{4AF2A513-F3B7-4F4B-84D4-3377DE91FDBA}" destId="{412521F8-7196-4715-9914-A0EF641EE5BD}" srcOrd="0" destOrd="0" parTransId="{5531CDC3-3FC7-440A-842E-109E39180E97}" sibTransId="{8559F290-AD91-4E1E-B1E8-CA4447AD171A}"/>
    <dgm:cxn modelId="{C8BE8A7D-4795-4C71-920C-AB6F0C287724}" type="presOf" srcId="{412521F8-7196-4715-9914-A0EF641EE5BD}" destId="{0454EE85-2550-4EED-8A5E-A00DC7174EC3}" srcOrd="0" destOrd="0" presId="urn:microsoft.com/office/officeart/2005/8/layout/radial4"/>
    <dgm:cxn modelId="{2FD7E968-9F8B-41FB-A65A-D7D3978EC6F9}" type="presParOf" srcId="{09B49721-732E-46B2-8FFA-1174DD1CAB6E}" destId="{0454EE85-2550-4EED-8A5E-A00DC7174EC3}" srcOrd="0" destOrd="0" presId="urn:microsoft.com/office/officeart/2005/8/layout/radial4"/>
    <dgm:cxn modelId="{4D70805C-BC23-4501-8176-2361CF26E8B4}" type="presParOf" srcId="{09B49721-732E-46B2-8FFA-1174DD1CAB6E}" destId="{63562716-935F-4230-BBFD-D56A1742F921}" srcOrd="1" destOrd="0" presId="urn:microsoft.com/office/officeart/2005/8/layout/radial4"/>
    <dgm:cxn modelId="{8F03AF0C-7479-4C5A-8BBA-41E238069325}" type="presParOf" srcId="{09B49721-732E-46B2-8FFA-1174DD1CAB6E}" destId="{27F9F5ED-EAC8-4E14-8B66-AD6F0495C46A}" srcOrd="2" destOrd="0" presId="urn:microsoft.com/office/officeart/2005/8/layout/radial4"/>
    <dgm:cxn modelId="{F4862F67-C905-459A-8B11-77927112AE47}" type="presParOf" srcId="{09B49721-732E-46B2-8FFA-1174DD1CAB6E}" destId="{6D126075-FFE5-4A34-922F-92F4D614A880}" srcOrd="3" destOrd="0" presId="urn:microsoft.com/office/officeart/2005/8/layout/radial4"/>
    <dgm:cxn modelId="{7CDDF473-310B-48A6-B5F1-82FFAF88C4D5}" type="presParOf" srcId="{09B49721-732E-46B2-8FFA-1174DD1CAB6E}" destId="{0A41FB9A-A0AF-4A68-BAC2-C1FED4409054}" srcOrd="4" destOrd="0" presId="urn:microsoft.com/office/officeart/2005/8/layout/radial4"/>
    <dgm:cxn modelId="{A95F0341-559F-4EC7-935B-BC331871A11B}" type="presParOf" srcId="{09B49721-732E-46B2-8FFA-1174DD1CAB6E}" destId="{7F05DDAD-9CA6-4334-8313-45187109E105}" srcOrd="5" destOrd="0" presId="urn:microsoft.com/office/officeart/2005/8/layout/radial4"/>
    <dgm:cxn modelId="{10A1B891-80AA-4FC1-A945-988885BD60E0}" type="presParOf" srcId="{09B49721-732E-46B2-8FFA-1174DD1CAB6E}" destId="{D3AA60A4-E769-44D6-B316-C4E4314042F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F2A513-F3B7-4F4B-84D4-3377DE91FDBA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lt-LT"/>
        </a:p>
      </dgm:t>
    </dgm:pt>
    <dgm:pt modelId="{412521F8-7196-4715-9914-A0EF641EE5BD}">
      <dgm:prSet phldrT="[Tekstas]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Užsienietis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31CDC3-3FC7-440A-842E-109E39180E97}" type="parTrans" cxnId="{5FC03A63-D240-4F98-85E7-BE7D945D8E3A}">
      <dgm:prSet/>
      <dgm:spPr/>
      <dgm:t>
        <a:bodyPr/>
        <a:lstStyle/>
        <a:p>
          <a:endParaRPr lang="lt-LT"/>
        </a:p>
      </dgm:t>
    </dgm:pt>
    <dgm:pt modelId="{8559F290-AD91-4E1E-B1E8-CA4447AD171A}" type="sibTrans" cxnId="{5FC03A63-D240-4F98-85E7-BE7D945D8E3A}">
      <dgm:prSet/>
      <dgm:spPr/>
      <dgm:t>
        <a:bodyPr/>
        <a:lstStyle/>
        <a:p>
          <a:endParaRPr lang="lt-LT"/>
        </a:p>
      </dgm:t>
    </dgm:pt>
    <dgm:pt modelId="{7D0A1459-3E2D-48AD-BAC3-06DFEEBD8138}">
      <dgm:prSet phldrT="[Tekstas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Turistas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B1B917-FCEC-421A-98B4-5257BDE7F886}" type="parTrans" cxnId="{BACB2055-7954-4591-B9D0-7F4E00A8D612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lt-LT"/>
        </a:p>
      </dgm:t>
    </dgm:pt>
    <dgm:pt modelId="{6ED735AC-B9B6-4E85-80EE-8472C33C8E02}" type="sibTrans" cxnId="{BACB2055-7954-4591-B9D0-7F4E00A8D612}">
      <dgm:prSet/>
      <dgm:spPr/>
      <dgm:t>
        <a:bodyPr/>
        <a:lstStyle/>
        <a:p>
          <a:endParaRPr lang="lt-LT"/>
        </a:p>
      </dgm:t>
    </dgm:pt>
    <dgm:pt modelId="{093B9996-9E17-4674-9302-9B4ABC3E29E7}">
      <dgm:prSet phldrT="[Tekstas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lt-LT" dirty="0" smtClean="0">
              <a:latin typeface="Arial" panose="020B0604020202020204" pitchFamily="34" charset="0"/>
              <a:cs typeface="Arial" panose="020B0604020202020204" pitchFamily="34" charset="0"/>
            </a:rPr>
            <a:t>Investuotojas</a:t>
          </a:r>
          <a:endParaRPr lang="lt-LT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701FBD-4BB0-4285-B458-FB7C22E6414A}" type="parTrans" cxnId="{D556DF6E-96A1-4369-8A7C-515D4967379D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lt-LT"/>
        </a:p>
      </dgm:t>
    </dgm:pt>
    <dgm:pt modelId="{0143593C-4F43-40C5-84C6-A2A5308764C4}" type="sibTrans" cxnId="{D556DF6E-96A1-4369-8A7C-515D4967379D}">
      <dgm:prSet/>
      <dgm:spPr/>
      <dgm:t>
        <a:bodyPr/>
        <a:lstStyle/>
        <a:p>
          <a:endParaRPr lang="lt-LT"/>
        </a:p>
      </dgm:t>
    </dgm:pt>
    <dgm:pt modelId="{09B49721-732E-46B2-8FFA-1174DD1CAB6E}" type="pres">
      <dgm:prSet presAssocID="{4AF2A513-F3B7-4F4B-84D4-3377DE91FD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0454EE85-2550-4EED-8A5E-A00DC7174EC3}" type="pres">
      <dgm:prSet presAssocID="{412521F8-7196-4715-9914-A0EF641EE5BD}" presName="centerShape" presStyleLbl="node0" presStyleIdx="0" presStyleCnt="1" custScaleX="107897" custScaleY="107897" custLinFactNeighborX="1072" custLinFactNeighborY="2764"/>
      <dgm:spPr/>
      <dgm:t>
        <a:bodyPr/>
        <a:lstStyle/>
        <a:p>
          <a:endParaRPr lang="lt-LT"/>
        </a:p>
      </dgm:t>
    </dgm:pt>
    <dgm:pt modelId="{63562716-935F-4230-BBFD-D56A1742F921}" type="pres">
      <dgm:prSet presAssocID="{87B1B917-FCEC-421A-98B4-5257BDE7F886}" presName="parTrans" presStyleLbl="bgSibTrans2D1" presStyleIdx="0" presStyleCnt="2"/>
      <dgm:spPr/>
      <dgm:t>
        <a:bodyPr/>
        <a:lstStyle/>
        <a:p>
          <a:endParaRPr lang="lt-LT"/>
        </a:p>
      </dgm:t>
    </dgm:pt>
    <dgm:pt modelId="{27F9F5ED-EAC8-4E14-8B66-AD6F0495C46A}" type="pres">
      <dgm:prSet presAssocID="{7D0A1459-3E2D-48AD-BAC3-06DFEEBD8138}" presName="node" presStyleLbl="node1" presStyleIdx="0" presStyleCnt="2" custRadScaleRad="104289" custRadScaleInc="2812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F05DDAD-9CA6-4334-8313-45187109E105}" type="pres">
      <dgm:prSet presAssocID="{BE701FBD-4BB0-4285-B458-FB7C22E6414A}" presName="parTrans" presStyleLbl="bgSibTrans2D1" presStyleIdx="1" presStyleCnt="2"/>
      <dgm:spPr/>
      <dgm:t>
        <a:bodyPr/>
        <a:lstStyle/>
        <a:p>
          <a:endParaRPr lang="lt-LT"/>
        </a:p>
      </dgm:t>
    </dgm:pt>
    <dgm:pt modelId="{D3AA60A4-E769-44D6-B316-C4E4314042FA}" type="pres">
      <dgm:prSet presAssocID="{093B9996-9E17-4674-9302-9B4ABC3E29E7}" presName="node" presStyleLbl="node1" presStyleIdx="1" presStyleCnt="2" custRadScaleRad="99329" custRadScaleInc="-3422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51917995-D708-4C3C-B947-C513475D0B2F}" type="presOf" srcId="{093B9996-9E17-4674-9302-9B4ABC3E29E7}" destId="{D3AA60A4-E769-44D6-B316-C4E4314042FA}" srcOrd="0" destOrd="0" presId="urn:microsoft.com/office/officeart/2005/8/layout/radial4"/>
    <dgm:cxn modelId="{C8BE8A7D-4795-4C71-920C-AB6F0C287724}" type="presOf" srcId="{412521F8-7196-4715-9914-A0EF641EE5BD}" destId="{0454EE85-2550-4EED-8A5E-A00DC7174EC3}" srcOrd="0" destOrd="0" presId="urn:microsoft.com/office/officeart/2005/8/layout/radial4"/>
    <dgm:cxn modelId="{EFE3A8FD-5BA4-4C7E-9594-36EC5A82D913}" type="presOf" srcId="{87B1B917-FCEC-421A-98B4-5257BDE7F886}" destId="{63562716-935F-4230-BBFD-D56A1742F921}" srcOrd="0" destOrd="0" presId="urn:microsoft.com/office/officeart/2005/8/layout/radial4"/>
    <dgm:cxn modelId="{D556DF6E-96A1-4369-8A7C-515D4967379D}" srcId="{412521F8-7196-4715-9914-A0EF641EE5BD}" destId="{093B9996-9E17-4674-9302-9B4ABC3E29E7}" srcOrd="1" destOrd="0" parTransId="{BE701FBD-4BB0-4285-B458-FB7C22E6414A}" sibTransId="{0143593C-4F43-40C5-84C6-A2A5308764C4}"/>
    <dgm:cxn modelId="{5855BB14-C31F-4D50-B558-37F3FBF1EB1F}" type="presOf" srcId="{7D0A1459-3E2D-48AD-BAC3-06DFEEBD8138}" destId="{27F9F5ED-EAC8-4E14-8B66-AD6F0495C46A}" srcOrd="0" destOrd="0" presId="urn:microsoft.com/office/officeart/2005/8/layout/radial4"/>
    <dgm:cxn modelId="{5FC03A63-D240-4F98-85E7-BE7D945D8E3A}" srcId="{4AF2A513-F3B7-4F4B-84D4-3377DE91FDBA}" destId="{412521F8-7196-4715-9914-A0EF641EE5BD}" srcOrd="0" destOrd="0" parTransId="{5531CDC3-3FC7-440A-842E-109E39180E97}" sibTransId="{8559F290-AD91-4E1E-B1E8-CA4447AD171A}"/>
    <dgm:cxn modelId="{BACB2055-7954-4591-B9D0-7F4E00A8D612}" srcId="{412521F8-7196-4715-9914-A0EF641EE5BD}" destId="{7D0A1459-3E2D-48AD-BAC3-06DFEEBD8138}" srcOrd="0" destOrd="0" parTransId="{87B1B917-FCEC-421A-98B4-5257BDE7F886}" sibTransId="{6ED735AC-B9B6-4E85-80EE-8472C33C8E02}"/>
    <dgm:cxn modelId="{85E48479-1944-4768-BEBE-CDA928284630}" type="presOf" srcId="{BE701FBD-4BB0-4285-B458-FB7C22E6414A}" destId="{7F05DDAD-9CA6-4334-8313-45187109E105}" srcOrd="0" destOrd="0" presId="urn:microsoft.com/office/officeart/2005/8/layout/radial4"/>
    <dgm:cxn modelId="{7CDE990B-F00E-4DD1-BBF8-948ACDA25607}" type="presOf" srcId="{4AF2A513-F3B7-4F4B-84D4-3377DE91FDBA}" destId="{09B49721-732E-46B2-8FFA-1174DD1CAB6E}" srcOrd="0" destOrd="0" presId="urn:microsoft.com/office/officeart/2005/8/layout/radial4"/>
    <dgm:cxn modelId="{2FD7E968-9F8B-41FB-A65A-D7D3978EC6F9}" type="presParOf" srcId="{09B49721-732E-46B2-8FFA-1174DD1CAB6E}" destId="{0454EE85-2550-4EED-8A5E-A00DC7174EC3}" srcOrd="0" destOrd="0" presId="urn:microsoft.com/office/officeart/2005/8/layout/radial4"/>
    <dgm:cxn modelId="{4D70805C-BC23-4501-8176-2361CF26E8B4}" type="presParOf" srcId="{09B49721-732E-46B2-8FFA-1174DD1CAB6E}" destId="{63562716-935F-4230-BBFD-D56A1742F921}" srcOrd="1" destOrd="0" presId="urn:microsoft.com/office/officeart/2005/8/layout/radial4"/>
    <dgm:cxn modelId="{8F03AF0C-7479-4C5A-8BBA-41E238069325}" type="presParOf" srcId="{09B49721-732E-46B2-8FFA-1174DD1CAB6E}" destId="{27F9F5ED-EAC8-4E14-8B66-AD6F0495C46A}" srcOrd="2" destOrd="0" presId="urn:microsoft.com/office/officeart/2005/8/layout/radial4"/>
    <dgm:cxn modelId="{A95F0341-559F-4EC7-935B-BC331871A11B}" type="presParOf" srcId="{09B49721-732E-46B2-8FFA-1174DD1CAB6E}" destId="{7F05DDAD-9CA6-4334-8313-45187109E105}" srcOrd="3" destOrd="0" presId="urn:microsoft.com/office/officeart/2005/8/layout/radial4"/>
    <dgm:cxn modelId="{10A1B891-80AA-4FC1-A945-988885BD60E0}" type="presParOf" srcId="{09B49721-732E-46B2-8FFA-1174DD1CAB6E}" destId="{D3AA60A4-E769-44D6-B316-C4E4314042F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4EE85-2550-4EED-8A5E-A00DC7174EC3}">
      <dsp:nvSpPr>
        <dsp:cNvPr id="0" name=""/>
        <dsp:cNvSpPr/>
      </dsp:nvSpPr>
      <dsp:spPr>
        <a:xfrm>
          <a:off x="1350743" y="1725496"/>
          <a:ext cx="1245890" cy="1245890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Klaipėdietis</a:t>
          </a:r>
          <a:endParaRPr lang="lt-LT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33199" y="1907952"/>
        <a:ext cx="880978" cy="880978"/>
      </dsp:txXfrm>
    </dsp:sp>
    <dsp:sp modelId="{63562716-935F-4230-BBFD-D56A1742F921}">
      <dsp:nvSpPr>
        <dsp:cNvPr id="0" name=""/>
        <dsp:cNvSpPr/>
      </dsp:nvSpPr>
      <dsp:spPr>
        <a:xfrm rot="12900000">
          <a:off x="503781" y="1492632"/>
          <a:ext cx="1002474" cy="355078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9F5ED-EAC8-4E14-8B66-AD6F0495C46A}">
      <dsp:nvSpPr>
        <dsp:cNvPr id="0" name=""/>
        <dsp:cNvSpPr/>
      </dsp:nvSpPr>
      <dsp:spPr>
        <a:xfrm>
          <a:off x="2630" y="909235"/>
          <a:ext cx="1183596" cy="946877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Gyventojas</a:t>
          </a:r>
          <a:endParaRPr lang="lt-LT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363" y="936968"/>
        <a:ext cx="1128130" cy="891411"/>
      </dsp:txXfrm>
    </dsp:sp>
    <dsp:sp modelId="{6D126075-FFE5-4A34-922F-92F4D614A880}">
      <dsp:nvSpPr>
        <dsp:cNvPr id="0" name=""/>
        <dsp:cNvSpPr/>
      </dsp:nvSpPr>
      <dsp:spPr>
        <a:xfrm rot="16200000">
          <a:off x="1472451" y="988374"/>
          <a:ext cx="1002474" cy="355078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1FB9A-A0AF-4A68-BAC2-C1FED4409054}">
      <dsp:nvSpPr>
        <dsp:cNvPr id="0" name=""/>
        <dsp:cNvSpPr/>
      </dsp:nvSpPr>
      <dsp:spPr>
        <a:xfrm>
          <a:off x="1381890" y="191237"/>
          <a:ext cx="1183596" cy="946877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Verslininkas</a:t>
          </a:r>
          <a:endParaRPr lang="lt-LT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9623" y="218970"/>
        <a:ext cx="1128130" cy="891411"/>
      </dsp:txXfrm>
    </dsp:sp>
    <dsp:sp modelId="{7F05DDAD-9CA6-4334-8313-45187109E105}">
      <dsp:nvSpPr>
        <dsp:cNvPr id="0" name=""/>
        <dsp:cNvSpPr/>
      </dsp:nvSpPr>
      <dsp:spPr>
        <a:xfrm rot="19500000">
          <a:off x="2441121" y="1492632"/>
          <a:ext cx="1002474" cy="355078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A60A4-E769-44D6-B316-C4E4314042FA}">
      <dsp:nvSpPr>
        <dsp:cNvPr id="0" name=""/>
        <dsp:cNvSpPr/>
      </dsp:nvSpPr>
      <dsp:spPr>
        <a:xfrm>
          <a:off x="2761149" y="909235"/>
          <a:ext cx="1183596" cy="946877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Išeivis</a:t>
          </a:r>
          <a:endParaRPr lang="lt-LT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88882" y="936968"/>
        <a:ext cx="1128130" cy="891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4EE85-2550-4EED-8A5E-A00DC7174EC3}">
      <dsp:nvSpPr>
        <dsp:cNvPr id="0" name=""/>
        <dsp:cNvSpPr/>
      </dsp:nvSpPr>
      <dsp:spPr>
        <a:xfrm>
          <a:off x="1265981" y="1651528"/>
          <a:ext cx="1245600" cy="1245600"/>
        </a:xfrm>
        <a:prstGeom prst="ellipse">
          <a:avLst/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Lietuvos gyventojas</a:t>
          </a:r>
          <a:endParaRPr lang="lt-LT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8395" y="1833942"/>
        <a:ext cx="880772" cy="880772"/>
      </dsp:txXfrm>
    </dsp:sp>
    <dsp:sp modelId="{63562716-935F-4230-BBFD-D56A1742F921}">
      <dsp:nvSpPr>
        <dsp:cNvPr id="0" name=""/>
        <dsp:cNvSpPr/>
      </dsp:nvSpPr>
      <dsp:spPr>
        <a:xfrm rot="12900000">
          <a:off x="482735" y="1447559"/>
          <a:ext cx="935884" cy="339803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9F5ED-EAC8-4E14-8B66-AD6F0495C46A}">
      <dsp:nvSpPr>
        <dsp:cNvPr id="0" name=""/>
        <dsp:cNvSpPr/>
      </dsp:nvSpPr>
      <dsp:spPr>
        <a:xfrm>
          <a:off x="1023" y="895989"/>
          <a:ext cx="1132678" cy="90614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Turistas</a:t>
          </a:r>
          <a:endParaRPr lang="lt-LT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63" y="922529"/>
        <a:ext cx="1079598" cy="853062"/>
      </dsp:txXfrm>
    </dsp:sp>
    <dsp:sp modelId="{6D126075-FFE5-4A34-922F-92F4D614A880}">
      <dsp:nvSpPr>
        <dsp:cNvPr id="0" name=""/>
        <dsp:cNvSpPr/>
      </dsp:nvSpPr>
      <dsp:spPr>
        <a:xfrm rot="16200000">
          <a:off x="1420839" y="959214"/>
          <a:ext cx="935884" cy="339803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1FB9A-A0AF-4A68-BAC2-C1FED4409054}">
      <dsp:nvSpPr>
        <dsp:cNvPr id="0" name=""/>
        <dsp:cNvSpPr/>
      </dsp:nvSpPr>
      <dsp:spPr>
        <a:xfrm>
          <a:off x="1322442" y="208102"/>
          <a:ext cx="1132678" cy="90614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Verslininkas</a:t>
          </a:r>
          <a:endParaRPr lang="lt-LT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8982" y="234642"/>
        <a:ext cx="1079598" cy="853062"/>
      </dsp:txXfrm>
    </dsp:sp>
    <dsp:sp modelId="{7F05DDAD-9CA6-4334-8313-45187109E105}">
      <dsp:nvSpPr>
        <dsp:cNvPr id="0" name=""/>
        <dsp:cNvSpPr/>
      </dsp:nvSpPr>
      <dsp:spPr>
        <a:xfrm rot="19500000">
          <a:off x="2358942" y="1447559"/>
          <a:ext cx="935884" cy="339803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A60A4-E769-44D6-B316-C4E4314042FA}">
      <dsp:nvSpPr>
        <dsp:cNvPr id="0" name=""/>
        <dsp:cNvSpPr/>
      </dsp:nvSpPr>
      <dsp:spPr>
        <a:xfrm>
          <a:off x="2643861" y="895989"/>
          <a:ext cx="1132678" cy="90614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Sprendimų priėmėjas</a:t>
          </a:r>
          <a:endParaRPr lang="lt-LT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70401" y="922529"/>
        <a:ext cx="1079598" cy="853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4EE85-2550-4EED-8A5E-A00DC7174EC3}">
      <dsp:nvSpPr>
        <dsp:cNvPr id="0" name=""/>
        <dsp:cNvSpPr/>
      </dsp:nvSpPr>
      <dsp:spPr>
        <a:xfrm>
          <a:off x="1239445" y="1508123"/>
          <a:ext cx="1245595" cy="1245595"/>
        </a:xfrm>
        <a:prstGeom prst="ellipse">
          <a:avLst/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Užsienietis</a:t>
          </a:r>
          <a:endParaRPr lang="lt-LT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21858" y="1690536"/>
        <a:ext cx="880769" cy="880769"/>
      </dsp:txXfrm>
    </dsp:sp>
    <dsp:sp modelId="{63562716-935F-4230-BBFD-D56A1742F921}">
      <dsp:nvSpPr>
        <dsp:cNvPr id="0" name=""/>
        <dsp:cNvSpPr/>
      </dsp:nvSpPr>
      <dsp:spPr>
        <a:xfrm rot="14446066">
          <a:off x="758297" y="918667"/>
          <a:ext cx="1035211" cy="329012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9F5ED-EAC8-4E14-8B66-AD6F0495C46A}">
      <dsp:nvSpPr>
        <dsp:cNvPr id="0" name=""/>
        <dsp:cNvSpPr/>
      </dsp:nvSpPr>
      <dsp:spPr>
        <a:xfrm>
          <a:off x="474775" y="192803"/>
          <a:ext cx="1096708" cy="877367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Turistas</a:t>
          </a:r>
          <a:endParaRPr lang="lt-LT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0472" y="218500"/>
        <a:ext cx="1045314" cy="825973"/>
      </dsp:txXfrm>
    </dsp:sp>
    <dsp:sp modelId="{7F05DDAD-9CA6-4334-8313-45187109E105}">
      <dsp:nvSpPr>
        <dsp:cNvPr id="0" name=""/>
        <dsp:cNvSpPr/>
      </dsp:nvSpPr>
      <dsp:spPr>
        <a:xfrm rot="17511857">
          <a:off x="1820098" y="902360"/>
          <a:ext cx="938243" cy="329012"/>
        </a:xfrm>
        <a:prstGeom prst="leftArrow">
          <a:avLst>
            <a:gd name="adj1" fmla="val 60000"/>
            <a:gd name="adj2" fmla="val 5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A60A4-E769-44D6-B316-C4E4314042FA}">
      <dsp:nvSpPr>
        <dsp:cNvPr id="0" name=""/>
        <dsp:cNvSpPr/>
      </dsp:nvSpPr>
      <dsp:spPr>
        <a:xfrm>
          <a:off x="1915571" y="192805"/>
          <a:ext cx="1096708" cy="877367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Investuotojas</a:t>
          </a:r>
          <a:endParaRPr lang="lt-LT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41268" y="218502"/>
        <a:ext cx="1045314" cy="825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95475-D565-4C03-AF86-1D683D06595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51128-C707-442D-85DF-49E5AC8F466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169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1073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813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8744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3703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312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947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322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0002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9387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5104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6122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4077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2460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51128-C707-442D-85DF-49E5AC8F4661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319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319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21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375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530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56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945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460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287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873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023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3198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C713-FA4A-406E-84E3-2DA5DAC88789}" type="datetimeFigureOut">
              <a:rPr lang="lt-LT" smtClean="0"/>
              <a:t>2016-11-30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AD09-3549-4F70-B323-C10D82114C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594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28600" y="808038"/>
            <a:ext cx="5229225" cy="2387600"/>
          </a:xfrm>
        </p:spPr>
        <p:txBody>
          <a:bodyPr>
            <a:normAutofit/>
          </a:bodyPr>
          <a:lstStyle/>
          <a:p>
            <a:r>
              <a:rPr lang="lt-LT" sz="4800" dirty="0">
                <a:latin typeface="Arial" panose="020B0604020202020204" pitchFamily="34" charset="0"/>
                <a:cs typeface="Arial" panose="020B0604020202020204" pitchFamily="34" charset="0"/>
              </a:rPr>
              <a:t>Komunikacija ir Klaipėdos miesto </a:t>
            </a:r>
            <a:r>
              <a:rPr lang="lt-L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įvaizdis</a:t>
            </a:r>
            <a:endParaRPr lang="lt-L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781049" y="3687763"/>
            <a:ext cx="4124325" cy="1655762"/>
          </a:xfrm>
        </p:spPr>
        <p:txBody>
          <a:bodyPr>
            <a:noAutofit/>
          </a:bodyPr>
          <a:lstStyle/>
          <a:p>
            <a:r>
              <a:rPr lang="lt-LT" sz="5400" b="1" dirty="0">
                <a:latin typeface="Arial Black" panose="020B0A04020102020204" pitchFamily="34" charset="0"/>
              </a:rPr>
              <a:t>Klaipėdos miesto įvaizdis</a:t>
            </a:r>
          </a:p>
          <a:p>
            <a:endParaRPr lang="lt-LT" sz="5400" b="1" dirty="0">
              <a:latin typeface="Arial Black" panose="020B0A04020102020204" pitchFamily="34" charset="0"/>
            </a:endParaRPr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325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7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71715" y="74323"/>
            <a:ext cx="10515600" cy="1325563"/>
          </a:xfrm>
        </p:spPr>
        <p:txBody>
          <a:bodyPr/>
          <a:lstStyle/>
          <a:p>
            <a:pPr algn="ctr"/>
            <a:r>
              <a:rPr lang="lt-LT" b="1" dirty="0">
                <a:latin typeface="Arial Black" panose="020B0A04020102020204" pitchFamily="34" charset="0"/>
              </a:rPr>
              <a:t>Tikslą pasieksime </a:t>
            </a:r>
            <a:r>
              <a:rPr lang="lt-LT" b="1" dirty="0" smtClean="0">
                <a:latin typeface="Arial Black" panose="020B0A04020102020204" pitchFamily="34" charset="0"/>
              </a:rPr>
              <a:t>jei</a:t>
            </a:r>
            <a:r>
              <a:rPr lang="lt-LT" b="1" dirty="0">
                <a:latin typeface="Arial Black" panose="020B0A04020102020204" pitchFamily="34" charset="0"/>
              </a:rPr>
              <a:t>:</a:t>
            </a:r>
            <a:endParaRPr lang="lt-LT" dirty="0">
              <a:latin typeface="Arial Black" panose="020B0A040201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721408" y="4087877"/>
            <a:ext cx="4814204" cy="1978928"/>
            <a:chOff x="6721408" y="4087877"/>
            <a:chExt cx="4814204" cy="1978928"/>
          </a:xfrm>
        </p:grpSpPr>
        <p:graphicFrame>
          <p:nvGraphicFramePr>
            <p:cNvPr id="6" name="Diagrama 5"/>
            <p:cNvGraphicFramePr/>
            <p:nvPr>
              <p:extLst>
                <p:ext uri="{D42A27DB-BD31-4B8C-83A1-F6EECF244321}">
                  <p14:modId xmlns:p14="http://schemas.microsoft.com/office/powerpoint/2010/main" val="2119593931"/>
                </p:ext>
              </p:extLst>
            </p:nvPr>
          </p:nvGraphicFramePr>
          <p:xfrm>
            <a:off x="6721408" y="4087877"/>
            <a:ext cx="2595756" cy="19789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9057511" y="4776053"/>
              <a:ext cx="24781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 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proc.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išaugs vietinės investicijos</a:t>
              </a:r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057511" y="1098881"/>
            <a:ext cx="2259282" cy="2241435"/>
            <a:chOff x="7375578" y="1245792"/>
            <a:chExt cx="2259282" cy="2241435"/>
          </a:xfrm>
        </p:grpSpPr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9646" y="1245792"/>
              <a:ext cx="1071147" cy="120016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375578" y="2563897"/>
              <a:ext cx="22592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 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proc.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išaugs 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turistų skaičius</a:t>
              </a:r>
            </a:p>
            <a:p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upė 27"/>
          <p:cNvGrpSpPr/>
          <p:nvPr/>
        </p:nvGrpSpPr>
        <p:grpSpPr>
          <a:xfrm>
            <a:off x="305817" y="3961416"/>
            <a:ext cx="5324129" cy="2105389"/>
            <a:chOff x="267717" y="4045634"/>
            <a:chExt cx="5324129" cy="2105389"/>
          </a:xfrm>
        </p:grpSpPr>
        <p:sp>
          <p:nvSpPr>
            <p:cNvPr id="11" name="TextBox 10"/>
            <p:cNvSpPr txBox="1"/>
            <p:nvPr/>
          </p:nvSpPr>
          <p:spPr>
            <a:xfrm>
              <a:off x="2909739" y="4362183"/>
              <a:ext cx="268210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 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proc. Lietuvos gyventojų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manys, 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kad Klaipėda – tai galimybių miestas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(gyventojų nuomonės tyrimas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aveikslėlis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717" y="4045634"/>
              <a:ext cx="2607668" cy="2105389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4193598" y="1284984"/>
            <a:ext cx="4246427" cy="1754326"/>
            <a:chOff x="4193598" y="1284984"/>
            <a:chExt cx="4246427" cy="1754326"/>
          </a:xfrm>
        </p:grpSpPr>
        <p:sp>
          <p:nvSpPr>
            <p:cNvPr id="12" name="TextBox 11"/>
            <p:cNvSpPr txBox="1"/>
            <p:nvPr/>
          </p:nvSpPr>
          <p:spPr>
            <a:xfrm>
              <a:off x="5369585" y="1284984"/>
              <a:ext cx="307044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80 proc. Klaipėdos miesto gyventojų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manys, 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kad Klaipėda – tai galimybių miestas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(gyventojų nuomonės tyrimas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Paveikslėlis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3598" y="1338612"/>
              <a:ext cx="1146509" cy="1384147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189260" y="1201702"/>
            <a:ext cx="3057247" cy="2237521"/>
            <a:chOff x="189260" y="1201702"/>
            <a:chExt cx="3057247" cy="223752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4342" y="1201702"/>
              <a:ext cx="1674558" cy="152105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89260" y="2792892"/>
              <a:ext cx="30572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Kasmet daugiau nei 1 proc. </a:t>
              </a:r>
              <a:endParaRPr lang="lt-LT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augs 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gyventojų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skaičius</a:t>
              </a:r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86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latin typeface="Arial Black" panose="020B0A04020102020204" pitchFamily="34" charset="0"/>
              </a:rPr>
              <a:t>Ką turėtume atlikti:</a:t>
            </a:r>
            <a:endParaRPr lang="lt-LT" dirty="0">
              <a:latin typeface="Arial Black" panose="020B0A04020102020204" pitchFamily="34" charset="0"/>
            </a:endParaRPr>
          </a:p>
        </p:txBody>
      </p:sp>
      <p:sp>
        <p:nvSpPr>
          <p:cNvPr id="7" name="Rodyklė dešinėn 6"/>
          <p:cNvSpPr/>
          <p:nvPr/>
        </p:nvSpPr>
        <p:spPr>
          <a:xfrm>
            <a:off x="345688" y="2163337"/>
            <a:ext cx="11731083" cy="306658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pSp>
        <p:nvGrpSpPr>
          <p:cNvPr id="20" name="Grupė 19"/>
          <p:cNvGrpSpPr/>
          <p:nvPr/>
        </p:nvGrpSpPr>
        <p:grpSpPr>
          <a:xfrm>
            <a:off x="571501" y="2627968"/>
            <a:ext cx="1867829" cy="2213517"/>
            <a:chOff x="571501" y="2627968"/>
            <a:chExt cx="1867829" cy="2213517"/>
          </a:xfrm>
        </p:grpSpPr>
        <p:sp>
          <p:nvSpPr>
            <p:cNvPr id="8" name="Stačiakampis 7"/>
            <p:cNvSpPr/>
            <p:nvPr/>
          </p:nvSpPr>
          <p:spPr>
            <a:xfrm>
              <a:off x="588227" y="2627968"/>
              <a:ext cx="1851103" cy="221351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1501" y="3211881"/>
              <a:ext cx="18511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Miesto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įvaizdį perduoti į  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„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vienas rankas“</a:t>
              </a:r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upė 20"/>
          <p:cNvGrpSpPr/>
          <p:nvPr/>
        </p:nvGrpSpPr>
        <p:grpSpPr>
          <a:xfrm>
            <a:off x="2871438" y="2622394"/>
            <a:ext cx="1851103" cy="2213517"/>
            <a:chOff x="2871438" y="2622394"/>
            <a:chExt cx="1851103" cy="2213517"/>
          </a:xfrm>
        </p:grpSpPr>
        <p:sp>
          <p:nvSpPr>
            <p:cNvPr id="14" name="Stačiakampis 13"/>
            <p:cNvSpPr/>
            <p:nvPr/>
          </p:nvSpPr>
          <p:spPr>
            <a:xfrm>
              <a:off x="2871438" y="2622394"/>
              <a:ext cx="1851103" cy="221351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81194" y="2996438"/>
              <a:ext cx="183158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Vykdyti kryptingą komunikaciją – tiek vertikalią, tiek horizontalią</a:t>
              </a:r>
              <a:endParaRPr lang="lt-LT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upė 21"/>
          <p:cNvGrpSpPr/>
          <p:nvPr/>
        </p:nvGrpSpPr>
        <p:grpSpPr>
          <a:xfrm>
            <a:off x="5285676" y="2624251"/>
            <a:ext cx="1851104" cy="2213517"/>
            <a:chOff x="5285676" y="2624251"/>
            <a:chExt cx="1851104" cy="2213517"/>
          </a:xfrm>
        </p:grpSpPr>
        <p:sp>
          <p:nvSpPr>
            <p:cNvPr id="15" name="Stačiakampis 14"/>
            <p:cNvSpPr/>
            <p:nvPr/>
          </p:nvSpPr>
          <p:spPr>
            <a:xfrm>
              <a:off x="5285677" y="2624251"/>
              <a:ext cx="1851103" cy="221351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85676" y="3211881"/>
              <a:ext cx="18511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Silpnybes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paversti </a:t>
              </a:r>
              <a:r>
                <a:rPr lang="lt-L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stiprybėmis</a:t>
              </a:r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upė 22"/>
          <p:cNvGrpSpPr/>
          <p:nvPr/>
        </p:nvGrpSpPr>
        <p:grpSpPr>
          <a:xfrm>
            <a:off x="7699916" y="2622394"/>
            <a:ext cx="1851103" cy="2213517"/>
            <a:chOff x="7699916" y="2622394"/>
            <a:chExt cx="1851103" cy="2213517"/>
          </a:xfrm>
        </p:grpSpPr>
        <p:sp>
          <p:nvSpPr>
            <p:cNvPr id="16" name="Stačiakampis 15"/>
            <p:cNvSpPr/>
            <p:nvPr/>
          </p:nvSpPr>
          <p:spPr>
            <a:xfrm>
              <a:off x="7699916" y="2622394"/>
              <a:ext cx="1851103" cy="221351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99916" y="3160319"/>
              <a:ext cx="18343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Išnaudoti miesto </a:t>
              </a:r>
              <a:r>
                <a:rPr lang="lt-LT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privalumus</a:t>
              </a:r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3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ė 5"/>
          <p:cNvGrpSpPr/>
          <p:nvPr/>
        </p:nvGrpSpPr>
        <p:grpSpPr>
          <a:xfrm>
            <a:off x="4103649" y="2029522"/>
            <a:ext cx="3389971" cy="2999678"/>
            <a:chOff x="4103649" y="2029522"/>
            <a:chExt cx="3389971" cy="2999678"/>
          </a:xfrm>
        </p:grpSpPr>
        <p:sp>
          <p:nvSpPr>
            <p:cNvPr id="4" name="Ovalas 3"/>
            <p:cNvSpPr/>
            <p:nvPr/>
          </p:nvSpPr>
          <p:spPr>
            <a:xfrm>
              <a:off x="4103649" y="2029522"/>
              <a:ext cx="3389971" cy="299967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454447" y="2776654"/>
              <a:ext cx="258197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3200" dirty="0" smtClean="0">
                  <a:latin typeface="Arial Black" panose="020B0A04020102020204" pitchFamily="34" charset="0"/>
                  <a:cs typeface="Arial" panose="020B0604020202020204" pitchFamily="34" charset="0"/>
                </a:rPr>
                <a:t>Klaipėdos miesto </a:t>
              </a:r>
              <a:r>
                <a:rPr lang="lt-LT" sz="3200" dirty="0" err="1" smtClean="0">
                  <a:latin typeface="Arial Black" panose="020B0A04020102020204" pitchFamily="34" charset="0"/>
                  <a:cs typeface="Arial" panose="020B0604020202020204" pitchFamily="34" charset="0"/>
                </a:rPr>
                <a:t>privalumai</a:t>
              </a:r>
              <a:endParaRPr lang="lt-LT" sz="3200" dirty="0"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upė 23"/>
          <p:cNvGrpSpPr/>
          <p:nvPr/>
        </p:nvGrpSpPr>
        <p:grpSpPr>
          <a:xfrm>
            <a:off x="164945" y="55757"/>
            <a:ext cx="1683834" cy="1405053"/>
            <a:chOff x="164945" y="55757"/>
            <a:chExt cx="1683834" cy="1405053"/>
          </a:xfrm>
        </p:grpSpPr>
        <p:sp>
          <p:nvSpPr>
            <p:cNvPr id="12" name="Ovalas 11"/>
            <p:cNvSpPr/>
            <p:nvPr/>
          </p:nvSpPr>
          <p:spPr>
            <a:xfrm>
              <a:off x="164945" y="55757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0293" y="250903"/>
              <a:ext cx="12935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Miestiečiai didžiuojasi savo miestu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upė 25"/>
          <p:cNvGrpSpPr/>
          <p:nvPr/>
        </p:nvGrpSpPr>
        <p:grpSpPr>
          <a:xfrm>
            <a:off x="3878301" y="250903"/>
            <a:ext cx="1683834" cy="1405053"/>
            <a:chOff x="3878301" y="250903"/>
            <a:chExt cx="1683834" cy="1405053"/>
          </a:xfrm>
        </p:grpSpPr>
        <p:sp>
          <p:nvSpPr>
            <p:cNvPr id="14" name="Ovalas 13"/>
            <p:cNvSpPr/>
            <p:nvPr/>
          </p:nvSpPr>
          <p:spPr>
            <a:xfrm>
              <a:off x="3878301" y="250903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04694" y="490203"/>
              <a:ext cx="12310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Miestas žalias ir švarus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upė 27"/>
          <p:cNvGrpSpPr/>
          <p:nvPr/>
        </p:nvGrpSpPr>
        <p:grpSpPr>
          <a:xfrm>
            <a:off x="6476071" y="295509"/>
            <a:ext cx="1683834" cy="1405053"/>
            <a:chOff x="6476071" y="295509"/>
            <a:chExt cx="1683834" cy="1405053"/>
          </a:xfrm>
        </p:grpSpPr>
        <p:sp>
          <p:nvSpPr>
            <p:cNvPr id="9" name="Ovalas 8"/>
            <p:cNvSpPr/>
            <p:nvPr/>
          </p:nvSpPr>
          <p:spPr>
            <a:xfrm>
              <a:off x="6476071" y="295509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61924" y="661485"/>
              <a:ext cx="130190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Miestiečiai svetingi</a:t>
              </a:r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upė 29"/>
          <p:cNvGrpSpPr/>
          <p:nvPr/>
        </p:nvGrpSpPr>
        <p:grpSpPr>
          <a:xfrm>
            <a:off x="10337181" y="55757"/>
            <a:ext cx="1683834" cy="1408189"/>
            <a:chOff x="10337181" y="55757"/>
            <a:chExt cx="1683834" cy="1408189"/>
          </a:xfrm>
        </p:grpSpPr>
        <p:sp>
          <p:nvSpPr>
            <p:cNvPr id="22" name="Ovalas 21"/>
            <p:cNvSpPr/>
            <p:nvPr/>
          </p:nvSpPr>
          <p:spPr>
            <a:xfrm>
              <a:off x="10337181" y="55757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488187" y="217451"/>
              <a:ext cx="1532828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Gyventojai nesunkiai leidžiasi būti sutelkiami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upė 31"/>
          <p:cNvGrpSpPr/>
          <p:nvPr/>
        </p:nvGrpSpPr>
        <p:grpSpPr>
          <a:xfrm>
            <a:off x="1970978" y="1167160"/>
            <a:ext cx="1683834" cy="1453376"/>
            <a:chOff x="1970978" y="1167160"/>
            <a:chExt cx="1683834" cy="1453376"/>
          </a:xfrm>
        </p:grpSpPr>
        <p:sp>
          <p:nvSpPr>
            <p:cNvPr id="13" name="Ovalas 12"/>
            <p:cNvSpPr/>
            <p:nvPr/>
          </p:nvSpPr>
          <p:spPr>
            <a:xfrm>
              <a:off x="1970978" y="1167160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06187" y="1374041"/>
              <a:ext cx="146081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Mieste daug aktyvių visuomeninių organizacijų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upė 33"/>
          <p:cNvGrpSpPr/>
          <p:nvPr/>
        </p:nvGrpSpPr>
        <p:grpSpPr>
          <a:xfrm>
            <a:off x="8580864" y="1215483"/>
            <a:ext cx="1683834" cy="1405053"/>
            <a:chOff x="8580864" y="1215483"/>
            <a:chExt cx="1683834" cy="1405053"/>
          </a:xfrm>
        </p:grpSpPr>
        <p:sp>
          <p:nvSpPr>
            <p:cNvPr id="21" name="Ovalas 20"/>
            <p:cNvSpPr/>
            <p:nvPr/>
          </p:nvSpPr>
          <p:spPr>
            <a:xfrm>
              <a:off x="8580864" y="1215483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785999" y="1374040"/>
              <a:ext cx="1273563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Miesto geografinės ir gamtinės ypatybės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upė 35"/>
          <p:cNvGrpSpPr/>
          <p:nvPr/>
        </p:nvGrpSpPr>
        <p:grpSpPr>
          <a:xfrm>
            <a:off x="125916" y="2941261"/>
            <a:ext cx="1683834" cy="1405053"/>
            <a:chOff x="125916" y="2941261"/>
            <a:chExt cx="1683834" cy="1405053"/>
          </a:xfrm>
        </p:grpSpPr>
        <p:sp>
          <p:nvSpPr>
            <p:cNvPr id="11" name="Ovalas 10"/>
            <p:cNvSpPr/>
            <p:nvPr/>
          </p:nvSpPr>
          <p:spPr>
            <a:xfrm>
              <a:off x="125916" y="2941261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3652" y="3209239"/>
              <a:ext cx="13985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Vienintelis Lietuvos uostamiestis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upė 37"/>
          <p:cNvGrpSpPr/>
          <p:nvPr/>
        </p:nvGrpSpPr>
        <p:grpSpPr>
          <a:xfrm>
            <a:off x="2194467" y="3014545"/>
            <a:ext cx="1683834" cy="1441189"/>
            <a:chOff x="2194467" y="3014545"/>
            <a:chExt cx="1683834" cy="1441189"/>
          </a:xfrm>
        </p:grpSpPr>
        <p:sp>
          <p:nvSpPr>
            <p:cNvPr id="17" name="Ovalas 16"/>
            <p:cNvSpPr/>
            <p:nvPr/>
          </p:nvSpPr>
          <p:spPr>
            <a:xfrm>
              <a:off x="2194467" y="3014545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90181" y="3209239"/>
              <a:ext cx="1492405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Vienas iš labiausiai augančių Europoje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ė 39"/>
          <p:cNvGrpSpPr/>
          <p:nvPr/>
        </p:nvGrpSpPr>
        <p:grpSpPr>
          <a:xfrm>
            <a:off x="7686908" y="3018263"/>
            <a:ext cx="1683834" cy="1405053"/>
            <a:chOff x="7686908" y="3018263"/>
            <a:chExt cx="1683834" cy="1405053"/>
          </a:xfrm>
        </p:grpSpPr>
        <p:sp>
          <p:nvSpPr>
            <p:cNvPr id="20" name="Ovalas 19"/>
            <p:cNvSpPr/>
            <p:nvPr/>
          </p:nvSpPr>
          <p:spPr>
            <a:xfrm>
              <a:off x="7686908" y="3018263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63829" y="3299858"/>
              <a:ext cx="11299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Stiprus miesto verslas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upė 41"/>
          <p:cNvGrpSpPr/>
          <p:nvPr/>
        </p:nvGrpSpPr>
        <p:grpSpPr>
          <a:xfrm>
            <a:off x="9946888" y="2910468"/>
            <a:ext cx="1683834" cy="1405053"/>
            <a:chOff x="9946888" y="2910468"/>
            <a:chExt cx="1683834" cy="1405053"/>
          </a:xfrm>
        </p:grpSpPr>
        <p:sp>
          <p:nvSpPr>
            <p:cNvPr id="10" name="Ovalas 9"/>
            <p:cNvSpPr/>
            <p:nvPr/>
          </p:nvSpPr>
          <p:spPr>
            <a:xfrm>
              <a:off x="9946888" y="2910468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956413" y="3251372"/>
              <a:ext cx="166478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Sėkmingiausia LEZ Lietuvoje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upė 43"/>
          <p:cNvGrpSpPr/>
          <p:nvPr/>
        </p:nvGrpSpPr>
        <p:grpSpPr>
          <a:xfrm>
            <a:off x="37867" y="5304261"/>
            <a:ext cx="1859931" cy="1405053"/>
            <a:chOff x="37867" y="5304261"/>
            <a:chExt cx="1859931" cy="1405053"/>
          </a:xfrm>
        </p:grpSpPr>
        <p:sp>
          <p:nvSpPr>
            <p:cNvPr id="16" name="Ovalas 15"/>
            <p:cNvSpPr/>
            <p:nvPr/>
          </p:nvSpPr>
          <p:spPr>
            <a:xfrm>
              <a:off x="98967" y="5304261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867" y="5699086"/>
              <a:ext cx="18599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Miesto </a:t>
              </a:r>
              <a:r>
                <a:rPr lang="lt-LT" sz="1500" dirty="0" err="1">
                  <a:latin typeface="Arial" panose="020B0604020202020204" pitchFamily="34" charset="0"/>
                  <a:cs typeface="Arial" panose="020B0604020202020204" pitchFamily="34" charset="0"/>
                </a:rPr>
                <a:t>tarptautiškumas</a:t>
              </a:r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upė 45"/>
          <p:cNvGrpSpPr/>
          <p:nvPr/>
        </p:nvGrpSpPr>
        <p:grpSpPr>
          <a:xfrm>
            <a:off x="2188890" y="4709532"/>
            <a:ext cx="1689411" cy="1416202"/>
            <a:chOff x="2188890" y="4709532"/>
            <a:chExt cx="1689411" cy="1416202"/>
          </a:xfrm>
        </p:grpSpPr>
        <p:sp>
          <p:nvSpPr>
            <p:cNvPr id="8" name="Ovalas 7"/>
            <p:cNvSpPr/>
            <p:nvPr/>
          </p:nvSpPr>
          <p:spPr>
            <a:xfrm>
              <a:off x="2194467" y="4709532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88890" y="4879239"/>
              <a:ext cx="1683834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Pakankamai gerai išplėtotas kultūrinių įstaigų tinklas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upė 47"/>
          <p:cNvGrpSpPr/>
          <p:nvPr/>
        </p:nvGrpSpPr>
        <p:grpSpPr>
          <a:xfrm>
            <a:off x="4120376" y="5304260"/>
            <a:ext cx="1683834" cy="1444721"/>
            <a:chOff x="4120376" y="5304260"/>
            <a:chExt cx="1683834" cy="1444721"/>
          </a:xfrm>
        </p:grpSpPr>
        <p:sp>
          <p:nvSpPr>
            <p:cNvPr id="15" name="Ovalas 14"/>
            <p:cNvSpPr/>
            <p:nvPr/>
          </p:nvSpPr>
          <p:spPr>
            <a:xfrm>
              <a:off x="4120376" y="5304260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78813" y="5502486"/>
              <a:ext cx="1389721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Stiprėjantis sukuriamas </a:t>
              </a:r>
              <a:r>
                <a:rPr lang="lt-LT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kultūrinis </a:t>
              </a:r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produktas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upė 49"/>
          <p:cNvGrpSpPr/>
          <p:nvPr/>
        </p:nvGrpSpPr>
        <p:grpSpPr>
          <a:xfrm>
            <a:off x="6386861" y="5304259"/>
            <a:ext cx="1683834" cy="1405053"/>
            <a:chOff x="6386861" y="5304259"/>
            <a:chExt cx="1683834" cy="1405053"/>
          </a:xfrm>
        </p:grpSpPr>
        <p:sp>
          <p:nvSpPr>
            <p:cNvPr id="7" name="Ovalas 6"/>
            <p:cNvSpPr/>
            <p:nvPr/>
          </p:nvSpPr>
          <p:spPr>
            <a:xfrm>
              <a:off x="6386861" y="5304259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51448" y="5606752"/>
              <a:ext cx="160647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Platus miesto ambasadorių (išeivių) tinklas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upė 51"/>
          <p:cNvGrpSpPr/>
          <p:nvPr/>
        </p:nvGrpSpPr>
        <p:grpSpPr>
          <a:xfrm>
            <a:off x="8318347" y="4601732"/>
            <a:ext cx="1683834" cy="1405053"/>
            <a:chOff x="8318347" y="4601732"/>
            <a:chExt cx="1683834" cy="1405053"/>
          </a:xfrm>
        </p:grpSpPr>
        <p:sp>
          <p:nvSpPr>
            <p:cNvPr id="19" name="Ovalas 18"/>
            <p:cNvSpPr/>
            <p:nvPr/>
          </p:nvSpPr>
          <p:spPr>
            <a:xfrm>
              <a:off x="8318347" y="4601732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464126" y="4879239"/>
              <a:ext cx="14786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Stipri, demokratiška savivalda</a:t>
              </a:r>
            </a:p>
            <a:p>
              <a:pPr algn="ctr"/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Grupė 53"/>
          <p:cNvGrpSpPr/>
          <p:nvPr/>
        </p:nvGrpSpPr>
        <p:grpSpPr>
          <a:xfrm>
            <a:off x="10337181" y="5412059"/>
            <a:ext cx="1683834" cy="1405053"/>
            <a:chOff x="10337181" y="5412059"/>
            <a:chExt cx="1683834" cy="1405053"/>
          </a:xfrm>
        </p:grpSpPr>
        <p:sp>
          <p:nvSpPr>
            <p:cNvPr id="18" name="Ovalas 17"/>
            <p:cNvSpPr/>
            <p:nvPr/>
          </p:nvSpPr>
          <p:spPr>
            <a:xfrm>
              <a:off x="10337181" y="5412059"/>
              <a:ext cx="1683834" cy="1405053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342757" y="5693649"/>
              <a:ext cx="167825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5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Palanki aplinka ir laikmetis miesto proveržiui</a:t>
              </a:r>
              <a:endParaRPr lang="lt-LT" sz="1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575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09074" y="365125"/>
            <a:ext cx="10944726" cy="1632117"/>
          </a:xfrm>
        </p:spPr>
        <p:txBody>
          <a:bodyPr>
            <a:normAutofit/>
          </a:bodyPr>
          <a:lstStyle/>
          <a:p>
            <a:r>
              <a:rPr lang="lt-LT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Grėsmės</a:t>
            </a:r>
            <a:endParaRPr lang="lt-LT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622130" y="4864894"/>
            <a:ext cx="1582404" cy="1309186"/>
            <a:chOff x="1455645" y="2793872"/>
            <a:chExt cx="2706689" cy="1638917"/>
          </a:xfrm>
        </p:grpSpPr>
        <p:sp>
          <p:nvSpPr>
            <p:cNvPr id="6" name="Rectangle 5"/>
            <p:cNvSpPr/>
            <p:nvPr/>
          </p:nvSpPr>
          <p:spPr>
            <a:xfrm>
              <a:off x="1455647" y="2793872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1455645" y="2808777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Tolesnis gyventojų mažėjimas</a:t>
              </a:r>
              <a:endParaRPr lang="lt-LT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508079" y="4864643"/>
            <a:ext cx="1582403" cy="1297280"/>
            <a:chOff x="1221978" y="2645"/>
            <a:chExt cx="2706687" cy="1624012"/>
          </a:xfrm>
        </p:grpSpPr>
        <p:sp>
          <p:nvSpPr>
            <p:cNvPr id="45" name="Rectangle 44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Taršiosios pramonės plėtra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622131" y="1746961"/>
            <a:ext cx="1582403" cy="1297280"/>
            <a:chOff x="1221978" y="2645"/>
            <a:chExt cx="2706687" cy="1624012"/>
          </a:xfrm>
        </p:grpSpPr>
        <p:sp>
          <p:nvSpPr>
            <p:cNvPr id="48" name="Rectangle 47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Didėjantis nedarbas</a:t>
              </a:r>
              <a:endParaRPr lang="lt-LT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508079" y="1749092"/>
            <a:ext cx="1582403" cy="1297280"/>
            <a:chOff x="1221978" y="2645"/>
            <a:chExt cx="2706687" cy="1624012"/>
          </a:xfrm>
        </p:grpSpPr>
        <p:sp>
          <p:nvSpPr>
            <p:cNvPr id="51" name="Rectangle 50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Rectangle 51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Politinis nestabilumas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508080" y="184202"/>
            <a:ext cx="1582403" cy="1297280"/>
            <a:chOff x="1221978" y="2645"/>
            <a:chExt cx="2706687" cy="1624012"/>
          </a:xfrm>
        </p:grpSpPr>
        <p:sp>
          <p:nvSpPr>
            <p:cNvPr id="54" name="Rectangle 53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Rectangle 54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Sukurtos strategijos tąsos nebuvimas</a:t>
              </a:r>
              <a:endParaRPr lang="lt-LT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0417088" y="4852737"/>
            <a:ext cx="1582403" cy="1297280"/>
            <a:chOff x="1221978" y="2645"/>
            <a:chExt cx="2706687" cy="1624012"/>
          </a:xfrm>
        </p:grpSpPr>
        <p:sp>
          <p:nvSpPr>
            <p:cNvPr id="57" name="Rectangle 56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Rectangle 57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Augantis transporto srautas ir prastas reguliavimas</a:t>
              </a:r>
              <a:endParaRPr lang="lt-LT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622130" y="3318806"/>
            <a:ext cx="1582403" cy="1297280"/>
            <a:chOff x="1221978" y="2645"/>
            <a:chExt cx="2706687" cy="1624012"/>
          </a:xfrm>
        </p:grpSpPr>
        <p:sp>
          <p:nvSpPr>
            <p:cNvPr id="60" name="Rectangle 59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Rectangle 60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Nekuriama patraukli aplinka miestiečiams</a:t>
              </a:r>
              <a:endParaRPr lang="lt-LT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0417089" y="1746961"/>
            <a:ext cx="1582403" cy="1297280"/>
            <a:chOff x="1221978" y="2645"/>
            <a:chExt cx="2706687" cy="1624012"/>
          </a:xfrm>
        </p:grpSpPr>
        <p:sp>
          <p:nvSpPr>
            <p:cNvPr id="63" name="Rectangle 62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1600" dirty="0">
                  <a:latin typeface="Arial" panose="020B0604020202020204" pitchFamily="34" charset="0"/>
                  <a:cs typeface="Arial" panose="020B0604020202020204" pitchFamily="34" charset="0"/>
                </a:rPr>
                <a:t>Parengta skirtingoms visuomenės grupėms nepriimtina strategija</a:t>
              </a:r>
              <a:endParaRPr lang="lt-LT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0417089" y="163617"/>
            <a:ext cx="1582403" cy="1297280"/>
            <a:chOff x="1221978" y="2645"/>
            <a:chExt cx="2706687" cy="1624012"/>
          </a:xfrm>
        </p:grpSpPr>
        <p:sp>
          <p:nvSpPr>
            <p:cNvPr id="66" name="Rectangle 65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Gyventojų abejingumas</a:t>
              </a:r>
              <a:endParaRPr lang="lt-LT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394028" y="3318806"/>
            <a:ext cx="1582403" cy="1297280"/>
            <a:chOff x="1221978" y="2645"/>
            <a:chExt cx="2706687" cy="1624012"/>
          </a:xfrm>
        </p:grpSpPr>
        <p:sp>
          <p:nvSpPr>
            <p:cNvPr id="69" name="Rectangle 68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Rectangle 69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Silpnėjantis universitetas</a:t>
              </a:r>
              <a:endParaRPr lang="lt-LT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508079" y="3324037"/>
            <a:ext cx="1582403" cy="1297280"/>
            <a:chOff x="1221978" y="2645"/>
            <a:chExt cx="2706687" cy="1624012"/>
          </a:xfrm>
        </p:grpSpPr>
        <p:sp>
          <p:nvSpPr>
            <p:cNvPr id="72" name="Rectangle 71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Rectangle 72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1500" dirty="0">
                  <a:latin typeface="Arial" panose="020B0604020202020204" pitchFamily="34" charset="0"/>
                  <a:cs typeface="Arial" panose="020B0604020202020204" pitchFamily="34" charset="0"/>
                </a:rPr>
                <a:t>Nekryptinga, pakankamai nefinansuojama miesto plėtra</a:t>
              </a:r>
              <a:endParaRPr lang="lt-LT" sz="15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622131" y="184202"/>
            <a:ext cx="1582403" cy="1297280"/>
            <a:chOff x="1221978" y="2645"/>
            <a:chExt cx="2706687" cy="1624012"/>
          </a:xfrm>
        </p:grpSpPr>
        <p:sp>
          <p:nvSpPr>
            <p:cNvPr id="75" name="Rectangle 74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  <a:solidFill>
              <a:srgbClr val="FFD700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6" name="Rectangle 75"/>
            <p:cNvSpPr/>
            <p:nvPr/>
          </p:nvSpPr>
          <p:spPr>
            <a:xfrm>
              <a:off x="1221978" y="2645"/>
              <a:ext cx="2706687" cy="1624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1400" dirty="0">
                  <a:latin typeface="Arial" panose="020B0604020202020204" pitchFamily="34" charset="0"/>
                  <a:cs typeface="Arial" panose="020B0604020202020204" pitchFamily="34" charset="0"/>
                </a:rPr>
                <a:t>Sukurtos neteisingos komunikacinės žinutės, sąlygojančios atmetimo reakciją</a:t>
              </a:r>
              <a:endParaRPr lang="lt-LT" sz="1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65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325" y="0"/>
            <a:ext cx="6858000" cy="6858000"/>
          </a:xfrm>
          <a:prstGeom prst="rect">
            <a:avLst/>
          </a:prstGeom>
        </p:spPr>
      </p:pic>
      <p:sp>
        <p:nvSpPr>
          <p:cNvPr id="4" name="Antrinis pavadinimas 3"/>
          <p:cNvSpPr>
            <a:spLocks noGrp="1"/>
          </p:cNvSpPr>
          <p:nvPr>
            <p:ph type="subTitle" idx="1"/>
          </p:nvPr>
        </p:nvSpPr>
        <p:spPr>
          <a:xfrm>
            <a:off x="141249" y="3451497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lt-LT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Klausimai</a:t>
            </a:r>
            <a:endParaRPr lang="lt-LT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5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Komanda</a:t>
            </a:r>
            <a:endParaRPr lang="lt-LT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Viktorija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Jakubauskytė-Andriulienė, 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Klaipėdos miesto savivaldybės Tarptautinių ryšių, verslo plėtros ir turizmo skyriaus vedėja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Albertas Barauskas, Klaipėdos mero patarėjas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Jolanta </a:t>
            </a:r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Braukylienė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, Klaipėdos pramonininkų asociacijos vykdančioji direktorė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Nijole Dvarionaite-</a:t>
            </a:r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Milkintienė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, Klaipėdos valstybinio jūrų uosto direkcijos generalinio direktoriaus padėjėja ryšiams su visuomene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Mindaugas Gudelis, Lietuvos jūrų muziejaus Tarptautinių ryšių ir projektų valdymo skyriaus vedėjas</a:t>
            </a:r>
          </a:p>
          <a:p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Jolanta </a:t>
            </a:r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Toliušytė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, AB „Vakarų laivų gamykla“ komunikacijos vadovė</a:t>
            </a:r>
          </a:p>
          <a:p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Romandas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Žiubrys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, VšĮ „Klaipėdos šventės“ direktorius</a:t>
            </a:r>
          </a:p>
          <a:p>
            <a:pPr marL="0" indent="0">
              <a:buNone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5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ė 6"/>
          <p:cNvGrpSpPr/>
          <p:nvPr/>
        </p:nvGrpSpPr>
        <p:grpSpPr>
          <a:xfrm>
            <a:off x="312233" y="356839"/>
            <a:ext cx="9701561" cy="3189249"/>
            <a:chOff x="211873" y="657922"/>
            <a:chExt cx="9322420" cy="2475571"/>
          </a:xfrm>
          <a:solidFill>
            <a:srgbClr val="FFFF66"/>
          </a:solidFill>
        </p:grpSpPr>
        <p:sp>
          <p:nvSpPr>
            <p:cNvPr id="5" name="Stačiakampis 4"/>
            <p:cNvSpPr/>
            <p:nvPr/>
          </p:nvSpPr>
          <p:spPr>
            <a:xfrm>
              <a:off x="211873" y="657922"/>
              <a:ext cx="9322420" cy="2475571"/>
            </a:xfrm>
            <a:prstGeom prst="roundRect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810" y="772322"/>
              <a:ext cx="9110546" cy="2299573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lt-LT" sz="2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lt-LT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Miesto įvaizdis yra tai, ką apie miestą mano, kokį to miesto vaizdinį turi jo tikslinės grupės. Tai išmatuoti padeda tikslinės grupės noras atvykti arba/ir likti tame mieste.</a:t>
              </a:r>
            </a:p>
            <a:p>
              <a:pPr algn="just"/>
              <a:endParaRPr lang="lt-LT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ė 11"/>
          <p:cNvGrpSpPr/>
          <p:nvPr/>
        </p:nvGrpSpPr>
        <p:grpSpPr>
          <a:xfrm>
            <a:off x="1405054" y="2977376"/>
            <a:ext cx="10582507" cy="3501483"/>
            <a:chOff x="1405054" y="2977376"/>
            <a:chExt cx="10582507" cy="3501483"/>
          </a:xfrm>
        </p:grpSpPr>
        <p:sp>
          <p:nvSpPr>
            <p:cNvPr id="9" name="Suapvalintas stačiakampis 8"/>
            <p:cNvSpPr/>
            <p:nvPr/>
          </p:nvSpPr>
          <p:spPr>
            <a:xfrm>
              <a:off x="1405054" y="2977376"/>
              <a:ext cx="10582507" cy="350148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Turinio vietos rezervavimo ženklas 2"/>
            <p:cNvSpPr txBox="1">
              <a:spLocks/>
            </p:cNvSpPr>
            <p:nvPr/>
          </p:nvSpPr>
          <p:spPr>
            <a:xfrm>
              <a:off x="1650380" y="3354101"/>
              <a:ext cx="10292576" cy="3113606"/>
            </a:xfrm>
            <a:prstGeom prst="roundRect">
              <a:avLst/>
            </a:prstGeom>
            <a:solidFill>
              <a:srgbClr val="FF0000"/>
            </a:soli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Miesto įvaizdžio kūrimo (angl. 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Place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marketing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city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branding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city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marketing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) tikslas yra reklamuoti miesto vertę, reikšmę ir įvaizdį taip, kad tikslinės grupės žinotų ir suvoktų visus išskirtinius miesto 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privalumus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 ir atvyktų arba/ir liktų tame mieste (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Zenker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 ir 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Martin</a:t>
              </a:r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, 2011).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endParaRPr lang="lt-LT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Arial" panose="020B0604020202020204" pitchFamily="34" charset="0"/>
                <a:buNone/>
              </a:pPr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20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33877" y="722329"/>
            <a:ext cx="12024724" cy="1268396"/>
          </a:xfrm>
        </p:spPr>
        <p:txBody>
          <a:bodyPr>
            <a:normAutofit/>
          </a:bodyPr>
          <a:lstStyle/>
          <a:p>
            <a:r>
              <a:rPr lang="lt-LT" sz="3600" dirty="0" smtClean="0">
                <a:latin typeface="Arial Black" panose="020B0A04020102020204" pitchFamily="34" charset="0"/>
              </a:rPr>
              <a:t>Pagrindinis tikslas 2030 </a:t>
            </a:r>
            <a:r>
              <a:rPr lang="lt-LT" sz="3600" dirty="0">
                <a:latin typeface="Arial Black" panose="020B0A04020102020204" pitchFamily="34" charset="0"/>
              </a:rPr>
              <a:t>m.</a:t>
            </a:r>
            <a:endParaRPr lang="lt-LT" sz="3600" b="1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250" y="79119"/>
            <a:ext cx="4800000" cy="48000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95952" y="3228975"/>
            <a:ext cx="6581273" cy="3048000"/>
            <a:chOff x="352927" y="2105025"/>
            <a:chExt cx="6581273" cy="3048000"/>
          </a:xfrm>
        </p:grpSpPr>
        <p:sp>
          <p:nvSpPr>
            <p:cNvPr id="8" name="Rounded Rectangle 7"/>
            <p:cNvSpPr/>
            <p:nvPr/>
          </p:nvSpPr>
          <p:spPr>
            <a:xfrm>
              <a:off x="352927" y="2105025"/>
              <a:ext cx="6581273" cy="3048000"/>
            </a:xfrm>
            <a:prstGeom prst="roundRect">
              <a:avLst/>
            </a:prstGeom>
            <a:solidFill>
              <a:srgbClr val="FFD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2927" y="2190750"/>
              <a:ext cx="6428873" cy="28315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3200" dirty="0">
                  <a:latin typeface="Arial" panose="020B0604020202020204" pitchFamily="34" charset="0"/>
                  <a:cs typeface="Arial" panose="020B0604020202020204" pitchFamily="34" charset="0"/>
                </a:rPr>
                <a:t>Komunikacijos priemonių pagalba valdomas, teigiamas, patrauklus ir emigraciją stabdantis bei gyventojų prieaugį skatinantis Klaipėdos miesto įvaizdis</a:t>
              </a:r>
            </a:p>
            <a:p>
              <a:endParaRPr lang="lt-LT" dirty="0"/>
            </a:p>
          </p:txBody>
        </p:sp>
      </p:grpSp>
    </p:spTree>
    <p:extLst>
      <p:ext uri="{BB962C8B-B14F-4D97-AF65-F5344CB8AC3E}">
        <p14:creationId xmlns:p14="http://schemas.microsoft.com/office/powerpoint/2010/main" val="3792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Kas yra Klaipėda?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3697224" y="1825623"/>
            <a:ext cx="2078736" cy="2133727"/>
          </a:xfrm>
          <a:prstGeom prst="roundRect">
            <a:avLst/>
          </a:prstGeom>
          <a:solidFill>
            <a:srgbClr val="FFD700"/>
          </a:solidFill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Sparčiausiai augantis Rytų Baltijos uostas</a:t>
            </a:r>
            <a:endParaRPr lang="lt-LT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6562344" y="1825623"/>
            <a:ext cx="2078736" cy="2133727"/>
          </a:xfrm>
          <a:prstGeom prst="roundRect">
            <a:avLst/>
          </a:prstGeom>
          <a:solidFill>
            <a:srgbClr val="FFD700"/>
          </a:solidFill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Lietuvos vartai į pasaulį</a:t>
            </a:r>
            <a:endParaRPr lang="lt-LT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urinio vietos rezervavimo ženklas 2"/>
          <p:cNvSpPr txBox="1">
            <a:spLocks/>
          </p:cNvSpPr>
          <p:nvPr/>
        </p:nvSpPr>
        <p:spPr>
          <a:xfrm>
            <a:off x="9427464" y="1825622"/>
            <a:ext cx="2078736" cy="2133727"/>
          </a:xfrm>
          <a:prstGeom prst="roundRect">
            <a:avLst/>
          </a:prstGeom>
          <a:solidFill>
            <a:srgbClr val="FFD700"/>
          </a:solidFill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Neužšąlantis kultūros uostas</a:t>
            </a:r>
            <a:endParaRPr lang="lt-LT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urinio vietos rezervavimo ženklas 2"/>
          <p:cNvSpPr txBox="1">
            <a:spLocks/>
          </p:cNvSpPr>
          <p:nvPr/>
        </p:nvSpPr>
        <p:spPr>
          <a:xfrm>
            <a:off x="9433560" y="4413499"/>
            <a:ext cx="2078736" cy="2133727"/>
          </a:xfrm>
          <a:prstGeom prst="roundRect">
            <a:avLst/>
          </a:prstGeom>
          <a:solidFill>
            <a:srgbClr val="FF0000"/>
          </a:solidFill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Lietuvos energetinė nepriklauso- </a:t>
            </a:r>
            <a:r>
              <a:rPr lang="lt-LT" sz="2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mybė</a:t>
            </a:r>
            <a:endParaRPr lang="lt-LT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urinio vietos rezervavimo ženklas 2"/>
          <p:cNvSpPr txBox="1">
            <a:spLocks/>
          </p:cNvSpPr>
          <p:nvPr/>
        </p:nvSpPr>
        <p:spPr>
          <a:xfrm>
            <a:off x="6562344" y="4413498"/>
            <a:ext cx="2078736" cy="2133727"/>
          </a:xfrm>
          <a:prstGeom prst="roundRect">
            <a:avLst/>
          </a:prstGeom>
          <a:solidFill>
            <a:srgbClr val="FF0000"/>
          </a:solidFill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Antras </a:t>
            </a: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pagal ekonominę svarbą </a:t>
            </a:r>
            <a:r>
              <a:rPr lang="lt-LT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Lietuvos </a:t>
            </a:r>
            <a:r>
              <a:rPr lang="lt-LT" sz="2200" dirty="0">
                <a:latin typeface="Arial" panose="020B0604020202020204" pitchFamily="34" charset="0"/>
                <a:cs typeface="Arial" panose="020B0604020202020204" pitchFamily="34" charset="0"/>
              </a:rPr>
              <a:t>miestas</a:t>
            </a:r>
            <a:endParaRPr lang="lt-L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urinio vietos rezervavimo ženklas 2"/>
          <p:cNvSpPr txBox="1">
            <a:spLocks/>
          </p:cNvSpPr>
          <p:nvPr/>
        </p:nvSpPr>
        <p:spPr>
          <a:xfrm>
            <a:off x="3709416" y="4413498"/>
            <a:ext cx="2078736" cy="2133727"/>
          </a:xfrm>
          <a:prstGeom prst="roundRect">
            <a:avLst/>
          </a:prstGeom>
          <a:solidFill>
            <a:srgbClr val="FF0000"/>
          </a:solidFill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Lietuvos Naujasis Orleanas</a:t>
            </a:r>
            <a:endParaRPr lang="lt-LT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urinio vietos rezervavimo ženklas 2"/>
          <p:cNvSpPr txBox="1">
            <a:spLocks/>
          </p:cNvSpPr>
          <p:nvPr/>
        </p:nvSpPr>
        <p:spPr>
          <a:xfrm>
            <a:off x="838200" y="4413502"/>
            <a:ext cx="2078736" cy="2133727"/>
          </a:xfrm>
          <a:prstGeom prst="roundRect">
            <a:avLst/>
          </a:prstGeom>
          <a:solidFill>
            <a:srgbClr val="FF0000"/>
          </a:solidFill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Lietuvos Amsterdamas</a:t>
            </a:r>
            <a:endParaRPr lang="lt-LT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urinio vietos rezervavimo ženklas 2"/>
          <p:cNvSpPr txBox="1">
            <a:spLocks/>
          </p:cNvSpPr>
          <p:nvPr/>
        </p:nvSpPr>
        <p:spPr>
          <a:xfrm>
            <a:off x="916854" y="1825621"/>
            <a:ext cx="2078736" cy="2133727"/>
          </a:xfrm>
          <a:prstGeom prst="roundRect">
            <a:avLst/>
          </a:prstGeom>
          <a:solidFill>
            <a:srgbClr val="FFD700"/>
          </a:solidFill>
          <a:ln w="571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Miestas gyvenantis „laisvu stiliumi“</a:t>
            </a:r>
            <a:endParaRPr lang="lt-L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2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ė 37"/>
          <p:cNvGrpSpPr/>
          <p:nvPr/>
        </p:nvGrpSpPr>
        <p:grpSpPr>
          <a:xfrm>
            <a:off x="241606" y="221546"/>
            <a:ext cx="3122341" cy="2653990"/>
            <a:chOff x="241606" y="221546"/>
            <a:chExt cx="3122341" cy="2653990"/>
          </a:xfrm>
        </p:grpSpPr>
        <p:sp>
          <p:nvSpPr>
            <p:cNvPr id="23" name="Ovalas 22"/>
            <p:cNvSpPr/>
            <p:nvPr/>
          </p:nvSpPr>
          <p:spPr>
            <a:xfrm>
              <a:off x="241606" y="221546"/>
              <a:ext cx="3122341" cy="2653990"/>
            </a:xfrm>
            <a:prstGeom prst="ellipse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9054" y="566495"/>
              <a:ext cx="268744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Klaipėdos miesto įvaizdžio silpnybės</a:t>
              </a:r>
              <a:endParaRPr lang="lt-LT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upė 39"/>
          <p:cNvGrpSpPr/>
          <p:nvPr/>
        </p:nvGrpSpPr>
        <p:grpSpPr>
          <a:xfrm>
            <a:off x="3494048" y="173728"/>
            <a:ext cx="1996069" cy="1637462"/>
            <a:chOff x="3494048" y="173728"/>
            <a:chExt cx="1996069" cy="1637462"/>
          </a:xfrm>
          <a:solidFill>
            <a:srgbClr val="FF0000"/>
          </a:solidFill>
        </p:grpSpPr>
        <p:sp>
          <p:nvSpPr>
            <p:cNvPr id="25" name="Ovalas 24"/>
            <p:cNvSpPr/>
            <p:nvPr/>
          </p:nvSpPr>
          <p:spPr>
            <a:xfrm>
              <a:off x="3494048" y="173728"/>
              <a:ext cx="1996069" cy="163746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33799" y="459201"/>
              <a:ext cx="15165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Nėra veikiančios strategijos </a:t>
              </a: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upė 41"/>
          <p:cNvGrpSpPr/>
          <p:nvPr/>
        </p:nvGrpSpPr>
        <p:grpSpPr>
          <a:xfrm>
            <a:off x="6155473" y="231434"/>
            <a:ext cx="1996069" cy="1717958"/>
            <a:chOff x="6155473" y="231434"/>
            <a:chExt cx="1996069" cy="1717958"/>
          </a:xfrm>
          <a:solidFill>
            <a:srgbClr val="FF0000"/>
          </a:solidFill>
        </p:grpSpPr>
        <p:sp>
          <p:nvSpPr>
            <p:cNvPr id="32" name="Ovalas 31"/>
            <p:cNvSpPr/>
            <p:nvPr/>
          </p:nvSpPr>
          <p:spPr>
            <a:xfrm>
              <a:off x="6155473" y="231434"/>
              <a:ext cx="1996069" cy="163746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17397" y="472064"/>
              <a:ext cx="177165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Nėra bendros miesto komunikacijos sistemos</a:t>
              </a:r>
            </a:p>
            <a:p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upė 43"/>
          <p:cNvGrpSpPr/>
          <p:nvPr/>
        </p:nvGrpSpPr>
        <p:grpSpPr>
          <a:xfrm>
            <a:off x="4687228" y="1688709"/>
            <a:ext cx="1996069" cy="1637462"/>
            <a:chOff x="4687228" y="1688709"/>
            <a:chExt cx="1996069" cy="1637462"/>
          </a:xfrm>
        </p:grpSpPr>
        <p:sp>
          <p:nvSpPr>
            <p:cNvPr id="26" name="Ovalas 25"/>
            <p:cNvSpPr/>
            <p:nvPr/>
          </p:nvSpPr>
          <p:spPr>
            <a:xfrm>
              <a:off x="4687228" y="1688709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990634" y="1947483"/>
              <a:ext cx="13892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Nėra atsakingos institucijos</a:t>
              </a: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upė 45"/>
          <p:cNvGrpSpPr/>
          <p:nvPr/>
        </p:nvGrpSpPr>
        <p:grpSpPr>
          <a:xfrm>
            <a:off x="2927194" y="3153845"/>
            <a:ext cx="1996069" cy="1658678"/>
            <a:chOff x="2927194" y="3153845"/>
            <a:chExt cx="1996069" cy="1658678"/>
          </a:xfrm>
        </p:grpSpPr>
        <p:sp>
          <p:nvSpPr>
            <p:cNvPr id="27" name="Ovalas 26"/>
            <p:cNvSpPr/>
            <p:nvPr/>
          </p:nvSpPr>
          <p:spPr>
            <a:xfrm>
              <a:off x="2927194" y="3153845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79146" y="3412140"/>
              <a:ext cx="1527482" cy="1400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700" dirty="0">
                  <a:latin typeface="Arial" panose="020B0604020202020204" pitchFamily="34" charset="0"/>
                  <a:cs typeface="Arial" panose="020B0604020202020204" pitchFamily="34" charset="0"/>
                </a:rPr>
                <a:t>Nežinome, kaip teisingai komunikuoti miestą</a:t>
              </a:r>
            </a:p>
            <a:p>
              <a:pPr algn="ctr"/>
              <a:endParaRPr lang="lt-LT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upė 47"/>
          <p:cNvGrpSpPr/>
          <p:nvPr/>
        </p:nvGrpSpPr>
        <p:grpSpPr>
          <a:xfrm>
            <a:off x="224881" y="3409957"/>
            <a:ext cx="1996069" cy="1713820"/>
            <a:chOff x="224881" y="3409957"/>
            <a:chExt cx="1996069" cy="1713820"/>
          </a:xfrm>
        </p:grpSpPr>
        <p:sp>
          <p:nvSpPr>
            <p:cNvPr id="28" name="Ovalas 27"/>
            <p:cNvSpPr/>
            <p:nvPr/>
          </p:nvSpPr>
          <p:spPr>
            <a:xfrm>
              <a:off x="224881" y="3409957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59054" y="3646449"/>
              <a:ext cx="159462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Neapibrėžtas gyventojo santykis su miestu</a:t>
              </a:r>
            </a:p>
            <a:p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upė 49"/>
          <p:cNvGrpSpPr/>
          <p:nvPr/>
        </p:nvGrpSpPr>
        <p:grpSpPr>
          <a:xfrm>
            <a:off x="1509129" y="4995105"/>
            <a:ext cx="1996069" cy="1637462"/>
            <a:chOff x="1509129" y="4995105"/>
            <a:chExt cx="1996069" cy="1637462"/>
          </a:xfrm>
        </p:grpSpPr>
        <p:sp>
          <p:nvSpPr>
            <p:cNvPr id="29" name="Ovalas 28"/>
            <p:cNvSpPr/>
            <p:nvPr/>
          </p:nvSpPr>
          <p:spPr>
            <a:xfrm>
              <a:off x="1509129" y="4995105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09129" y="5360269"/>
              <a:ext cx="19449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Neišnaudojamas jūrinio miesto statusas</a:t>
              </a: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upė 51"/>
          <p:cNvGrpSpPr/>
          <p:nvPr/>
        </p:nvGrpSpPr>
        <p:grpSpPr>
          <a:xfrm>
            <a:off x="4687228" y="4957966"/>
            <a:ext cx="1996069" cy="1637462"/>
            <a:chOff x="4687228" y="4957966"/>
            <a:chExt cx="1996069" cy="1637462"/>
          </a:xfrm>
        </p:grpSpPr>
        <p:sp>
          <p:nvSpPr>
            <p:cNvPr id="30" name="Ovalas 29"/>
            <p:cNvSpPr/>
            <p:nvPr/>
          </p:nvSpPr>
          <p:spPr>
            <a:xfrm>
              <a:off x="4687228" y="4957966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68252" y="5301029"/>
              <a:ext cx="17850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Nėra gyventojų, verslo, kultūros </a:t>
              </a:r>
              <a:r>
                <a:rPr lang="lt-LT" dirty="0" err="1">
                  <a:latin typeface="Arial" panose="020B0604020202020204" pitchFamily="34" charset="0"/>
                  <a:cs typeface="Arial" panose="020B0604020202020204" pitchFamily="34" charset="0"/>
                </a:rPr>
                <a:t>įtraukties</a:t>
              </a:r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Grupė 53"/>
          <p:cNvGrpSpPr/>
          <p:nvPr/>
        </p:nvGrpSpPr>
        <p:grpSpPr>
          <a:xfrm>
            <a:off x="5913863" y="3240008"/>
            <a:ext cx="1996069" cy="1738011"/>
            <a:chOff x="5913863" y="3240008"/>
            <a:chExt cx="1996069" cy="1738011"/>
          </a:xfrm>
        </p:grpSpPr>
        <p:sp>
          <p:nvSpPr>
            <p:cNvPr id="31" name="Ovalas 30"/>
            <p:cNvSpPr/>
            <p:nvPr/>
          </p:nvSpPr>
          <p:spPr>
            <a:xfrm>
              <a:off x="5913863" y="3240008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046516" y="3500691"/>
              <a:ext cx="170055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Trūksta aktyvių visuomenės lyderių</a:t>
              </a: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upė 55"/>
          <p:cNvGrpSpPr/>
          <p:nvPr/>
        </p:nvGrpSpPr>
        <p:grpSpPr>
          <a:xfrm>
            <a:off x="7835591" y="1773532"/>
            <a:ext cx="1996069" cy="1637462"/>
            <a:chOff x="7835591" y="1773532"/>
            <a:chExt cx="1996069" cy="1637462"/>
          </a:xfrm>
        </p:grpSpPr>
        <p:sp>
          <p:nvSpPr>
            <p:cNvPr id="33" name="Ovalas 32"/>
            <p:cNvSpPr/>
            <p:nvPr/>
          </p:nvSpPr>
          <p:spPr>
            <a:xfrm>
              <a:off x="7835591" y="1773532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68604" y="2149008"/>
              <a:ext cx="1673912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700" dirty="0">
                  <a:latin typeface="Arial" panose="020B0604020202020204" pitchFamily="34" charset="0"/>
                  <a:cs typeface="Arial" panose="020B0604020202020204" pitchFamily="34" charset="0"/>
                </a:rPr>
                <a:t>Neišnaudojami gerieji miesto herojai</a:t>
              </a:r>
            </a:p>
            <a:p>
              <a:pPr algn="ctr"/>
              <a:endParaRPr lang="lt-LT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upė 57"/>
          <p:cNvGrpSpPr/>
          <p:nvPr/>
        </p:nvGrpSpPr>
        <p:grpSpPr>
          <a:xfrm>
            <a:off x="7534507" y="4791307"/>
            <a:ext cx="1996069" cy="1724054"/>
            <a:chOff x="7534507" y="4791307"/>
            <a:chExt cx="1996069" cy="1724054"/>
          </a:xfrm>
        </p:grpSpPr>
        <p:sp>
          <p:nvSpPr>
            <p:cNvPr id="35" name="Ovalas 34"/>
            <p:cNvSpPr/>
            <p:nvPr/>
          </p:nvSpPr>
          <p:spPr>
            <a:xfrm>
              <a:off x="7534507" y="4791307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47709" y="5038033"/>
              <a:ext cx="170537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Neišnaudojami miesto ambasadoriai (išeiviai)</a:t>
              </a: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Grupė 59"/>
          <p:cNvGrpSpPr/>
          <p:nvPr/>
        </p:nvGrpSpPr>
        <p:grpSpPr>
          <a:xfrm>
            <a:off x="9482254" y="240635"/>
            <a:ext cx="2016510" cy="1729470"/>
            <a:chOff x="9482254" y="240635"/>
            <a:chExt cx="2016510" cy="1729470"/>
          </a:xfrm>
          <a:solidFill>
            <a:srgbClr val="FF0000"/>
          </a:solidFill>
        </p:grpSpPr>
        <p:sp>
          <p:nvSpPr>
            <p:cNvPr id="34" name="Ovalas 33"/>
            <p:cNvSpPr/>
            <p:nvPr/>
          </p:nvSpPr>
          <p:spPr>
            <a:xfrm>
              <a:off x="9482254" y="240635"/>
              <a:ext cx="1996069" cy="163746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530576" y="646666"/>
              <a:ext cx="196818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1600" dirty="0">
                  <a:latin typeface="Arial" panose="020B0604020202020204" pitchFamily="34" charset="0"/>
                  <a:cs typeface="Arial" panose="020B0604020202020204" pitchFamily="34" charset="0"/>
                </a:rPr>
                <a:t>Neigiamas gyventojų požiūris į verslą, valdžios institucijas</a:t>
              </a:r>
            </a:p>
            <a:p>
              <a:pPr algn="ctr"/>
              <a:endParaRPr lang="lt-LT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upė 61"/>
          <p:cNvGrpSpPr/>
          <p:nvPr/>
        </p:nvGrpSpPr>
        <p:grpSpPr>
          <a:xfrm>
            <a:off x="9370741" y="3306428"/>
            <a:ext cx="1996069" cy="1637462"/>
            <a:chOff x="9370741" y="3306428"/>
            <a:chExt cx="1996069" cy="1637462"/>
          </a:xfrm>
        </p:grpSpPr>
        <p:sp>
          <p:nvSpPr>
            <p:cNvPr id="36" name="Ovalas 35"/>
            <p:cNvSpPr/>
            <p:nvPr/>
          </p:nvSpPr>
          <p:spPr>
            <a:xfrm>
              <a:off x="9370741" y="3306428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552878" y="3638996"/>
              <a:ext cx="16317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Menka gyventojų savivertė</a:t>
              </a: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Grupė 63"/>
          <p:cNvGrpSpPr/>
          <p:nvPr/>
        </p:nvGrpSpPr>
        <p:grpSpPr>
          <a:xfrm>
            <a:off x="10024946" y="5096108"/>
            <a:ext cx="1996069" cy="1637462"/>
            <a:chOff x="10024946" y="5096108"/>
            <a:chExt cx="1996069" cy="1637462"/>
          </a:xfrm>
        </p:grpSpPr>
        <p:sp>
          <p:nvSpPr>
            <p:cNvPr id="37" name="Ovalas 36"/>
            <p:cNvSpPr/>
            <p:nvPr/>
          </p:nvSpPr>
          <p:spPr>
            <a:xfrm>
              <a:off x="10024946" y="5096108"/>
              <a:ext cx="1996069" cy="16374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116363" y="5533241"/>
              <a:ext cx="18044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dirty="0">
                  <a:latin typeface="Arial" panose="020B0604020202020204" pitchFamily="34" charset="0"/>
                  <a:cs typeface="Arial" panose="020B0604020202020204" pitchFamily="34" charset="0"/>
                </a:rPr>
                <a:t>Neišnaudojama mažoji architektūra</a:t>
              </a:r>
            </a:p>
            <a:p>
              <a:pPr algn="ctr"/>
              <a:endParaRPr lang="lt-L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459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latin typeface="Arial Black" panose="020B0A04020102020204" pitchFamily="34" charset="0"/>
              </a:rPr>
              <a:t>2 keliai</a:t>
            </a:r>
            <a:endParaRPr lang="lt-LT" dirty="0">
              <a:latin typeface="Arial Black" panose="020B0A04020102020204" pitchFamily="34" charset="0"/>
            </a:endParaRPr>
          </a:p>
        </p:txBody>
      </p:sp>
      <p:grpSp>
        <p:nvGrpSpPr>
          <p:cNvPr id="11" name="Grupė 10"/>
          <p:cNvGrpSpPr/>
          <p:nvPr/>
        </p:nvGrpSpPr>
        <p:grpSpPr>
          <a:xfrm>
            <a:off x="0" y="1690688"/>
            <a:ext cx="12192000" cy="4308668"/>
            <a:chOff x="0" y="1699692"/>
            <a:chExt cx="12192000" cy="4308668"/>
          </a:xfrm>
        </p:grpSpPr>
        <p:sp>
          <p:nvSpPr>
            <p:cNvPr id="5" name="Rodyklė dešinėn 4"/>
            <p:cNvSpPr/>
            <p:nvPr/>
          </p:nvSpPr>
          <p:spPr>
            <a:xfrm>
              <a:off x="0" y="1699692"/>
              <a:ext cx="6211230" cy="430866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" name="Rodyklė dešinėn 5"/>
            <p:cNvSpPr/>
            <p:nvPr/>
          </p:nvSpPr>
          <p:spPr>
            <a:xfrm rot="10800000">
              <a:off x="6211230" y="1699692"/>
              <a:ext cx="5980770" cy="4308668"/>
            </a:xfrm>
            <a:prstGeom prst="rightArrow">
              <a:avLst/>
            </a:prstGeom>
            <a:solidFill>
              <a:srgbClr val="FFD7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3134827"/>
            <a:ext cx="5174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Kurti aktyvų kultūros miesto įvaizdį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36421" y="2910468"/>
            <a:ext cx="5155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Kurti bendrą, skirtingoms grupėms priimtiną miesto įvaizdį</a:t>
            </a:r>
            <a:endParaRPr lang="lt-L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534937"/>
            <a:ext cx="5296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i="1" dirty="0">
                <a:latin typeface="Arial" panose="020B0604020202020204" pitchFamily="34" charset="0"/>
                <a:cs typeface="Arial" panose="020B0604020202020204" pitchFamily="34" charset="0"/>
              </a:rPr>
              <a:t>Pagrindinė grėsmė</a:t>
            </a:r>
          </a:p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Tikslinėms grupėms ir toliau skleidžiamos visiškai skirtingos žinutės apie miestą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36421" y="3618354"/>
            <a:ext cx="5155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i="1" dirty="0">
                <a:latin typeface="Arial" panose="020B0604020202020204" pitchFamily="34" charset="0"/>
                <a:cs typeface="Arial" panose="020B0604020202020204" pitchFamily="34" charset="0"/>
              </a:rPr>
              <a:t>Pagrindinė </a:t>
            </a:r>
            <a:r>
              <a:rPr lang="lt-LT" i="1" dirty="0" smtClean="0">
                <a:latin typeface="Arial" panose="020B0604020202020204" pitchFamily="34" charset="0"/>
                <a:cs typeface="Arial" panose="020B0604020202020204" pitchFamily="34" charset="0"/>
              </a:rPr>
              <a:t>grėsmė</a:t>
            </a:r>
          </a:p>
          <a:p>
            <a:pPr algn="r"/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Aktyvaus 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kultūros miesto įvaizdis gali likti „našlaitės vietoje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aveikslėlis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538" y="4937899"/>
            <a:ext cx="1891642" cy="156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3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80279" y="197828"/>
            <a:ext cx="10515600" cy="1325563"/>
          </a:xfrm>
        </p:spPr>
        <p:txBody>
          <a:bodyPr>
            <a:normAutofit/>
          </a:bodyPr>
          <a:lstStyle/>
          <a:p>
            <a:r>
              <a:rPr lang="lt-LT" sz="3600" b="1" dirty="0">
                <a:latin typeface="Arial Black" panose="020B0A04020102020204" pitchFamily="34" charset="0"/>
              </a:rPr>
              <a:t>3 pagrindinės tikslinės </a:t>
            </a:r>
            <a:r>
              <a:rPr lang="lt-LT" sz="3600" b="1" dirty="0" smtClean="0">
                <a:latin typeface="Arial Black" panose="020B0A04020102020204" pitchFamily="34" charset="0"/>
              </a:rPr>
              <a:t>grupės</a:t>
            </a:r>
            <a:endParaRPr lang="lt-LT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264547"/>
              </p:ext>
            </p:extLst>
          </p:nvPr>
        </p:nvGraphicFramePr>
        <p:xfrm>
          <a:off x="234416" y="1320755"/>
          <a:ext cx="3947377" cy="3162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593179"/>
              </p:ext>
            </p:extLst>
          </p:nvPr>
        </p:nvGraphicFramePr>
        <p:xfrm>
          <a:off x="4641608" y="1372037"/>
          <a:ext cx="3777563" cy="310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96727"/>
              </p:ext>
            </p:extLst>
          </p:nvPr>
        </p:nvGraphicFramePr>
        <p:xfrm>
          <a:off x="8534399" y="1449141"/>
          <a:ext cx="3657601" cy="3378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1" name="Grupė 10"/>
          <p:cNvGrpSpPr/>
          <p:nvPr/>
        </p:nvGrpSpPr>
        <p:grpSpPr>
          <a:xfrm>
            <a:off x="401683" y="4636300"/>
            <a:ext cx="3612841" cy="1146820"/>
            <a:chOff x="446203" y="4978518"/>
            <a:chExt cx="4493787" cy="1186351"/>
          </a:xfrm>
        </p:grpSpPr>
        <p:sp>
          <p:nvSpPr>
            <p:cNvPr id="7" name="TextBox 6"/>
            <p:cNvSpPr txBox="1"/>
            <p:nvPr/>
          </p:nvSpPr>
          <p:spPr>
            <a:xfrm>
              <a:off x="505685" y="5176786"/>
              <a:ext cx="4374823" cy="73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Miestas,</a:t>
              </a:r>
            </a:p>
            <a:p>
              <a:pPr algn="ctr"/>
              <a:r>
                <a:rPr lang="lt-L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kuriame gera gyventi</a:t>
              </a:r>
            </a:p>
          </p:txBody>
        </p:sp>
        <p:sp>
          <p:nvSpPr>
            <p:cNvPr id="10" name="Suapvalintas stačiakampis 9"/>
            <p:cNvSpPr/>
            <p:nvPr/>
          </p:nvSpPr>
          <p:spPr>
            <a:xfrm>
              <a:off x="446203" y="4978518"/>
              <a:ext cx="4493787" cy="118635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grpSp>
        <p:nvGrpSpPr>
          <p:cNvPr id="13" name="Grupė 12"/>
          <p:cNvGrpSpPr/>
          <p:nvPr/>
        </p:nvGrpSpPr>
        <p:grpSpPr>
          <a:xfrm>
            <a:off x="4603628" y="4659689"/>
            <a:ext cx="3458704" cy="1123431"/>
            <a:chOff x="4603628" y="4659689"/>
            <a:chExt cx="3458704" cy="1123431"/>
          </a:xfrm>
        </p:grpSpPr>
        <p:sp>
          <p:nvSpPr>
            <p:cNvPr id="9" name="TextBox 8"/>
            <p:cNvSpPr txBox="1"/>
            <p:nvPr/>
          </p:nvSpPr>
          <p:spPr>
            <a:xfrm>
              <a:off x="4662146" y="4894393"/>
              <a:ext cx="33416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Miestas </a:t>
              </a:r>
            </a:p>
            <a:p>
              <a:pPr algn="ctr"/>
              <a:r>
                <a:rPr lang="lt-L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skirtas kurti ir kurtis</a:t>
              </a:r>
            </a:p>
          </p:txBody>
        </p:sp>
        <p:sp>
          <p:nvSpPr>
            <p:cNvPr id="12" name="Suapvalintas stačiakampis 11"/>
            <p:cNvSpPr/>
            <p:nvPr/>
          </p:nvSpPr>
          <p:spPr>
            <a:xfrm>
              <a:off x="4603628" y="4659689"/>
              <a:ext cx="3458704" cy="112343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grpSp>
        <p:nvGrpSpPr>
          <p:cNvPr id="15" name="Grupė 14"/>
          <p:cNvGrpSpPr/>
          <p:nvPr/>
        </p:nvGrpSpPr>
        <p:grpSpPr>
          <a:xfrm>
            <a:off x="8419171" y="4686620"/>
            <a:ext cx="3655792" cy="1123431"/>
            <a:chOff x="8419171" y="4686620"/>
            <a:chExt cx="3655792" cy="1123431"/>
          </a:xfrm>
        </p:grpSpPr>
        <p:sp>
          <p:nvSpPr>
            <p:cNvPr id="8" name="TextBox 7"/>
            <p:cNvSpPr txBox="1"/>
            <p:nvPr/>
          </p:nvSpPr>
          <p:spPr>
            <a:xfrm>
              <a:off x="8651436" y="4827961"/>
              <a:ext cx="32671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t-LT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Miestas, kuriame galima atrasti ir patirti</a:t>
              </a:r>
            </a:p>
          </p:txBody>
        </p:sp>
        <p:sp>
          <p:nvSpPr>
            <p:cNvPr id="14" name="Suapvalintas stačiakampis 13"/>
            <p:cNvSpPr/>
            <p:nvPr/>
          </p:nvSpPr>
          <p:spPr>
            <a:xfrm>
              <a:off x="8419171" y="4686620"/>
              <a:ext cx="3655792" cy="112343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</p:spTree>
    <p:extLst>
      <p:ext uri="{BB962C8B-B14F-4D97-AF65-F5344CB8AC3E}">
        <p14:creationId xmlns:p14="http://schemas.microsoft.com/office/powerpoint/2010/main" val="127236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" y="169879"/>
            <a:ext cx="12377650" cy="1625672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Arial Black" panose="020B0A04020102020204" pitchFamily="34" charset="0"/>
              </a:rPr>
              <a:t>Bendra strateginė kryptis </a:t>
            </a:r>
            <a:r>
              <a:rPr lang="lt-LT" sz="4000" dirty="0" smtClean="0">
                <a:latin typeface="Arial Black" panose="020B0A04020102020204" pitchFamily="34" charset="0"/>
              </a:rPr>
              <a:t/>
            </a:r>
            <a:br>
              <a:rPr lang="lt-LT" sz="4000" dirty="0" smtClean="0">
                <a:latin typeface="Arial Black" panose="020B0A04020102020204" pitchFamily="34" charset="0"/>
              </a:rPr>
            </a:br>
            <a:r>
              <a:rPr lang="lt-LT" sz="4000" dirty="0" smtClean="0">
                <a:latin typeface="Arial Black" panose="020B0A04020102020204" pitchFamily="34" charset="0"/>
              </a:rPr>
              <a:t>visoms </a:t>
            </a:r>
            <a:r>
              <a:rPr lang="lt-LT" sz="4000" dirty="0">
                <a:latin typeface="Arial Black" panose="020B0A04020102020204" pitchFamily="34" charset="0"/>
              </a:rPr>
              <a:t>tikslinėms </a:t>
            </a:r>
            <a:r>
              <a:rPr lang="lt-LT" sz="4000" dirty="0" smtClean="0">
                <a:latin typeface="Arial Black" panose="020B0A04020102020204" pitchFamily="34" charset="0"/>
              </a:rPr>
              <a:t>grupėms</a:t>
            </a:r>
            <a:endParaRPr lang="lt-LT" sz="4000" b="1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3338513"/>
            <a:ext cx="4014624" cy="35194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6725" y="1795551"/>
            <a:ext cx="11372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Klaipėda – tai galimybių miestas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0863" y="3187570"/>
            <a:ext cx="5495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Gyvybingas</a:t>
            </a:r>
            <a:endParaRPr lang="lt-LT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2125" y="4080122"/>
            <a:ext cx="581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Augantis</a:t>
            </a:r>
            <a:endParaRPr lang="lt-L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15375" y="5742116"/>
            <a:ext cx="4467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800" dirty="0" smtClean="0"/>
              <a:t>Kūrybiškas</a:t>
            </a:r>
            <a:endParaRPr lang="lt-LT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6900862" y="5018841"/>
            <a:ext cx="40481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dirty="0" err="1">
                <a:latin typeface="Arial" panose="020B0604020202020204" pitchFamily="34" charset="0"/>
                <a:cs typeface="Arial" panose="020B0604020202020204" pitchFamily="34" charset="0"/>
              </a:rPr>
              <a:t>Inovatyvus</a:t>
            </a:r>
            <a:endParaRPr lang="lt-LT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1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599</Words>
  <Application>Microsoft Office PowerPoint</Application>
  <PresentationFormat>Plačiaekranė</PresentationFormat>
  <Paragraphs>125</Paragraphs>
  <Slides>14</Slides>
  <Notes>14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„Office“ tema</vt:lpstr>
      <vt:lpstr>Komunikacija ir Klaipėdos miesto įvaizdis</vt:lpstr>
      <vt:lpstr>Komanda</vt:lpstr>
      <vt:lpstr>„PowerPoint“ pateiktis</vt:lpstr>
      <vt:lpstr>Pagrindinis tikslas 2030 m.</vt:lpstr>
      <vt:lpstr>Kas yra Klaipėda?</vt:lpstr>
      <vt:lpstr>„PowerPoint“ pateiktis</vt:lpstr>
      <vt:lpstr>2 keliai</vt:lpstr>
      <vt:lpstr>3 pagrindinės tikslinės grupės</vt:lpstr>
      <vt:lpstr>Bendra strateginė kryptis  visoms tikslinėms grupėms</vt:lpstr>
      <vt:lpstr>Tikslą pasieksime jei:</vt:lpstr>
      <vt:lpstr>Ką turėtume atlikti:</vt:lpstr>
      <vt:lpstr>„PowerPoint“ pateiktis</vt:lpstr>
      <vt:lpstr>Grėsmės</vt:lpstr>
      <vt:lpstr>„PowerPoint“ pateiktis</vt:lpstr>
    </vt:vector>
  </TitlesOfParts>
  <Company>Klaipėdos miesto savivaldybės administracija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Komunikacija ir Klaipėdos miesto įvaizdis</dc:title>
  <dc:creator>Egle Stonke</dc:creator>
  <cp:lastModifiedBy>Albertas Barauskas</cp:lastModifiedBy>
  <cp:revision>51</cp:revision>
  <cp:lastPrinted>2016-11-30T09:43:30Z</cp:lastPrinted>
  <dcterms:created xsi:type="dcterms:W3CDTF">2016-11-30T06:22:41Z</dcterms:created>
  <dcterms:modified xsi:type="dcterms:W3CDTF">2016-11-30T18:09:14Z</dcterms:modified>
</cp:coreProperties>
</file>