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9" r:id="rId3"/>
    <p:sldId id="257" r:id="rId4"/>
    <p:sldId id="285" r:id="rId5"/>
    <p:sldId id="258" r:id="rId6"/>
    <p:sldId id="286" r:id="rId7"/>
    <p:sldId id="259" r:id="rId8"/>
    <p:sldId id="287" r:id="rId9"/>
    <p:sldId id="260" r:id="rId10"/>
    <p:sldId id="288" r:id="rId11"/>
    <p:sldId id="289" r:id="rId12"/>
    <p:sldId id="290" r:id="rId13"/>
    <p:sldId id="261" r:id="rId14"/>
    <p:sldId id="262" r:id="rId15"/>
    <p:sldId id="263" r:id="rId16"/>
    <p:sldId id="291" r:id="rId17"/>
    <p:sldId id="264" r:id="rId18"/>
    <p:sldId id="292" r:id="rId19"/>
    <p:sldId id="274" r:id="rId20"/>
    <p:sldId id="293" r:id="rId21"/>
    <p:sldId id="275" r:id="rId22"/>
    <p:sldId id="294" r:id="rId23"/>
    <p:sldId id="276" r:id="rId24"/>
    <p:sldId id="295" r:id="rId25"/>
    <p:sldId id="296" r:id="rId26"/>
    <p:sldId id="265" r:id="rId27"/>
    <p:sldId id="266" r:id="rId28"/>
    <p:sldId id="267" r:id="rId29"/>
    <p:sldId id="297" r:id="rId30"/>
    <p:sldId id="268" r:id="rId31"/>
    <p:sldId id="270" r:id="rId32"/>
    <p:sldId id="298" r:id="rId33"/>
    <p:sldId id="271" r:id="rId34"/>
    <p:sldId id="299" r:id="rId35"/>
    <p:sldId id="272" r:id="rId36"/>
    <p:sldId id="300" r:id="rId37"/>
    <p:sldId id="273" r:id="rId38"/>
    <p:sldId id="301" r:id="rId39"/>
    <p:sldId id="277" r:id="rId40"/>
    <p:sldId id="302" r:id="rId41"/>
    <p:sldId id="278" r:id="rId42"/>
    <p:sldId id="303" r:id="rId43"/>
    <p:sldId id="279" r:id="rId44"/>
    <p:sldId id="304" r:id="rId45"/>
    <p:sldId id="280" r:id="rId46"/>
    <p:sldId id="281" r:id="rId47"/>
    <p:sldId id="282" r:id="rId48"/>
    <p:sldId id="283" r:id="rId49"/>
    <p:sldId id="305" r:id="rId5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Vidutinis stilius 2 – paryškinima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 smtClean="0"/>
              <a:t>Spustelėkite norėdami redaguoti šablono paantraštės stilių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vadinima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siūlymas su antraš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rtelės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lt-LT" smtClean="0"/>
              <a:t>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siūlymo pavadinimas kortelė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lt-LT" smtClean="0"/>
              <a:t>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rba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lt-LT" smtClean="0"/>
              <a:t>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lt-LT" smtClean="0"/>
              <a:t>Spustelėkite piktogr. norėdami įtraukti pav.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ctrTitle"/>
          </p:nvPr>
        </p:nvSpPr>
        <p:spPr>
          <a:xfrm>
            <a:off x="2149266" y="1483743"/>
            <a:ext cx="8915399" cy="3608353"/>
          </a:xfrm>
        </p:spPr>
        <p:txBody>
          <a:bodyPr>
            <a:noAutofit/>
          </a:bodyPr>
          <a:lstStyle/>
          <a:p>
            <a:pPr algn="ctr"/>
            <a:r>
              <a:rPr lang="lt-LT" sz="3200" dirty="0">
                <a:solidFill>
                  <a:srgbClr val="C00000"/>
                </a:solidFill>
              </a:rPr>
              <a:t> </a:t>
            </a:r>
            <a:r>
              <a:rPr lang="lt-LT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BENDROJO UGDYMO MOKYKLŲ, IKIMOKYKLINIO UGDYMO IR NEFORMALIOJO VAIKŲ ŠVIETIMO ĮSTAIGŲ MOKYTOJŲ KVALIFIKACIJOS TOBULINIMO POREIKIŲ IR RYŠIO SU METODINE VEIKLA </a:t>
            </a:r>
            <a:r>
              <a:rPr lang="lt-LT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TYRIMAS</a:t>
            </a:r>
            <a:r>
              <a:rPr lang="lt-LT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lt-LT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lt-LT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872803"/>
          </a:xfrm>
        </p:spPr>
        <p:txBody>
          <a:bodyPr>
            <a:normAutofit lnSpcReduction="10000"/>
          </a:bodyPr>
          <a:lstStyle/>
          <a:p>
            <a:pPr algn="r"/>
            <a:endParaRPr lang="lt-LT" dirty="0" smtClean="0"/>
          </a:p>
          <a:p>
            <a:pPr algn="r"/>
            <a:endParaRPr lang="lt-LT" dirty="0"/>
          </a:p>
          <a:p>
            <a:pPr algn="r"/>
            <a:r>
              <a:rPr lang="lt-L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Danguolė Andrijauskienė, </a:t>
            </a:r>
          </a:p>
          <a:p>
            <a:pPr algn="r"/>
            <a:r>
              <a:rPr lang="lt-L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Švietimo skyriaus vyr. specialistė</a:t>
            </a:r>
          </a:p>
          <a:p>
            <a:pPr algn="r"/>
            <a:r>
              <a:rPr lang="lt-L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Klaipėda, 2017</a:t>
            </a:r>
            <a:endParaRPr lang="lt-L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9975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1626313" y="451553"/>
            <a:ext cx="9984841" cy="1298171"/>
          </a:xfrm>
        </p:spPr>
        <p:txBody>
          <a:bodyPr>
            <a:noAutofit/>
          </a:bodyPr>
          <a:lstStyle/>
          <a:p>
            <a:r>
              <a:rPr lang="lt-LT" sz="29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KVALIFIKACIJOS POREIKIŲ TYRIMAS IR PLANAVIMAS </a:t>
            </a:r>
            <a:r>
              <a:rPr lang="lt-LT" sz="29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r>
              <a:rPr lang="lt-LT" sz="29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lt-LT" sz="29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29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lt-LT" sz="29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lt-LT" sz="2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921143" y="2044459"/>
            <a:ext cx="10968878" cy="45886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t-LT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Progimnazijos                                                   Neformaliojo </a:t>
            </a:r>
            <a:r>
              <a:rPr lang="lt-LT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vaikų </a:t>
            </a:r>
            <a:r>
              <a:rPr lang="lt-LT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švietimo </a:t>
            </a:r>
            <a:r>
              <a:rPr lang="lt-LT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įstaigos</a:t>
            </a:r>
          </a:p>
          <a:p>
            <a:pPr marL="0" indent="0">
              <a:buNone/>
            </a:pPr>
            <a:r>
              <a:rPr lang="lt-LT" sz="2400" dirty="0" smtClean="0"/>
              <a:t>                                                           </a:t>
            </a:r>
            <a:endParaRPr lang="lt-LT" sz="2400" dirty="0"/>
          </a:p>
        </p:txBody>
      </p:sp>
      <p:pic>
        <p:nvPicPr>
          <p:cNvPr id="4" name="Paveikslėlis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143" y="2555928"/>
            <a:ext cx="5307129" cy="297360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Paveikslėlis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298" y="2555927"/>
            <a:ext cx="4939956" cy="297360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798794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1625426" y="674298"/>
            <a:ext cx="10566574" cy="723181"/>
          </a:xfrm>
        </p:spPr>
        <p:txBody>
          <a:bodyPr>
            <a:noAutofit/>
          </a:bodyPr>
          <a:lstStyle/>
          <a:p>
            <a:r>
              <a:rPr lang="lt-LT" sz="29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VADOVŲ MOTYVAVIMAS TOBULINTI </a:t>
            </a:r>
            <a:r>
              <a:rPr lang="lt-LT" sz="29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KVALIFIKACIJĄ (1) </a:t>
            </a:r>
            <a:r>
              <a:rPr lang="lt-LT" sz="29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lt-LT" sz="29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lt-LT" sz="2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858250" y="2082730"/>
            <a:ext cx="11222182" cy="40592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t-LT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Gimnazijos    </a:t>
            </a:r>
            <a:r>
              <a:rPr lang="lt-LT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</a:t>
            </a:r>
            <a:r>
              <a:rPr lang="lt-LT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lt-LT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Pagrindinės </a:t>
            </a:r>
            <a:r>
              <a:rPr lang="lt-LT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mokyklos</a:t>
            </a:r>
          </a:p>
          <a:p>
            <a:pPr marL="0" indent="0">
              <a:buNone/>
            </a:pPr>
            <a:r>
              <a:rPr lang="lt-LT" sz="2400" dirty="0" smtClean="0"/>
              <a:t>                                                          </a:t>
            </a:r>
            <a:endParaRPr lang="lt-LT" sz="2400" dirty="0"/>
          </a:p>
        </p:txBody>
      </p:sp>
      <p:pic>
        <p:nvPicPr>
          <p:cNvPr id="4" name="Paveikslėlis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251" y="2543354"/>
            <a:ext cx="5128482" cy="302068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Paveikslėlis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304" y="2543354"/>
            <a:ext cx="5066685" cy="302068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507513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1608064" y="648392"/>
            <a:ext cx="10456313" cy="1256607"/>
          </a:xfrm>
        </p:spPr>
        <p:txBody>
          <a:bodyPr>
            <a:noAutofit/>
          </a:bodyPr>
          <a:lstStyle/>
          <a:p>
            <a:r>
              <a:rPr lang="lt-LT" sz="29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VADOVŲ MOTYVAVIMAS TOBULINTI </a:t>
            </a:r>
            <a:r>
              <a:rPr lang="lt-LT" sz="29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KVALIFIKACIJĄ (2)</a:t>
            </a:r>
            <a:r>
              <a:rPr lang="lt-LT" sz="29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lt-LT" sz="29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lt-LT" sz="2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883816" y="2068901"/>
            <a:ext cx="11374320" cy="5054137"/>
          </a:xfrm>
        </p:spPr>
        <p:txBody>
          <a:bodyPr/>
          <a:lstStyle/>
          <a:p>
            <a:pPr marL="0" indent="0">
              <a:buNone/>
            </a:pPr>
            <a:r>
              <a:rPr lang="lt-LT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Progimnazijos                                 </a:t>
            </a:r>
            <a:r>
              <a:rPr lang="lt-LT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Neformaliojo </a:t>
            </a:r>
            <a:r>
              <a:rPr lang="lt-LT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vaikų švietimo </a:t>
            </a:r>
            <a:r>
              <a:rPr lang="lt-LT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įstaigos</a:t>
            </a:r>
          </a:p>
          <a:p>
            <a:pPr marL="0" indent="0">
              <a:buNone/>
            </a:pPr>
            <a:r>
              <a:rPr lang="lt-LT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</a:t>
            </a:r>
            <a:endParaRPr lang="lt-LT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lt-LT" dirty="0"/>
          </a:p>
        </p:txBody>
      </p:sp>
      <p:pic>
        <p:nvPicPr>
          <p:cNvPr id="4" name="Paveikslėlis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816" y="2544112"/>
            <a:ext cx="5613288" cy="309832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Paveikslėlis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976" y="2544111"/>
            <a:ext cx="5316224" cy="309832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146365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1566383" y="685853"/>
            <a:ext cx="10441587" cy="737505"/>
          </a:xfrm>
        </p:spPr>
        <p:txBody>
          <a:bodyPr>
            <a:noAutofit/>
          </a:bodyPr>
          <a:lstStyle/>
          <a:p>
            <a:r>
              <a:rPr lang="lt-LT" sz="29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KVALIFIKACIJOS TOBULINIMO </a:t>
            </a:r>
            <a:r>
              <a:rPr lang="lt-LT" sz="29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KLIŪTYS (1) </a:t>
            </a:r>
            <a:r>
              <a:rPr lang="lt-LT" sz="29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lt-LT" sz="29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lt-LT" sz="29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424577" y="2022973"/>
            <a:ext cx="11097288" cy="4656000"/>
          </a:xfrm>
        </p:spPr>
        <p:txBody>
          <a:bodyPr/>
          <a:lstStyle/>
          <a:p>
            <a:pPr marL="0" indent="0">
              <a:buNone/>
            </a:pPr>
            <a:r>
              <a:rPr lang="lt-LT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lt-LT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Gimnazijos    </a:t>
            </a:r>
            <a:r>
              <a:rPr lang="lt-LT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</a:t>
            </a:r>
            <a:r>
              <a:rPr lang="lt-LT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lt-LT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Pagrindinės </a:t>
            </a:r>
            <a:r>
              <a:rPr lang="lt-LT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mokyklos</a:t>
            </a:r>
          </a:p>
          <a:p>
            <a:pPr marL="0" indent="0">
              <a:buNone/>
            </a:pPr>
            <a:r>
              <a:rPr lang="lt-LT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</a:t>
            </a:r>
            <a:endParaRPr lang="lt-LT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lt-LT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t-L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</a:t>
            </a:r>
          </a:p>
          <a:p>
            <a:r>
              <a:rPr lang="lt-L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</a:t>
            </a:r>
            <a:endParaRPr lang="lt-L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t-LT" dirty="0" smtClean="0"/>
              <a:t>                                     </a:t>
            </a:r>
            <a:endParaRPr lang="lt-LT" dirty="0"/>
          </a:p>
        </p:txBody>
      </p:sp>
      <p:pic>
        <p:nvPicPr>
          <p:cNvPr id="6" name="Paveikslėlis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67" y="2484328"/>
            <a:ext cx="5477727" cy="303657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Paveikslėlis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686" y="2484329"/>
            <a:ext cx="5494870" cy="303657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024650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1591564" y="720960"/>
            <a:ext cx="8911687" cy="814542"/>
          </a:xfrm>
        </p:spPr>
        <p:txBody>
          <a:bodyPr>
            <a:noAutofit/>
          </a:bodyPr>
          <a:lstStyle/>
          <a:p>
            <a:r>
              <a:rPr lang="lt-LT" sz="29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KVALIFIKACIJOS TOBULINIMO KLIŪTYS (2)</a:t>
            </a:r>
            <a:r>
              <a:rPr lang="lt-LT" sz="29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lt-LT" sz="29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lt-LT" sz="29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741872" y="2260120"/>
            <a:ext cx="11180416" cy="39806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t-LT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Progimnazijos                                 </a:t>
            </a:r>
            <a:r>
              <a:rPr lang="lt-LT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Neformaliojo </a:t>
            </a:r>
            <a:r>
              <a:rPr lang="lt-LT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vaikų švietimo </a:t>
            </a:r>
            <a:r>
              <a:rPr lang="lt-LT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įstaigos</a:t>
            </a:r>
          </a:p>
          <a:p>
            <a:pPr marL="0" indent="0">
              <a:buNone/>
            </a:pPr>
            <a:r>
              <a:rPr lang="lt-LT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</a:t>
            </a:r>
            <a:endParaRPr lang="lt-LT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aveikslėlis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872" y="2709842"/>
            <a:ext cx="5339751" cy="28800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Paveikslėlis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897" y="2709842"/>
            <a:ext cx="5564666" cy="288007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90206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1584751" y="497117"/>
            <a:ext cx="9586458" cy="1267691"/>
          </a:xfrm>
        </p:spPr>
        <p:txBody>
          <a:bodyPr>
            <a:normAutofit/>
          </a:bodyPr>
          <a:lstStyle/>
          <a:p>
            <a:r>
              <a:rPr lang="lt-LT" sz="29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KVALIFIKACIJOS TOBULINIMO ĮSTAIGŲ PASIRINKIMAS (1)</a:t>
            </a:r>
            <a:endParaRPr lang="lt-LT" sz="29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439666" y="1764808"/>
            <a:ext cx="11683741" cy="5223686"/>
          </a:xfrm>
        </p:spPr>
        <p:txBody>
          <a:bodyPr/>
          <a:lstStyle/>
          <a:p>
            <a:pPr marL="0" indent="0">
              <a:buNone/>
            </a:pPr>
            <a:r>
              <a:rPr lang="lt-LT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Gimnazijos    </a:t>
            </a:r>
            <a:r>
              <a:rPr lang="lt-LT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</a:t>
            </a:r>
            <a:r>
              <a:rPr lang="lt-LT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Pagrindinės mokyklos</a:t>
            </a:r>
          </a:p>
          <a:p>
            <a:pPr marL="0" indent="0">
              <a:buNone/>
            </a:pPr>
            <a:r>
              <a:rPr lang="lt-LT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</a:t>
            </a:r>
            <a:endParaRPr lang="lt-LT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lt-LT" sz="28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lt-LT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</a:t>
            </a:r>
          </a:p>
          <a:p>
            <a:endParaRPr lang="lt-LT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aveikslėlis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67" y="2216047"/>
            <a:ext cx="5779979" cy="440543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Paveikslėlis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0197" y="2216047"/>
            <a:ext cx="5400136" cy="440543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6544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1547580" y="472099"/>
            <a:ext cx="10192972" cy="1280161"/>
          </a:xfrm>
        </p:spPr>
        <p:txBody>
          <a:bodyPr>
            <a:normAutofit/>
          </a:bodyPr>
          <a:lstStyle/>
          <a:p>
            <a:r>
              <a:rPr lang="lt-LT" sz="29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KVALIFIKACIJOS TOBULINIMO </a:t>
            </a:r>
            <a:r>
              <a:rPr lang="lt-LT" sz="29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ĮSTAIGŲ PASIRINKIMAS (2)</a:t>
            </a:r>
            <a:endParaRPr lang="lt-LT" sz="2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579121" y="1924789"/>
            <a:ext cx="11612879" cy="5162204"/>
          </a:xfrm>
        </p:spPr>
        <p:txBody>
          <a:bodyPr/>
          <a:lstStyle/>
          <a:p>
            <a:pPr marL="0" indent="0">
              <a:buNone/>
            </a:pPr>
            <a:r>
              <a:rPr lang="lt-LT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Progimnazijos                                 </a:t>
            </a:r>
            <a:r>
              <a:rPr lang="lt-LT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Neformaliojo </a:t>
            </a:r>
            <a:r>
              <a:rPr lang="lt-LT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vaikų švietimo </a:t>
            </a:r>
            <a:r>
              <a:rPr lang="lt-LT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įstaigos</a:t>
            </a:r>
          </a:p>
          <a:p>
            <a:pPr marL="0" indent="0">
              <a:buNone/>
            </a:pPr>
            <a:r>
              <a:rPr lang="lt-LT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</a:t>
            </a:r>
            <a:endParaRPr lang="lt-LT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lt-LT" dirty="0"/>
          </a:p>
        </p:txBody>
      </p:sp>
      <p:pic>
        <p:nvPicPr>
          <p:cNvPr id="4" name="Paveikslėlis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117" y="2381989"/>
            <a:ext cx="5549241" cy="406194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Paveikslėlis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217" y="2381988"/>
            <a:ext cx="5518972" cy="406194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060441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1612535" y="494715"/>
            <a:ext cx="10465858" cy="938683"/>
          </a:xfrm>
        </p:spPr>
        <p:txBody>
          <a:bodyPr>
            <a:normAutofit fontScale="90000"/>
          </a:bodyPr>
          <a:lstStyle/>
          <a:p>
            <a:r>
              <a:rPr lang="lt-LT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INFORMACIJOS ŠALTINIAI APIE KVALIFIKACIJOS TOBULINIMO GALIMYBES (1)</a:t>
            </a:r>
            <a:endParaRPr lang="lt-LT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512618" y="1785668"/>
            <a:ext cx="11679382" cy="4831576"/>
          </a:xfrm>
        </p:spPr>
        <p:txBody>
          <a:bodyPr/>
          <a:lstStyle/>
          <a:p>
            <a:pPr marL="0" indent="0">
              <a:buNone/>
            </a:pPr>
            <a:r>
              <a:rPr lang="lt-LT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Gimnazijos    </a:t>
            </a:r>
            <a:r>
              <a:rPr lang="lt-LT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</a:t>
            </a:r>
            <a:r>
              <a:rPr lang="lt-LT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Pagrindinės mokyklos</a:t>
            </a:r>
          </a:p>
          <a:p>
            <a:pPr marL="0" indent="0">
              <a:buNone/>
            </a:pPr>
            <a:r>
              <a:rPr lang="lt-LT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</a:t>
            </a:r>
            <a:endParaRPr lang="lt-LT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lt-LT" sz="28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lt-LT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</a:t>
            </a:r>
            <a:endParaRPr lang="lt-LT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lt-L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aveikslėlis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807" y="2311250"/>
            <a:ext cx="5671924" cy="430599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Paveikslėlis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782" y="2311249"/>
            <a:ext cx="5439167" cy="430599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65426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1611101" y="491392"/>
            <a:ext cx="9850379" cy="1199385"/>
          </a:xfrm>
        </p:spPr>
        <p:txBody>
          <a:bodyPr>
            <a:normAutofit/>
          </a:bodyPr>
          <a:lstStyle/>
          <a:p>
            <a:r>
              <a:rPr lang="lt-LT" sz="29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INFORMACIJOS ŠALTINIAI APIE KVALIFIKACIJOS TOBULINIMO GALIMYBES </a:t>
            </a:r>
            <a:r>
              <a:rPr lang="lt-LT" sz="29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endParaRPr lang="lt-LT" sz="2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513976" y="1803861"/>
            <a:ext cx="11413375" cy="50541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t-LT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Progimnazijos                                                    Neformaliojo </a:t>
            </a:r>
            <a:r>
              <a:rPr lang="lt-LT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vaikų švietimo įstaigos</a:t>
            </a:r>
          </a:p>
          <a:p>
            <a:pPr marL="0" indent="0">
              <a:buNone/>
            </a:pPr>
            <a:r>
              <a:rPr lang="lt-LT" sz="2800" dirty="0" smtClean="0"/>
              <a:t>                                                       </a:t>
            </a:r>
            <a:endParaRPr lang="lt-LT" sz="2800" dirty="0"/>
          </a:p>
        </p:txBody>
      </p:sp>
      <p:pic>
        <p:nvPicPr>
          <p:cNvPr id="4" name="Paveikslėlis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977" y="2231417"/>
            <a:ext cx="5653910" cy="43158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Paveikslėlis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596" y="2231417"/>
            <a:ext cx="5613755" cy="431587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954756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1583634" y="488289"/>
            <a:ext cx="10536478" cy="1064465"/>
          </a:xfrm>
        </p:spPr>
        <p:txBody>
          <a:bodyPr>
            <a:normAutofit/>
          </a:bodyPr>
          <a:lstStyle/>
          <a:p>
            <a:r>
              <a:rPr lang="lt-LT" sz="29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KVALIFIKACIJOS TOBULINIMO RENGINIŲ PASIRINKIMO PRIORITETAI (1)</a:t>
            </a:r>
            <a:endParaRPr lang="lt-LT" sz="29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547620" y="1786433"/>
            <a:ext cx="11572492" cy="49263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t-LT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Gimnazijos    </a:t>
            </a:r>
            <a:r>
              <a:rPr lang="lt-LT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</a:t>
            </a:r>
            <a:r>
              <a:rPr lang="lt-LT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Pagrindinės mokyklos</a:t>
            </a:r>
          </a:p>
          <a:p>
            <a:pPr marL="0" indent="0">
              <a:buNone/>
            </a:pPr>
            <a:r>
              <a:rPr lang="lt-LT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</a:t>
            </a:r>
            <a:endParaRPr lang="lt-LT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lt-LT" sz="28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lt-LT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</a:t>
            </a:r>
            <a:endParaRPr lang="lt-LT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lt-LT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aveikslėlis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20" y="2310154"/>
            <a:ext cx="5688338" cy="436637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Paveikslėlis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9773" y="2310155"/>
            <a:ext cx="5436524" cy="436637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206604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1600887" y="658615"/>
            <a:ext cx="8911687" cy="1280890"/>
          </a:xfrm>
        </p:spPr>
        <p:txBody>
          <a:bodyPr>
            <a:normAutofit/>
          </a:bodyPr>
          <a:lstStyle/>
          <a:p>
            <a:r>
              <a:rPr lang="lt-LT" sz="29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TYRIMO APIBŪDINIMAS</a:t>
            </a:r>
            <a:endParaRPr lang="lt-LT" sz="29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1000664" y="1725284"/>
            <a:ext cx="11102196" cy="4830792"/>
          </a:xfrm>
        </p:spPr>
        <p:txBody>
          <a:bodyPr>
            <a:noAutofit/>
          </a:bodyPr>
          <a:lstStyle/>
          <a:p>
            <a:r>
              <a:rPr lang="lt-LT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Tyrimą 2016 </a:t>
            </a:r>
            <a:r>
              <a:rPr lang="lt-LT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m. lapkričio 15 d. – gruodžio 10 d</a:t>
            </a:r>
            <a:r>
              <a:rPr lang="lt-LT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lt-LT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atliko :</a:t>
            </a:r>
            <a:endParaRPr lang="lt-LT" sz="28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lt-L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Klaipėdos </a:t>
            </a:r>
            <a:r>
              <a:rPr lang="lt-L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miesto savivaldybės administracijos </a:t>
            </a:r>
            <a:r>
              <a:rPr lang="lt-L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Ugdymo </a:t>
            </a:r>
            <a:r>
              <a:rPr lang="lt-L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ir kultūros departamento Švietimo </a:t>
            </a:r>
            <a:r>
              <a:rPr lang="lt-L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skyrius</a:t>
            </a:r>
          </a:p>
          <a:p>
            <a:pPr lvl="1"/>
            <a:r>
              <a:rPr lang="lt-L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Klaipėdos </a:t>
            </a:r>
            <a:r>
              <a:rPr lang="lt-L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miesto pedagogų švietimo ir kultūros </a:t>
            </a:r>
            <a:r>
              <a:rPr lang="lt-L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centras</a:t>
            </a:r>
            <a:r>
              <a:rPr lang="lt-LT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lt-LT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lt-LT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t-LT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Tyrime </a:t>
            </a:r>
            <a:r>
              <a:rPr lang="lt-LT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dalyvavo 1022 </a:t>
            </a:r>
            <a:r>
              <a:rPr lang="lt-LT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respondentai, iš jų</a:t>
            </a:r>
            <a:r>
              <a:rPr lang="lt-LT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449263" lvl="1" indent="0"/>
            <a:r>
              <a:rPr lang="lt-L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gimnazijų </a:t>
            </a:r>
            <a:r>
              <a:rPr lang="lt-L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lt-L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230</a:t>
            </a:r>
            <a:r>
              <a:rPr lang="lt-L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lt-L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progimnazijų </a:t>
            </a:r>
            <a:r>
              <a:rPr lang="lt-L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lt-L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280</a:t>
            </a:r>
            <a:r>
              <a:rPr lang="lt-L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pagrindinių mokyklų –</a:t>
            </a:r>
            <a:r>
              <a:rPr lang="lt-LT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120</a:t>
            </a:r>
            <a:r>
              <a:rPr lang="lt-L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lt-L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pradinių </a:t>
            </a:r>
            <a:r>
              <a:rPr lang="lt-L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mokyklų – </a:t>
            </a:r>
            <a:r>
              <a:rPr lang="lt-LT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74</a:t>
            </a:r>
            <a:endParaRPr lang="lt-L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9263" lvl="1" indent="0"/>
            <a:r>
              <a:rPr lang="lt-L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mokyklų-darželių </a:t>
            </a:r>
            <a:r>
              <a:rPr lang="lt-L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ir lopšelių-darželių – </a:t>
            </a:r>
            <a:r>
              <a:rPr lang="lt-LT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254</a:t>
            </a:r>
            <a:endParaRPr lang="lt-L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9263" lvl="1" indent="0"/>
            <a:r>
              <a:rPr lang="lt-L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neformaliojo </a:t>
            </a:r>
            <a:r>
              <a:rPr lang="lt-L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vaikų švietimo įstaigų – </a:t>
            </a:r>
            <a:r>
              <a:rPr lang="lt-LT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64</a:t>
            </a:r>
            <a:endParaRPr lang="lt-L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lt-LT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2868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1587731" y="498764"/>
            <a:ext cx="9916881" cy="971962"/>
          </a:xfrm>
        </p:spPr>
        <p:txBody>
          <a:bodyPr>
            <a:noAutofit/>
          </a:bodyPr>
          <a:lstStyle/>
          <a:p>
            <a:r>
              <a:rPr lang="lt-LT" sz="29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KVALIFIKACIJOS TOBULINIMO RENGINIŲ PASIRINKIMO PRIORITETAI </a:t>
            </a:r>
            <a:r>
              <a:rPr lang="lt-LT" sz="29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endParaRPr lang="lt-LT" sz="2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393208" y="2148760"/>
            <a:ext cx="11675145" cy="52037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t-LT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Progimnazijos                                                     Neformaliojo </a:t>
            </a:r>
            <a:r>
              <a:rPr lang="lt-LT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vaikų švietimo </a:t>
            </a:r>
            <a:r>
              <a:rPr lang="lt-LT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įstaigos</a:t>
            </a:r>
          </a:p>
          <a:p>
            <a:pPr marL="0" indent="0">
              <a:buNone/>
            </a:pPr>
            <a:r>
              <a:rPr lang="lt-LT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</a:t>
            </a:r>
            <a:endParaRPr lang="lt-LT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lt-LT" sz="2800" dirty="0"/>
          </a:p>
        </p:txBody>
      </p:sp>
      <p:pic>
        <p:nvPicPr>
          <p:cNvPr id="4" name="Paveikslėlis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208" y="2544764"/>
            <a:ext cx="5679788" cy="389916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Paveikslėlis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0780" y="2544764"/>
            <a:ext cx="5749717" cy="389916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273959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1664148" y="502111"/>
            <a:ext cx="10527852" cy="1036370"/>
          </a:xfrm>
        </p:spPr>
        <p:txBody>
          <a:bodyPr>
            <a:normAutofit/>
          </a:bodyPr>
          <a:lstStyle/>
          <a:p>
            <a:r>
              <a:rPr lang="lt-LT" sz="29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KVALIFIKACIJOS TOBULINIMO RENGINIUOSE ĮGYTŲ ŽINIŲ ĮTAKA MOKINIŲ PASIEKIMAMS (1)</a:t>
            </a:r>
            <a:endParaRPr lang="lt-LT" sz="29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626123" y="2211342"/>
            <a:ext cx="11640641" cy="51251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t-LT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Gimnazijos    </a:t>
            </a:r>
            <a:r>
              <a:rPr lang="lt-LT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</a:t>
            </a:r>
            <a:r>
              <a:rPr lang="lt-LT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Pagrindinės mokyklos</a:t>
            </a:r>
          </a:p>
          <a:p>
            <a:pPr marL="0" indent="0">
              <a:buNone/>
            </a:pPr>
            <a:r>
              <a:rPr lang="lt-LT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</a:t>
            </a:r>
          </a:p>
          <a:p>
            <a:pPr marL="0" indent="0">
              <a:buNone/>
            </a:pPr>
            <a:endParaRPr lang="lt-LT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aveikslėlis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41565"/>
            <a:ext cx="5710688" cy="4026654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</p:pic>
      <p:pic>
        <p:nvPicPr>
          <p:cNvPr id="8" name="Paveikslėlis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4537" y="2641565"/>
            <a:ext cx="5607169" cy="402665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86831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1620336" y="521193"/>
            <a:ext cx="10325053" cy="983411"/>
          </a:xfrm>
        </p:spPr>
        <p:txBody>
          <a:bodyPr>
            <a:normAutofit/>
          </a:bodyPr>
          <a:lstStyle/>
          <a:p>
            <a:r>
              <a:rPr lang="lt-LT" sz="29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KVALIFIKACIJOS TOBULINIMO RENGINIUOSE ĮGYTŲ ŽINIŲ ĮTAKA MOKINIŲ PASIEKIMAMS (1)</a:t>
            </a:r>
            <a:endParaRPr lang="lt-LT" sz="2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656705" y="1875540"/>
            <a:ext cx="11288684" cy="5104014"/>
          </a:xfrm>
        </p:spPr>
        <p:txBody>
          <a:bodyPr/>
          <a:lstStyle/>
          <a:p>
            <a:pPr marL="0" indent="0">
              <a:buNone/>
            </a:pPr>
            <a:r>
              <a:rPr lang="lt-LT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Progimnazijos                                    </a:t>
            </a:r>
            <a:r>
              <a:rPr lang="lt-LT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Neformaliojo </a:t>
            </a:r>
            <a:r>
              <a:rPr lang="lt-LT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vaikų švietimo </a:t>
            </a:r>
            <a:r>
              <a:rPr lang="lt-LT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įstaigos</a:t>
            </a:r>
          </a:p>
          <a:p>
            <a:pPr marL="0" indent="0">
              <a:buNone/>
            </a:pPr>
            <a:r>
              <a:rPr lang="lt-LT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</a:t>
            </a:r>
            <a:endParaRPr lang="lt-LT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lt-LT" dirty="0"/>
          </a:p>
        </p:txBody>
      </p:sp>
      <p:pic>
        <p:nvPicPr>
          <p:cNvPr id="4" name="Paveikslėlis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243" y="2341181"/>
            <a:ext cx="5708804" cy="420971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Paveikslėlis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7230" y="2338645"/>
            <a:ext cx="5538159" cy="421225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86920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1670153" y="692780"/>
            <a:ext cx="8911687" cy="747831"/>
          </a:xfrm>
        </p:spPr>
        <p:txBody>
          <a:bodyPr>
            <a:noAutofit/>
          </a:bodyPr>
          <a:lstStyle/>
          <a:p>
            <a:r>
              <a:rPr lang="lt-LT" sz="29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ĮGYTŲ ŽINIŲ PRITAIKYMAS (1)</a:t>
            </a:r>
            <a:br>
              <a:rPr lang="lt-LT" sz="29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29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lt-LT" sz="29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29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lt-LT" sz="29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29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lt-LT" sz="29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lt-LT" sz="29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414068" y="2061712"/>
            <a:ext cx="11499011" cy="5097741"/>
          </a:xfrm>
        </p:spPr>
        <p:txBody>
          <a:bodyPr/>
          <a:lstStyle/>
          <a:p>
            <a:pPr marL="0" indent="0">
              <a:buNone/>
            </a:pPr>
            <a:r>
              <a:rPr lang="lt-LT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Gimnazijos    </a:t>
            </a:r>
            <a:r>
              <a:rPr lang="lt-LT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</a:t>
            </a:r>
            <a:r>
              <a:rPr lang="lt-LT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Pagrindinės mokyklos</a:t>
            </a:r>
          </a:p>
          <a:p>
            <a:pPr marL="0" indent="0">
              <a:buNone/>
            </a:pPr>
            <a:r>
              <a:rPr lang="lt-LT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</a:t>
            </a:r>
            <a:endParaRPr lang="lt-LT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lt-LT" dirty="0"/>
          </a:p>
          <a:p>
            <a:endParaRPr lang="lt-LT" dirty="0"/>
          </a:p>
        </p:txBody>
      </p:sp>
      <p:pic>
        <p:nvPicPr>
          <p:cNvPr id="7" name="Paveikslėlis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68" y="2476253"/>
            <a:ext cx="5688414" cy="404531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Paveikslėlis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861" y="2476253"/>
            <a:ext cx="5694218" cy="404531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628771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1654547" y="683996"/>
            <a:ext cx="9858692" cy="629515"/>
          </a:xfrm>
        </p:spPr>
        <p:txBody>
          <a:bodyPr>
            <a:noAutofit/>
          </a:bodyPr>
          <a:lstStyle/>
          <a:p>
            <a:r>
              <a:rPr lang="lt-LT" sz="29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ĮGYTŲ ŽINIŲ </a:t>
            </a:r>
            <a:r>
              <a:rPr lang="lt-LT" sz="29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PRITAIKYMAS (2)</a:t>
            </a:r>
            <a:r>
              <a:rPr lang="lt-LT" sz="29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lt-LT" sz="29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lt-LT" sz="2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600168" y="1926358"/>
            <a:ext cx="11433681" cy="47798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t-LT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Progimnazijos                                                      Neformaliojo </a:t>
            </a:r>
            <a:r>
              <a:rPr lang="lt-LT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vaikų švietimo </a:t>
            </a:r>
            <a:r>
              <a:rPr lang="lt-LT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įstaigos</a:t>
            </a:r>
          </a:p>
          <a:p>
            <a:pPr marL="0" indent="0">
              <a:buNone/>
            </a:pPr>
            <a:r>
              <a:rPr lang="lt-LT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</a:t>
            </a:r>
            <a:endParaRPr lang="lt-LT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aveikslėlis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3466" y="2374832"/>
            <a:ext cx="5350218" cy="400629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Paveikslėlis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68" y="2372173"/>
            <a:ext cx="5610851" cy="400895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38810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1593377" y="408892"/>
            <a:ext cx="9051619" cy="972738"/>
          </a:xfrm>
        </p:spPr>
        <p:txBody>
          <a:bodyPr>
            <a:noAutofit/>
          </a:bodyPr>
          <a:lstStyle/>
          <a:p>
            <a:r>
              <a:rPr lang="lt-LT" sz="29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PAGEIDAUJAMI </a:t>
            </a:r>
            <a:r>
              <a:rPr lang="lt-LT" sz="29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KVALIFIKACIJOS </a:t>
            </a:r>
            <a:r>
              <a:rPr lang="lt-LT" sz="29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TOBULINIMO RENGINIAI (1)</a:t>
            </a:r>
            <a:endParaRPr lang="lt-LT" sz="2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313112" y="324196"/>
            <a:ext cx="11829011" cy="636373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lt-LT" sz="28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lt-LT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Lentelė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3951168"/>
              </p:ext>
            </p:extLst>
          </p:nvPr>
        </p:nvGraphicFramePr>
        <p:xfrm>
          <a:off x="313112" y="1535501"/>
          <a:ext cx="11599967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1643">
                  <a:extLst>
                    <a:ext uri="{9D8B030D-6E8A-4147-A177-3AD203B41FA5}">
                      <a16:colId xmlns:a16="http://schemas.microsoft.com/office/drawing/2014/main" val="1669006974"/>
                    </a:ext>
                  </a:extLst>
                </a:gridCol>
                <a:gridCol w="1293962">
                  <a:extLst>
                    <a:ext uri="{9D8B030D-6E8A-4147-A177-3AD203B41FA5}">
                      <a16:colId xmlns:a16="http://schemas.microsoft.com/office/drawing/2014/main" val="2789667835"/>
                    </a:ext>
                  </a:extLst>
                </a:gridCol>
                <a:gridCol w="1440611">
                  <a:extLst>
                    <a:ext uri="{9D8B030D-6E8A-4147-A177-3AD203B41FA5}">
                      <a16:colId xmlns:a16="http://schemas.microsoft.com/office/drawing/2014/main" val="2404268015"/>
                    </a:ext>
                  </a:extLst>
                </a:gridCol>
                <a:gridCol w="1561381">
                  <a:extLst>
                    <a:ext uri="{9D8B030D-6E8A-4147-A177-3AD203B41FA5}">
                      <a16:colId xmlns:a16="http://schemas.microsoft.com/office/drawing/2014/main" val="3510062975"/>
                    </a:ext>
                  </a:extLst>
                </a:gridCol>
                <a:gridCol w="1492370">
                  <a:extLst>
                    <a:ext uri="{9D8B030D-6E8A-4147-A177-3AD203B41FA5}">
                      <a16:colId xmlns:a16="http://schemas.microsoft.com/office/drawing/2014/main" val="2456876174"/>
                    </a:ext>
                  </a:extLst>
                </a:gridCol>
              </a:tblGrid>
              <a:tr h="1034848">
                <a:tc>
                  <a:txBody>
                    <a:bodyPr/>
                    <a:lstStyle/>
                    <a:p>
                      <a:r>
                        <a:rPr lang="lt-LT" sz="18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Kvalifikacijos</a:t>
                      </a:r>
                      <a:r>
                        <a:rPr lang="lt-LT" sz="180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tobulinimo renginių temos</a:t>
                      </a:r>
                      <a:endParaRPr lang="lt-LT" sz="18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8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Gimnazijos</a:t>
                      </a:r>
                      <a:endParaRPr lang="lt-LT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8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Pagrindinės mokyklos</a:t>
                      </a:r>
                      <a:endParaRPr lang="lt-LT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8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Progimnazijos</a:t>
                      </a:r>
                      <a:endParaRPr lang="lt-LT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8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Neformaliojo vaikų švietimo įstaigos</a:t>
                      </a:r>
                      <a:endParaRPr lang="lt-LT" sz="18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5847500"/>
                  </a:ext>
                </a:extLst>
              </a:tr>
              <a:tr h="269145">
                <a:tc>
                  <a:txBody>
                    <a:bodyPr/>
                    <a:lstStyle/>
                    <a:p>
                      <a:r>
                        <a:rPr lang="lt-LT" sz="18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Bendrakultūriniai klausimai </a:t>
                      </a:r>
                      <a:endParaRPr lang="lt-LT" sz="18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4,0</a:t>
                      </a:r>
                      <a:endParaRPr lang="lt-LT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3,2</a:t>
                      </a:r>
                      <a:endParaRPr lang="lt-LT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3,7</a:t>
                      </a:r>
                      <a:endParaRPr lang="lt-LT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7,9</a:t>
                      </a:r>
                      <a:endParaRPr lang="lt-LT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0991955"/>
                  </a:ext>
                </a:extLst>
              </a:tr>
              <a:tr h="323349">
                <a:tc>
                  <a:txBody>
                    <a:bodyPr/>
                    <a:lstStyle/>
                    <a:p>
                      <a:r>
                        <a:rPr lang="lt-LT" sz="18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Švietimo politika</a:t>
                      </a:r>
                      <a:endParaRPr lang="lt-LT" sz="18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5,3</a:t>
                      </a:r>
                      <a:endParaRPr lang="lt-LT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4,6</a:t>
                      </a:r>
                      <a:endParaRPr lang="lt-LT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4,2</a:t>
                      </a:r>
                      <a:endParaRPr lang="lt-LT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8,2</a:t>
                      </a:r>
                      <a:endParaRPr lang="lt-LT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0345240"/>
                  </a:ext>
                </a:extLst>
              </a:tr>
              <a:tr h="572079">
                <a:tc>
                  <a:txBody>
                    <a:bodyPr/>
                    <a:lstStyle/>
                    <a:p>
                      <a:r>
                        <a:rPr lang="lt-LT" sz="18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Bendruomenės mikroklimato formavimas ir bendruomeniškumo ugdymas</a:t>
                      </a:r>
                      <a:endParaRPr lang="lt-LT" sz="18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5,5</a:t>
                      </a:r>
                      <a:endParaRPr lang="lt-LT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6,5</a:t>
                      </a:r>
                      <a:endParaRPr lang="lt-LT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5,7</a:t>
                      </a:r>
                      <a:endParaRPr lang="lt-LT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7,9</a:t>
                      </a:r>
                      <a:endParaRPr lang="lt-LT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9821713"/>
                  </a:ext>
                </a:extLst>
              </a:tr>
              <a:tr h="355409">
                <a:tc>
                  <a:txBody>
                    <a:bodyPr/>
                    <a:lstStyle/>
                    <a:p>
                      <a:r>
                        <a:rPr lang="lt-LT" sz="18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Mokinių saugumo ir lygių galimybių užtikrinimas</a:t>
                      </a:r>
                      <a:endParaRPr lang="lt-LT" sz="18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2,1</a:t>
                      </a:r>
                      <a:endParaRPr lang="lt-LT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3,6</a:t>
                      </a:r>
                      <a:endParaRPr lang="lt-LT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2,6</a:t>
                      </a:r>
                      <a:endParaRPr lang="lt-LT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3,0</a:t>
                      </a:r>
                      <a:endParaRPr lang="lt-LT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9666013"/>
                  </a:ext>
                </a:extLst>
              </a:tr>
              <a:tr h="323349">
                <a:tc>
                  <a:txBody>
                    <a:bodyPr/>
                    <a:lstStyle/>
                    <a:p>
                      <a:r>
                        <a:rPr lang="lt-LT" sz="18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Mokinių socialinių įgūdžių formavimas </a:t>
                      </a:r>
                      <a:endParaRPr lang="lt-LT" sz="18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6,2</a:t>
                      </a:r>
                      <a:endParaRPr lang="lt-LT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7,1</a:t>
                      </a:r>
                      <a:endParaRPr lang="lt-LT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8,1</a:t>
                      </a:r>
                      <a:endParaRPr lang="lt-LT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3,0</a:t>
                      </a:r>
                      <a:endParaRPr lang="lt-LT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1749091"/>
                  </a:ext>
                </a:extLst>
              </a:tr>
              <a:tr h="322629">
                <a:tc>
                  <a:txBody>
                    <a:bodyPr/>
                    <a:lstStyle/>
                    <a:p>
                      <a:r>
                        <a:rPr lang="lt-LT" sz="18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Specialiųjų ugdymosi poreikių turinčių mokinių ugdymas </a:t>
                      </a:r>
                      <a:endParaRPr lang="lt-LT" sz="18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4,9</a:t>
                      </a:r>
                      <a:endParaRPr lang="lt-LT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10,3</a:t>
                      </a:r>
                      <a:endParaRPr lang="lt-LT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9,2</a:t>
                      </a:r>
                      <a:endParaRPr lang="lt-LT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3,0</a:t>
                      </a:r>
                      <a:endParaRPr lang="lt-LT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3333071"/>
                  </a:ext>
                </a:extLst>
              </a:tr>
              <a:tr h="323349">
                <a:tc>
                  <a:txBody>
                    <a:bodyPr/>
                    <a:lstStyle/>
                    <a:p>
                      <a:r>
                        <a:rPr lang="lt-LT" sz="18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Mokyklos kultūros plėtojimas </a:t>
                      </a:r>
                      <a:endParaRPr lang="lt-LT" sz="18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3,0</a:t>
                      </a:r>
                      <a:endParaRPr lang="lt-LT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2,2</a:t>
                      </a:r>
                      <a:endParaRPr lang="lt-LT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3,2</a:t>
                      </a:r>
                      <a:endParaRPr lang="lt-LT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5,2</a:t>
                      </a:r>
                      <a:endParaRPr lang="lt-LT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868245"/>
                  </a:ext>
                </a:extLst>
              </a:tr>
              <a:tr h="324354">
                <a:tc>
                  <a:txBody>
                    <a:bodyPr/>
                    <a:lstStyle/>
                    <a:p>
                      <a:r>
                        <a:rPr lang="lt-LT" sz="18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Mokytojo prestižo kėlimas </a:t>
                      </a:r>
                      <a:endParaRPr lang="lt-LT" sz="18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9,3</a:t>
                      </a:r>
                      <a:endParaRPr lang="lt-LT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6,7</a:t>
                      </a:r>
                      <a:endParaRPr lang="lt-LT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7,2</a:t>
                      </a:r>
                      <a:endParaRPr lang="lt-LT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10,5</a:t>
                      </a:r>
                      <a:endParaRPr lang="lt-LT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3835504"/>
                  </a:ext>
                </a:extLst>
              </a:tr>
              <a:tr h="324354">
                <a:tc>
                  <a:txBody>
                    <a:bodyPr/>
                    <a:lstStyle/>
                    <a:p>
                      <a:r>
                        <a:rPr lang="lt-LT" sz="18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Ugdymosi motyvacijos skatinimas</a:t>
                      </a:r>
                      <a:endParaRPr lang="lt-LT" sz="18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15,5</a:t>
                      </a:r>
                      <a:endParaRPr lang="lt-LT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14,1</a:t>
                      </a:r>
                      <a:endParaRPr lang="lt-LT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12,8</a:t>
                      </a:r>
                      <a:endParaRPr lang="lt-LT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10,9</a:t>
                      </a:r>
                      <a:endParaRPr lang="lt-LT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2707152"/>
                  </a:ext>
                </a:extLst>
              </a:tr>
              <a:tr h="323349">
                <a:tc>
                  <a:txBody>
                    <a:bodyPr/>
                    <a:lstStyle/>
                    <a:p>
                      <a:r>
                        <a:rPr lang="lt-LT" sz="18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Įstaigos veiklos kokybės įsivertinimas</a:t>
                      </a:r>
                      <a:endParaRPr lang="lt-LT" sz="18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2,4</a:t>
                      </a:r>
                      <a:endParaRPr lang="lt-LT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3,2</a:t>
                      </a:r>
                      <a:endParaRPr lang="lt-LT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2,7</a:t>
                      </a:r>
                      <a:endParaRPr lang="lt-LT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3,0</a:t>
                      </a:r>
                      <a:endParaRPr lang="lt-LT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96610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6578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390698" y="523703"/>
            <a:ext cx="11538067" cy="6093228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lt-LT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lt-LT" sz="28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lt-LT" sz="28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lt-LT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lt-LT" sz="28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lt-LT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lt-LT" sz="28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lt-LT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lt-LT" sz="28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lt-LT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  <a:p>
            <a:pPr marL="0" indent="0">
              <a:buNone/>
            </a:pPr>
            <a:endParaRPr lang="lt-LT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lt-LT" sz="28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lt-LT" sz="28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lt-LT" sz="28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Lentelė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2351830"/>
              </p:ext>
            </p:extLst>
          </p:nvPr>
        </p:nvGraphicFramePr>
        <p:xfrm>
          <a:off x="390698" y="1966423"/>
          <a:ext cx="11617272" cy="41174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47128">
                  <a:extLst>
                    <a:ext uri="{9D8B030D-6E8A-4147-A177-3AD203B41FA5}">
                      <a16:colId xmlns:a16="http://schemas.microsoft.com/office/drawing/2014/main" val="943784422"/>
                    </a:ext>
                  </a:extLst>
                </a:gridCol>
                <a:gridCol w="1475117">
                  <a:extLst>
                    <a:ext uri="{9D8B030D-6E8A-4147-A177-3AD203B41FA5}">
                      <a16:colId xmlns:a16="http://schemas.microsoft.com/office/drawing/2014/main" val="2865801866"/>
                    </a:ext>
                  </a:extLst>
                </a:gridCol>
                <a:gridCol w="1475117">
                  <a:extLst>
                    <a:ext uri="{9D8B030D-6E8A-4147-A177-3AD203B41FA5}">
                      <a16:colId xmlns:a16="http://schemas.microsoft.com/office/drawing/2014/main" val="850782596"/>
                    </a:ext>
                  </a:extLst>
                </a:gridCol>
                <a:gridCol w="1708031">
                  <a:extLst>
                    <a:ext uri="{9D8B030D-6E8A-4147-A177-3AD203B41FA5}">
                      <a16:colId xmlns:a16="http://schemas.microsoft.com/office/drawing/2014/main" val="494952388"/>
                    </a:ext>
                  </a:extLst>
                </a:gridCol>
                <a:gridCol w="2311879">
                  <a:extLst>
                    <a:ext uri="{9D8B030D-6E8A-4147-A177-3AD203B41FA5}">
                      <a16:colId xmlns:a16="http://schemas.microsoft.com/office/drawing/2014/main" val="3863323416"/>
                    </a:ext>
                  </a:extLst>
                </a:gridCol>
              </a:tblGrid>
              <a:tr h="16061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20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Kvalifikacijos</a:t>
                      </a:r>
                      <a:r>
                        <a:rPr lang="lt-LT" sz="200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tobulinimo renginių temos</a:t>
                      </a:r>
                      <a:endParaRPr lang="lt-LT" sz="2000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lt-LT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20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Gimnazijos</a:t>
                      </a:r>
                      <a:endParaRPr lang="lt-LT" sz="2000" dirty="0" smtClean="0"/>
                    </a:p>
                    <a:p>
                      <a:pPr algn="ctr"/>
                      <a:endParaRPr lang="lt-LT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20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Pagrindinės mokyklos</a:t>
                      </a:r>
                      <a:endParaRPr lang="lt-LT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20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Progimnazijos</a:t>
                      </a:r>
                      <a:endParaRPr lang="lt-LT" sz="2000" dirty="0" smtClean="0"/>
                    </a:p>
                    <a:p>
                      <a:pPr algn="ctr"/>
                      <a:endParaRPr lang="lt-LT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20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Neformaliojo vaikų švietimo įstaigos</a:t>
                      </a:r>
                      <a:endParaRPr lang="lt-LT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3587314"/>
                  </a:ext>
                </a:extLst>
              </a:tr>
              <a:tr h="331093">
                <a:tc>
                  <a:txBody>
                    <a:bodyPr/>
                    <a:lstStyle/>
                    <a:p>
                      <a:r>
                        <a:rPr lang="lt-LT" sz="20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Prevencinio darbo organizavimas</a:t>
                      </a:r>
                      <a:endParaRPr lang="lt-LT" sz="20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1,8</a:t>
                      </a:r>
                      <a:endParaRPr lang="lt-LT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3,6</a:t>
                      </a:r>
                      <a:endParaRPr lang="lt-LT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2,2</a:t>
                      </a:r>
                      <a:endParaRPr lang="lt-LT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3,0</a:t>
                      </a:r>
                      <a:endParaRPr lang="lt-LT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6136071"/>
                  </a:ext>
                </a:extLst>
              </a:tr>
              <a:tr h="704616">
                <a:tc>
                  <a:txBody>
                    <a:bodyPr/>
                    <a:lstStyle/>
                    <a:p>
                      <a:r>
                        <a:rPr lang="lt-LT" sz="20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Klasės / grupės vadovo / auklėtojo darbo organizavimas</a:t>
                      </a:r>
                      <a:endParaRPr lang="lt-LT" sz="20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8,9</a:t>
                      </a:r>
                      <a:endParaRPr lang="lt-LT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6,7</a:t>
                      </a:r>
                      <a:endParaRPr lang="lt-LT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9,0</a:t>
                      </a:r>
                      <a:endParaRPr lang="lt-LT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1,9</a:t>
                      </a:r>
                      <a:endParaRPr lang="lt-LT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8493966"/>
                  </a:ext>
                </a:extLst>
              </a:tr>
              <a:tr h="328829">
                <a:tc>
                  <a:txBody>
                    <a:bodyPr/>
                    <a:lstStyle/>
                    <a:p>
                      <a:r>
                        <a:rPr lang="lt-LT" sz="20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Projektinės veiklos organizavimas</a:t>
                      </a:r>
                      <a:endParaRPr lang="lt-LT" sz="20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8,9</a:t>
                      </a:r>
                      <a:endParaRPr lang="lt-LT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8,7</a:t>
                      </a:r>
                      <a:endParaRPr lang="lt-LT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9,2</a:t>
                      </a:r>
                      <a:endParaRPr lang="lt-LT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10,5</a:t>
                      </a:r>
                      <a:endParaRPr lang="lt-LT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9731127"/>
                  </a:ext>
                </a:extLst>
              </a:tr>
              <a:tr h="698994">
                <a:tc>
                  <a:txBody>
                    <a:bodyPr/>
                    <a:lstStyle/>
                    <a:p>
                      <a:r>
                        <a:rPr lang="lt-LT" sz="20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Ugdymo įstaigų vadybos tobulinimo ir lyderystės plėtojimas</a:t>
                      </a:r>
                      <a:endParaRPr lang="lt-LT" sz="20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2,6</a:t>
                      </a:r>
                      <a:endParaRPr lang="lt-LT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2,8</a:t>
                      </a:r>
                      <a:endParaRPr lang="lt-LT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2,7</a:t>
                      </a:r>
                    </a:p>
                    <a:p>
                      <a:pPr algn="ctr"/>
                      <a:endParaRPr lang="lt-LT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3,4</a:t>
                      </a:r>
                      <a:endParaRPr lang="lt-LT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5101205"/>
                  </a:ext>
                </a:extLst>
              </a:tr>
              <a:tr h="336129">
                <a:tc>
                  <a:txBody>
                    <a:bodyPr/>
                    <a:lstStyle/>
                    <a:p>
                      <a:r>
                        <a:rPr lang="lt-LT" sz="20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Streso valdymas</a:t>
                      </a:r>
                      <a:endParaRPr lang="lt-LT" sz="20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9,3</a:t>
                      </a:r>
                      <a:endParaRPr lang="lt-LT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10,9</a:t>
                      </a:r>
                      <a:endParaRPr lang="lt-LT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10,3</a:t>
                      </a:r>
                      <a:endParaRPr lang="lt-LT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11,2</a:t>
                      </a:r>
                      <a:endParaRPr lang="lt-LT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5140818"/>
                  </a:ext>
                </a:extLst>
              </a:tr>
              <a:tr h="289239">
                <a:tc>
                  <a:txBody>
                    <a:bodyPr/>
                    <a:lstStyle/>
                    <a:p>
                      <a:r>
                        <a:rPr lang="lt-LT" sz="20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Užsienio kalbų mokymas </a:t>
                      </a:r>
                      <a:endParaRPr lang="lt-LT" sz="20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9,1</a:t>
                      </a:r>
                      <a:endParaRPr lang="lt-LT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4,8</a:t>
                      </a:r>
                      <a:endParaRPr lang="lt-LT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6,2</a:t>
                      </a:r>
                      <a:endParaRPr lang="lt-LT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5,2</a:t>
                      </a:r>
                      <a:endParaRPr lang="lt-LT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2369150"/>
                  </a:ext>
                </a:extLst>
              </a:tr>
              <a:tr h="425817">
                <a:tc>
                  <a:txBody>
                    <a:bodyPr/>
                    <a:lstStyle/>
                    <a:p>
                      <a:r>
                        <a:rPr lang="lt-LT" sz="2000" b="1" i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Andragogikos</a:t>
                      </a:r>
                      <a:r>
                        <a:rPr lang="lt-LT" sz="20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pagrindai</a:t>
                      </a:r>
                      <a:endParaRPr lang="lt-LT" sz="20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1,1</a:t>
                      </a:r>
                      <a:endParaRPr lang="lt-LT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lang="lt-LT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0,9</a:t>
                      </a:r>
                      <a:endParaRPr lang="lt-LT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2,2</a:t>
                      </a:r>
                      <a:endParaRPr lang="lt-LT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4027759"/>
                  </a:ext>
                </a:extLst>
              </a:tr>
            </a:tbl>
          </a:graphicData>
        </a:graphic>
      </p:graphicFrame>
      <p:sp>
        <p:nvSpPr>
          <p:cNvPr id="6" name="Pavadinimas 1"/>
          <p:cNvSpPr>
            <a:spLocks noGrp="1"/>
          </p:cNvSpPr>
          <p:nvPr>
            <p:ph type="title"/>
          </p:nvPr>
        </p:nvSpPr>
        <p:spPr>
          <a:xfrm>
            <a:off x="1558871" y="460650"/>
            <a:ext cx="9051619" cy="972738"/>
          </a:xfrm>
        </p:spPr>
        <p:txBody>
          <a:bodyPr>
            <a:noAutofit/>
          </a:bodyPr>
          <a:lstStyle/>
          <a:p>
            <a:r>
              <a:rPr lang="lt-LT" sz="29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PAGEIDAUJAMI </a:t>
            </a:r>
            <a:r>
              <a:rPr lang="lt-LT" sz="29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KVALIFIKACIJOS </a:t>
            </a:r>
            <a:r>
              <a:rPr lang="lt-LT" sz="29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TOBULINIMO RENGINIAI (2)</a:t>
            </a:r>
            <a:endParaRPr lang="lt-LT" sz="2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36233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587380" y="1923691"/>
            <a:ext cx="11525204" cy="49343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t-LT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Gimnazijos    </a:t>
            </a:r>
            <a:r>
              <a:rPr lang="lt-LT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</a:t>
            </a:r>
            <a:r>
              <a:rPr lang="lt-LT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Pagrindinės mokyklos</a:t>
            </a:r>
          </a:p>
          <a:p>
            <a:pPr marL="0" indent="0">
              <a:buNone/>
            </a:pPr>
            <a:r>
              <a:rPr lang="lt-LT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</a:t>
            </a:r>
          </a:p>
          <a:p>
            <a:pPr marL="0" indent="0">
              <a:buNone/>
            </a:pPr>
            <a:endParaRPr lang="lt-LT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Pavadinimas 1"/>
          <p:cNvSpPr txBox="1">
            <a:spLocks/>
          </p:cNvSpPr>
          <p:nvPr/>
        </p:nvSpPr>
        <p:spPr>
          <a:xfrm>
            <a:off x="1630392" y="520565"/>
            <a:ext cx="10482192" cy="9372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lt-LT" sz="29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PAGEIDAUJAMOS TOBULINTI PROFESINĖS </a:t>
            </a:r>
            <a:r>
              <a:rPr lang="lt-LT" sz="29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KOMPETENCIJOS (1)</a:t>
            </a:r>
            <a:endParaRPr lang="lt-LT" sz="29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aveikslėlis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52" y="2333680"/>
            <a:ext cx="5676179" cy="424827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Paveikslėlis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607" y="2333680"/>
            <a:ext cx="5547101" cy="424827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530052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1615022" y="509585"/>
            <a:ext cx="9383657" cy="860917"/>
          </a:xfrm>
        </p:spPr>
        <p:txBody>
          <a:bodyPr>
            <a:noAutofit/>
          </a:bodyPr>
          <a:lstStyle/>
          <a:p>
            <a:r>
              <a:rPr lang="lt-LT" sz="29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PAGEIDAUJAMOS TOBULINTI PROFESINĖS KOMPETENCIJOS (2)</a:t>
            </a:r>
            <a:br>
              <a:rPr lang="lt-LT" sz="29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29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lt-LT" sz="29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29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</a:t>
            </a:r>
            <a:r>
              <a:rPr lang="lt-LT" sz="29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lt-LT" sz="29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lt-LT" sz="29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666117" y="2424022"/>
            <a:ext cx="11513126" cy="4685869"/>
          </a:xfrm>
        </p:spPr>
        <p:txBody>
          <a:bodyPr/>
          <a:lstStyle/>
          <a:p>
            <a:pPr marL="0" indent="0">
              <a:buNone/>
            </a:pPr>
            <a:r>
              <a:rPr lang="lt-L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lt-LT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</a:p>
          <a:p>
            <a:pPr marL="0" indent="0">
              <a:buNone/>
            </a:pPr>
            <a:r>
              <a:rPr lang="lt-LT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</a:t>
            </a:r>
            <a:endParaRPr lang="lt-LT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lt-L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lt-LT" dirty="0"/>
          </a:p>
        </p:txBody>
      </p:sp>
      <p:pic>
        <p:nvPicPr>
          <p:cNvPr id="6" name="Paveikslėlis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91" y="2282079"/>
            <a:ext cx="5627716" cy="434300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Paveikslėlis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052" y="2305707"/>
            <a:ext cx="5374257" cy="43210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Stačiakampis 3"/>
          <p:cNvSpPr/>
          <p:nvPr/>
        </p:nvSpPr>
        <p:spPr>
          <a:xfrm>
            <a:off x="536091" y="1880799"/>
            <a:ext cx="117910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Progimnazijos                                                     Neformaliojo </a:t>
            </a:r>
            <a:r>
              <a:rPr lang="lt-LT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vaikų švietimo įstaigos</a:t>
            </a:r>
            <a:br>
              <a:rPr lang="lt-LT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lt-LT" sz="2400" dirty="0"/>
          </a:p>
        </p:txBody>
      </p:sp>
    </p:spTree>
    <p:extLst>
      <p:ext uri="{BB962C8B-B14F-4D97-AF65-F5344CB8AC3E}">
        <p14:creationId xmlns:p14="http://schemas.microsoft.com/office/powerpoint/2010/main" val="49452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1610944" y="457200"/>
            <a:ext cx="10581056" cy="983411"/>
          </a:xfrm>
        </p:spPr>
        <p:txBody>
          <a:bodyPr>
            <a:normAutofit/>
          </a:bodyPr>
          <a:lstStyle/>
          <a:p>
            <a:r>
              <a:rPr lang="lt-LT" sz="29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PRIIMTINIAUSIOS TRUKMĖS KVALIFIKACIJOS TOBULINIMO </a:t>
            </a:r>
            <a:r>
              <a:rPr lang="lt-LT" sz="29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RENGINIAI (1)</a:t>
            </a:r>
            <a:endParaRPr lang="lt-LT" sz="2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767752" y="2337759"/>
            <a:ext cx="11490069" cy="34246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t-LT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Gimnazijos    </a:t>
            </a:r>
            <a:r>
              <a:rPr lang="lt-LT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</a:t>
            </a:r>
            <a:r>
              <a:rPr lang="lt-LT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lt-LT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Pagrindinės </a:t>
            </a:r>
            <a:r>
              <a:rPr lang="lt-LT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mokyklos</a:t>
            </a:r>
          </a:p>
          <a:p>
            <a:pPr marL="0" indent="0">
              <a:buNone/>
            </a:pPr>
            <a:r>
              <a:rPr lang="lt-L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</a:t>
            </a:r>
            <a:endParaRPr lang="lt-LT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aveikslėlis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52" y="2749146"/>
            <a:ext cx="5374257" cy="286665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Paveikslėlis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588" y="2749146"/>
            <a:ext cx="5272073" cy="286665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67507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473826" y="1867748"/>
            <a:ext cx="11451474" cy="40434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t-LT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G</a:t>
            </a:r>
            <a:r>
              <a:rPr lang="lt-LT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imnazijos                                                      Pagrindinės mokyklos</a:t>
            </a:r>
          </a:p>
          <a:p>
            <a:pPr marL="0" indent="0">
              <a:buNone/>
            </a:pPr>
            <a:r>
              <a:rPr lang="lt-LT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</a:t>
            </a:r>
          </a:p>
          <a:p>
            <a:pPr marL="0" indent="0">
              <a:buNone/>
            </a:pPr>
            <a:endParaRPr lang="lt-LT" sz="28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tačiakampis 6"/>
          <p:cNvSpPr/>
          <p:nvPr/>
        </p:nvSpPr>
        <p:spPr>
          <a:xfrm>
            <a:off x="5084802" y="586858"/>
            <a:ext cx="40020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lt-LT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Pavadinimas 1"/>
          <p:cNvSpPr>
            <a:spLocks noGrp="1"/>
          </p:cNvSpPr>
          <p:nvPr>
            <p:ph type="title"/>
          </p:nvPr>
        </p:nvSpPr>
        <p:spPr>
          <a:xfrm>
            <a:off x="1591272" y="669428"/>
            <a:ext cx="8911687" cy="1280890"/>
          </a:xfrm>
        </p:spPr>
        <p:txBody>
          <a:bodyPr>
            <a:noAutofit/>
          </a:bodyPr>
          <a:lstStyle/>
          <a:p>
            <a:r>
              <a:rPr lang="lt-LT" sz="29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RESPONDENTŲ AMŽIUS (1)</a:t>
            </a:r>
            <a:r>
              <a:rPr lang="lt-LT" sz="29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lt-LT" sz="29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lt-LT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lt-LT" sz="2900" dirty="0"/>
          </a:p>
        </p:txBody>
      </p:sp>
      <p:pic>
        <p:nvPicPr>
          <p:cNvPr id="9" name="Paveikslėlis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881" y="2476757"/>
            <a:ext cx="5247213" cy="334258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Paveikslėlis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561" y="2476757"/>
            <a:ext cx="5368461" cy="334258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258521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1566382" y="439652"/>
            <a:ext cx="10251807" cy="1078597"/>
          </a:xfrm>
        </p:spPr>
        <p:txBody>
          <a:bodyPr>
            <a:normAutofit/>
          </a:bodyPr>
          <a:lstStyle/>
          <a:p>
            <a:r>
              <a:rPr lang="lt-LT" sz="29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PRIIMTINIAUSIOS TRUKMĖS KVALIFIKACIJOS TOBULINIMO RENGINIAI (2)</a:t>
            </a:r>
            <a:endParaRPr lang="lt-LT" sz="29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512409" y="2298512"/>
            <a:ext cx="11555946" cy="3601956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lt-LT" sz="51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Progimnazijos                                                               Neformaliojo </a:t>
            </a:r>
            <a:r>
              <a:rPr lang="lt-LT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vaikų švietimo įstaigos</a:t>
            </a:r>
            <a:endParaRPr lang="lt-LT" sz="4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lt-LT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3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lt-LT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3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</a:t>
            </a:r>
          </a:p>
          <a:p>
            <a:pPr marL="0" indent="0">
              <a:buNone/>
            </a:pPr>
            <a:endParaRPr lang="lt-LT" sz="3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lt-LT" sz="3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</a:t>
            </a:r>
          </a:p>
          <a:p>
            <a:pPr marL="0" indent="0">
              <a:buNone/>
            </a:pPr>
            <a:endParaRPr lang="lt-LT" sz="3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lt-LT" sz="3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lt-LT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3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lt-LT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</a:t>
            </a:r>
          </a:p>
          <a:p>
            <a:pPr marL="0" indent="0">
              <a:buNone/>
            </a:pPr>
            <a:endParaRPr lang="lt-LT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lt-LT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lt-LT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</a:t>
            </a:r>
          </a:p>
          <a:p>
            <a:pPr marL="0" indent="0">
              <a:buNone/>
            </a:pPr>
            <a:endParaRPr lang="lt-LT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lt-LT" dirty="0"/>
          </a:p>
        </p:txBody>
      </p:sp>
      <p:pic>
        <p:nvPicPr>
          <p:cNvPr id="6" name="Paveikslėlis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382" y="2733008"/>
            <a:ext cx="5501927" cy="290788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Paveikslėlis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09" y="2733008"/>
            <a:ext cx="5612346" cy="290788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431997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1554864" y="463879"/>
            <a:ext cx="10146005" cy="1071623"/>
          </a:xfrm>
        </p:spPr>
        <p:txBody>
          <a:bodyPr>
            <a:normAutofit/>
          </a:bodyPr>
          <a:lstStyle/>
          <a:p>
            <a:r>
              <a:rPr lang="lt-LT" sz="29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DALYVAVIMAS MIESTO METODINIŲ BŪRELIŲ VEIKLOJE (1)</a:t>
            </a:r>
            <a:r>
              <a:rPr lang="lt-LT" sz="29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29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lt-LT" sz="29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lt-LT" sz="29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aveikslėlis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4638" y="2533025"/>
            <a:ext cx="5439943" cy="284123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Paveikslėlis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60" y="2533025"/>
            <a:ext cx="5612188" cy="284123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520460" y="2053086"/>
            <a:ext cx="116715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lt-LT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Gimnazijos    </a:t>
            </a:r>
            <a:r>
              <a:rPr lang="lt-LT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</a:t>
            </a:r>
            <a:r>
              <a:rPr lang="lt-LT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Pagrindinės </a:t>
            </a:r>
            <a:r>
              <a:rPr lang="lt-LT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mokyklos</a:t>
            </a:r>
            <a:endParaRPr lang="lt-LT" sz="2400" dirty="0"/>
          </a:p>
        </p:txBody>
      </p:sp>
    </p:spTree>
    <p:extLst>
      <p:ext uri="{BB962C8B-B14F-4D97-AF65-F5344CB8AC3E}">
        <p14:creationId xmlns:p14="http://schemas.microsoft.com/office/powerpoint/2010/main" val="62954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1551912" y="458295"/>
            <a:ext cx="10214518" cy="999569"/>
          </a:xfrm>
        </p:spPr>
        <p:txBody>
          <a:bodyPr>
            <a:noAutofit/>
          </a:bodyPr>
          <a:lstStyle/>
          <a:p>
            <a:r>
              <a:rPr lang="lt-LT" sz="29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DALYVAVIMAS MIESTO METODINIŲ BŪRELIŲ VEIKLOJE </a:t>
            </a:r>
            <a:r>
              <a:rPr lang="lt-LT" sz="29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r>
              <a:rPr lang="lt-LT" sz="29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lt-LT" sz="29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lt-LT" sz="2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732304" y="2251493"/>
            <a:ext cx="11388436" cy="4815893"/>
          </a:xfrm>
        </p:spPr>
        <p:txBody>
          <a:bodyPr/>
          <a:lstStyle/>
          <a:p>
            <a:pPr marL="0" indent="0">
              <a:buNone/>
            </a:pPr>
            <a:r>
              <a:rPr lang="lt-LT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Progimnazijos                                   </a:t>
            </a:r>
            <a:r>
              <a:rPr lang="lt-LT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Neformaliojo </a:t>
            </a:r>
            <a:r>
              <a:rPr lang="lt-LT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vaikų švietimo </a:t>
            </a:r>
            <a:r>
              <a:rPr lang="lt-LT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įstaigos</a:t>
            </a:r>
          </a:p>
          <a:p>
            <a:pPr marL="0" indent="0">
              <a:buNone/>
            </a:pPr>
            <a:r>
              <a:rPr lang="lt-LT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</a:t>
            </a:r>
            <a:endParaRPr lang="lt-LT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lt-LT" dirty="0"/>
          </a:p>
        </p:txBody>
      </p:sp>
      <p:pic>
        <p:nvPicPr>
          <p:cNvPr id="4" name="Paveikslėlis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96" y="2665561"/>
            <a:ext cx="5641933" cy="322628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Paveikslėlis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7448" y="2665561"/>
            <a:ext cx="5443268" cy="322628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61613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1609533" y="465963"/>
            <a:ext cx="9622060" cy="1021368"/>
          </a:xfrm>
        </p:spPr>
        <p:txBody>
          <a:bodyPr>
            <a:normAutofit/>
          </a:bodyPr>
          <a:lstStyle/>
          <a:p>
            <a:r>
              <a:rPr lang="lt-LT" sz="29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DALYVAVIMAS MOKYKLOS METODINIŲ GRUPIŲ VEIKLOJE (1)</a:t>
            </a:r>
            <a:endParaRPr lang="lt-LT" sz="29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640915" y="2139350"/>
            <a:ext cx="11551085" cy="48995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t-LT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Gimnazijos    </a:t>
            </a:r>
            <a:r>
              <a:rPr lang="lt-LT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</a:t>
            </a:r>
            <a:r>
              <a:rPr lang="lt-LT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Pagrindinės mokyklos</a:t>
            </a:r>
          </a:p>
          <a:p>
            <a:pPr marL="0" indent="0">
              <a:buNone/>
            </a:pPr>
            <a:r>
              <a:rPr lang="lt-LT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</a:t>
            </a:r>
          </a:p>
          <a:p>
            <a:pPr marL="0" indent="0">
              <a:buNone/>
            </a:pPr>
            <a:r>
              <a:rPr lang="lt-LT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lt-LT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lt-LT" sz="2800" b="1" dirty="0"/>
          </a:p>
        </p:txBody>
      </p:sp>
      <p:pic>
        <p:nvPicPr>
          <p:cNvPr id="7" name="Paveikslėlis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798" y="2557770"/>
            <a:ext cx="5525454" cy="344744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Paveikslėlis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15" y="2546243"/>
            <a:ext cx="5523885" cy="344744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509182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1598930" y="506450"/>
            <a:ext cx="10164475" cy="1011799"/>
          </a:xfrm>
        </p:spPr>
        <p:txBody>
          <a:bodyPr>
            <a:normAutofit/>
          </a:bodyPr>
          <a:lstStyle/>
          <a:p>
            <a:r>
              <a:rPr lang="lt-LT" sz="29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DALYVAVIMAS MOKYKLOS METODINIŲ GRUPIŲ VEIKLOJE </a:t>
            </a:r>
            <a:r>
              <a:rPr lang="lt-LT" sz="29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endParaRPr lang="lt-LT" sz="2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465828" y="2035834"/>
            <a:ext cx="11559396" cy="4392973"/>
          </a:xfrm>
        </p:spPr>
        <p:txBody>
          <a:bodyPr/>
          <a:lstStyle/>
          <a:p>
            <a:pPr marL="0" indent="0">
              <a:buNone/>
            </a:pPr>
            <a:r>
              <a:rPr lang="lt-LT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lt-LT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Progimnazijos                                                   Neformaliojo </a:t>
            </a:r>
            <a:r>
              <a:rPr lang="lt-LT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vaikų švietimo įstaigos</a:t>
            </a:r>
          </a:p>
          <a:p>
            <a:pPr marL="0" indent="0">
              <a:buNone/>
            </a:pPr>
            <a:r>
              <a:rPr lang="lt-LT" dirty="0" smtClean="0"/>
              <a:t>                                                                                     </a:t>
            </a:r>
            <a:endParaRPr lang="lt-LT" dirty="0"/>
          </a:p>
        </p:txBody>
      </p:sp>
      <p:pic>
        <p:nvPicPr>
          <p:cNvPr id="4" name="Paveikslėlis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981" y="2489175"/>
            <a:ext cx="5451424" cy="365352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Paveikslėlis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78" y="2489175"/>
            <a:ext cx="5403884" cy="365352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768584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1580420" y="477461"/>
            <a:ext cx="10304508" cy="1039662"/>
          </a:xfrm>
        </p:spPr>
        <p:txBody>
          <a:bodyPr>
            <a:normAutofit/>
          </a:bodyPr>
          <a:lstStyle/>
          <a:p>
            <a:r>
              <a:rPr lang="en-US" sz="29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KVALIFIKACIJOS TOBULINIMO RENGINIUOSE ĮG</a:t>
            </a:r>
            <a:r>
              <a:rPr lang="lt-LT" sz="29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YTŲ ŽINIŲ APTARIMAS (1)</a:t>
            </a:r>
            <a:endParaRPr lang="lt-LT" sz="29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554444" y="2181046"/>
            <a:ext cx="11459880" cy="44098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t-LT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Gimnazijos    </a:t>
            </a:r>
            <a:r>
              <a:rPr lang="lt-LT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</a:t>
            </a:r>
            <a:r>
              <a:rPr lang="lt-LT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Pagrindinės mokyklos</a:t>
            </a:r>
          </a:p>
          <a:p>
            <a:pPr marL="0" indent="0">
              <a:buNone/>
            </a:pPr>
            <a:r>
              <a:rPr lang="lt-LT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</a:t>
            </a:r>
          </a:p>
          <a:p>
            <a:pPr marL="0" indent="0">
              <a:buNone/>
            </a:pPr>
            <a:endParaRPr lang="lt-LT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aveikslėlis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44" y="2627912"/>
            <a:ext cx="5561684" cy="306552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Paveikslėlis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9394" y="2638871"/>
            <a:ext cx="5580507" cy="306552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724833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1572203" y="513099"/>
            <a:ext cx="10191201" cy="1026198"/>
          </a:xfrm>
        </p:spPr>
        <p:txBody>
          <a:bodyPr>
            <a:normAutofit/>
          </a:bodyPr>
          <a:lstStyle/>
          <a:p>
            <a:r>
              <a:rPr lang="en-US" sz="29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KVALIFIKACIJOS TOBULINIMO RENGINIUOSE ĮG</a:t>
            </a:r>
            <a:r>
              <a:rPr lang="lt-LT" sz="29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YTŲ ŽINIŲ </a:t>
            </a:r>
            <a:r>
              <a:rPr lang="lt-LT" sz="29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APTARIMAS (2)</a:t>
            </a:r>
            <a:endParaRPr lang="lt-LT" sz="2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546495" y="2173857"/>
            <a:ext cx="11645505" cy="4976344"/>
          </a:xfrm>
        </p:spPr>
        <p:txBody>
          <a:bodyPr/>
          <a:lstStyle/>
          <a:p>
            <a:pPr marL="0" indent="0">
              <a:buNone/>
            </a:pPr>
            <a:r>
              <a:rPr lang="lt-LT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Progimnazijos                                                      Neformaliojo </a:t>
            </a:r>
            <a:r>
              <a:rPr lang="lt-LT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vaikų švietimo įstaigos</a:t>
            </a:r>
          </a:p>
          <a:p>
            <a:pPr marL="0" indent="0">
              <a:buNone/>
            </a:pPr>
            <a:r>
              <a:rPr lang="lt-LT" dirty="0"/>
              <a:t>                                                                                     </a:t>
            </a:r>
          </a:p>
        </p:txBody>
      </p:sp>
      <p:pic>
        <p:nvPicPr>
          <p:cNvPr id="4" name="Paveikslėlis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495" y="2638241"/>
            <a:ext cx="5751421" cy="313282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Paveikslėlis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778" y="2638241"/>
            <a:ext cx="5540360" cy="313282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09408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1583634" y="469747"/>
            <a:ext cx="10294939" cy="1280890"/>
          </a:xfrm>
        </p:spPr>
        <p:txBody>
          <a:bodyPr>
            <a:normAutofit/>
          </a:bodyPr>
          <a:lstStyle/>
          <a:p>
            <a:r>
              <a:rPr lang="lt-LT" sz="29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BENDRAKULTŪRINĖS KOMPETENCIJOS UGDYMO APTARIMAS METODINĖSE GRUPĖSE (1)</a:t>
            </a:r>
            <a:endParaRPr lang="lt-LT" sz="29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808373" y="2234241"/>
            <a:ext cx="11285861" cy="52307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t-LT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Gimnazijos    </a:t>
            </a:r>
            <a:r>
              <a:rPr lang="lt-LT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</a:t>
            </a:r>
            <a:r>
              <a:rPr lang="lt-LT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lt-LT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Pagrindinės mokyklos</a:t>
            </a:r>
          </a:p>
          <a:p>
            <a:pPr marL="0" indent="0">
              <a:buNone/>
            </a:pPr>
            <a:r>
              <a:rPr lang="lt-LT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</a:t>
            </a:r>
          </a:p>
          <a:p>
            <a:pPr marL="0" indent="0">
              <a:buNone/>
            </a:pPr>
            <a:endParaRPr lang="lt-LT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aveikslėlis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744" y="2654270"/>
            <a:ext cx="5524671" cy="319444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Paveikslėlis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3568" y="2654270"/>
            <a:ext cx="5155225" cy="319444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507793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1567969" y="441673"/>
            <a:ext cx="9850379" cy="1047404"/>
          </a:xfrm>
        </p:spPr>
        <p:txBody>
          <a:bodyPr>
            <a:normAutofit/>
          </a:bodyPr>
          <a:lstStyle/>
          <a:p>
            <a:r>
              <a:rPr lang="lt-LT" sz="29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BENDRAKULTŪRINĖS KOMPETENCIJOS UGDYMO APTARIMAS METODINĖSE GRUPĖSE </a:t>
            </a:r>
            <a:r>
              <a:rPr lang="lt-LT" sz="29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endParaRPr lang="lt-LT" sz="2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621102" y="2312507"/>
            <a:ext cx="11792308" cy="43902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t-LT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Progimnazijos                                                     Neformaliojo </a:t>
            </a:r>
            <a:r>
              <a:rPr lang="lt-LT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vaikų švietimo </a:t>
            </a:r>
            <a:r>
              <a:rPr lang="lt-LT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įstaigos</a:t>
            </a:r>
          </a:p>
          <a:p>
            <a:pPr marL="0" indent="0">
              <a:buNone/>
            </a:pPr>
            <a:r>
              <a:rPr lang="lt-LT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</a:t>
            </a:r>
            <a:endParaRPr lang="lt-LT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aveikslėlis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476" y="2740220"/>
            <a:ext cx="5507418" cy="326376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Paveikslėlis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256" y="2740220"/>
            <a:ext cx="5357004" cy="326376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655868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1600887" y="461645"/>
            <a:ext cx="10145302" cy="1280890"/>
          </a:xfrm>
        </p:spPr>
        <p:txBody>
          <a:bodyPr>
            <a:normAutofit/>
          </a:bodyPr>
          <a:lstStyle/>
          <a:p>
            <a:r>
              <a:rPr lang="lt-LT" sz="29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PROFESINIŲ KOMPETENCIJŲ UGDYMO APTARIMAS METODINĖSE GRUPĖSE (1)</a:t>
            </a:r>
            <a:endParaRPr lang="lt-LT" sz="29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743441" y="2113471"/>
            <a:ext cx="11531948" cy="48743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t-LT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Gimnazijos    </a:t>
            </a:r>
            <a:r>
              <a:rPr lang="lt-LT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</a:t>
            </a:r>
            <a:r>
              <a:rPr lang="lt-LT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Pagrindinės </a:t>
            </a:r>
            <a:r>
              <a:rPr lang="lt-LT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mokyklos</a:t>
            </a:r>
          </a:p>
          <a:p>
            <a:pPr marL="0" indent="0">
              <a:buNone/>
            </a:pPr>
            <a:r>
              <a:rPr lang="lt-LT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</a:t>
            </a:r>
          </a:p>
          <a:p>
            <a:pPr marL="0" indent="0">
              <a:buNone/>
            </a:pPr>
            <a:r>
              <a:rPr lang="lt-LT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</a:t>
            </a:r>
            <a:endParaRPr lang="lt-LT" sz="2800" b="1" dirty="0"/>
          </a:p>
        </p:txBody>
      </p:sp>
      <p:pic>
        <p:nvPicPr>
          <p:cNvPr id="6" name="Paveikslėlis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440" y="2597273"/>
            <a:ext cx="5588349" cy="3260063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</p:pic>
      <p:pic>
        <p:nvPicPr>
          <p:cNvPr id="7" name="Paveikslėlis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075" y="2597273"/>
            <a:ext cx="5246114" cy="326006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15491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1567500" y="689954"/>
            <a:ext cx="9609310" cy="1215044"/>
          </a:xfrm>
        </p:spPr>
        <p:txBody>
          <a:bodyPr>
            <a:noAutofit/>
          </a:bodyPr>
          <a:lstStyle/>
          <a:p>
            <a:r>
              <a:rPr lang="lt-LT" sz="29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RESPONDENTŲ </a:t>
            </a:r>
            <a:r>
              <a:rPr lang="lt-LT" sz="29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AMŽIUS (2)</a:t>
            </a:r>
            <a:r>
              <a:rPr lang="lt-LT" sz="29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lt-LT" sz="29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2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lt-LT" sz="2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lt-LT" sz="2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739833" y="1354975"/>
            <a:ext cx="11014363" cy="50292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lt-LT" sz="28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lt-LT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Progimnazijos                                               Neformaliojo vaikų švietimo įstaigos</a:t>
            </a:r>
          </a:p>
          <a:p>
            <a:r>
              <a:rPr lang="lt-LT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</a:t>
            </a:r>
            <a:endParaRPr lang="lt-LT" sz="2400" dirty="0" smtClean="0"/>
          </a:p>
          <a:p>
            <a:endParaRPr lang="lt-LT" sz="2800" dirty="0"/>
          </a:p>
        </p:txBody>
      </p:sp>
      <p:pic>
        <p:nvPicPr>
          <p:cNvPr id="4" name="Paveikslėlis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833" y="2415540"/>
            <a:ext cx="5108876" cy="345809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Paveikslėlis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250" y="2415539"/>
            <a:ext cx="5469540" cy="345809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399653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1587731" y="424733"/>
            <a:ext cx="9916881" cy="988430"/>
          </a:xfrm>
        </p:spPr>
        <p:txBody>
          <a:bodyPr>
            <a:normAutofit/>
          </a:bodyPr>
          <a:lstStyle/>
          <a:p>
            <a:r>
              <a:rPr lang="lt-LT" sz="29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PROFESINIŲ KOMPETENCIJŲ UGDYMO APTARIMAS </a:t>
            </a:r>
            <a:r>
              <a:rPr lang="lt-LT" sz="29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METODINĖSE </a:t>
            </a:r>
            <a:r>
              <a:rPr lang="lt-LT" sz="29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GRUPĖSE </a:t>
            </a:r>
            <a:r>
              <a:rPr lang="lt-LT" sz="29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endParaRPr lang="lt-LT" sz="2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708306" y="2216988"/>
            <a:ext cx="11549829" cy="49120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t-LT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Progimnazijos                                                  Neformaliojo </a:t>
            </a:r>
            <a:r>
              <a:rPr lang="lt-LT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vaikų švietimo įstaigos</a:t>
            </a:r>
          </a:p>
          <a:p>
            <a:pPr marL="0" indent="0">
              <a:buNone/>
            </a:pPr>
            <a:r>
              <a:rPr lang="lt-LT" sz="2800" dirty="0" smtClean="0"/>
              <a:t>                                                      </a:t>
            </a:r>
            <a:endParaRPr lang="lt-LT" sz="2800" dirty="0"/>
          </a:p>
        </p:txBody>
      </p:sp>
      <p:pic>
        <p:nvPicPr>
          <p:cNvPr id="4" name="Paveikslėlis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06" y="2676855"/>
            <a:ext cx="5519965" cy="324949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Paveikslėlis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666" y="2676856"/>
            <a:ext cx="5422991" cy="324949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00514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1571732" y="500175"/>
            <a:ext cx="9874377" cy="1043953"/>
          </a:xfrm>
        </p:spPr>
        <p:txBody>
          <a:bodyPr>
            <a:normAutofit/>
          </a:bodyPr>
          <a:lstStyle/>
          <a:p>
            <a:r>
              <a:rPr lang="lt-LT" sz="29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BENDRŲJŲ KOMPETENCIJŲ UGDYMO APTARIMAS </a:t>
            </a:r>
            <a:r>
              <a:rPr lang="lt-LT" sz="29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METODINĖSE GRUPĖSE (</a:t>
            </a:r>
            <a:r>
              <a:rPr lang="lt-LT" sz="29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endParaRPr lang="lt-LT" sz="29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935261" y="2329133"/>
            <a:ext cx="11374634" cy="4209690"/>
          </a:xfrm>
        </p:spPr>
        <p:txBody>
          <a:bodyPr/>
          <a:lstStyle/>
          <a:p>
            <a:pPr marL="0" indent="0">
              <a:buNone/>
            </a:pPr>
            <a:r>
              <a:rPr lang="lt-LT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Gimnazijos    </a:t>
            </a:r>
            <a:r>
              <a:rPr lang="lt-LT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</a:t>
            </a:r>
            <a:r>
              <a:rPr lang="lt-LT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lt-LT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Pagrindinės </a:t>
            </a:r>
            <a:r>
              <a:rPr lang="lt-LT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mokyklos</a:t>
            </a:r>
          </a:p>
          <a:p>
            <a:pPr marL="0" indent="0">
              <a:buNone/>
            </a:pPr>
            <a:r>
              <a:rPr lang="lt-LT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</a:t>
            </a:r>
          </a:p>
          <a:p>
            <a:pPr marL="0" indent="0">
              <a:buNone/>
            </a:pPr>
            <a:endParaRPr lang="lt-LT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lt-LT" dirty="0"/>
          </a:p>
        </p:txBody>
      </p:sp>
      <p:pic>
        <p:nvPicPr>
          <p:cNvPr id="6" name="Paveikslėlis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258" y="2749649"/>
            <a:ext cx="5321871" cy="30688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Paveikslėlis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242" y="2751828"/>
            <a:ext cx="5411430" cy="308172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762163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1552285" y="452807"/>
            <a:ext cx="9891943" cy="943730"/>
          </a:xfrm>
        </p:spPr>
        <p:txBody>
          <a:bodyPr>
            <a:noAutofit/>
          </a:bodyPr>
          <a:lstStyle/>
          <a:p>
            <a:r>
              <a:rPr lang="lt-LT" sz="29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BENDRŲJŲ KOMPETENCIJŲ UGDYMO APTARIMAS </a:t>
            </a:r>
            <a:r>
              <a:rPr lang="lt-LT" sz="29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METODINĖSE GRUPĖSE (2)</a:t>
            </a:r>
            <a:endParaRPr lang="lt-LT" sz="2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703811" y="2270159"/>
            <a:ext cx="11488189" cy="4760369"/>
          </a:xfrm>
        </p:spPr>
        <p:txBody>
          <a:bodyPr/>
          <a:lstStyle/>
          <a:p>
            <a:pPr marL="0" indent="0">
              <a:buNone/>
            </a:pPr>
            <a:r>
              <a:rPr lang="lt-LT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Progimnazijos                                   </a:t>
            </a:r>
            <a:r>
              <a:rPr lang="lt-LT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Neformaliojo </a:t>
            </a:r>
            <a:r>
              <a:rPr lang="lt-LT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vaikų švietimo įstaigos</a:t>
            </a:r>
          </a:p>
          <a:p>
            <a:pPr marL="0" indent="0">
              <a:buNone/>
            </a:pPr>
            <a:r>
              <a:rPr lang="lt-LT" sz="2800" dirty="0" smtClean="0"/>
              <a:t>                                                                                     </a:t>
            </a:r>
          </a:p>
          <a:p>
            <a:pPr marL="0" indent="0">
              <a:buNone/>
            </a:pPr>
            <a:r>
              <a:rPr lang="lt-LT" dirty="0"/>
              <a:t> </a:t>
            </a:r>
            <a:r>
              <a:rPr lang="lt-LT" dirty="0" smtClean="0"/>
              <a:t>                                                                                                                                     </a:t>
            </a:r>
            <a:endParaRPr lang="lt-LT" dirty="0"/>
          </a:p>
        </p:txBody>
      </p:sp>
      <p:pic>
        <p:nvPicPr>
          <p:cNvPr id="4" name="Paveikslėlis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4530" y="2709610"/>
            <a:ext cx="5330655" cy="320811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Paveikslėlis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811" y="2709610"/>
            <a:ext cx="5604974" cy="320811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538525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1592261" y="460093"/>
            <a:ext cx="10476094" cy="1023650"/>
          </a:xfrm>
        </p:spPr>
        <p:txBody>
          <a:bodyPr>
            <a:normAutofit/>
          </a:bodyPr>
          <a:lstStyle/>
          <a:p>
            <a:r>
              <a:rPr lang="lt-LT" sz="29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SPECIALIŲJŲ KOMPETENCIJŲ APTARIMAS METODINĖSE GRUPĖSE (1)</a:t>
            </a:r>
            <a:endParaRPr lang="lt-LT" sz="29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952410" y="2172304"/>
            <a:ext cx="11325855" cy="41767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t-LT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Gimnazijos    </a:t>
            </a:r>
            <a:r>
              <a:rPr lang="lt-LT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</a:t>
            </a:r>
            <a:r>
              <a:rPr lang="lt-LT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lt-LT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Pagrindinės </a:t>
            </a:r>
            <a:r>
              <a:rPr lang="lt-LT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mokyklos</a:t>
            </a:r>
          </a:p>
          <a:p>
            <a:pPr marL="0" indent="0">
              <a:buNone/>
            </a:pPr>
            <a:r>
              <a:rPr lang="lt-LT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</a:t>
            </a:r>
          </a:p>
          <a:p>
            <a:endParaRPr lang="lt-LT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aveikslėlis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10" y="2591843"/>
            <a:ext cx="5301483" cy="335803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Paveikslėlis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1557" y="2591843"/>
            <a:ext cx="5331125" cy="336038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534169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1564675" y="467239"/>
            <a:ext cx="9991696" cy="1026543"/>
          </a:xfrm>
        </p:spPr>
        <p:txBody>
          <a:bodyPr>
            <a:normAutofit/>
          </a:bodyPr>
          <a:lstStyle/>
          <a:p>
            <a:r>
              <a:rPr lang="lt-LT" sz="29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SPECIALIŲJŲ KOMPETENCIJŲ APTARIMAS METODINĖSE GRUPĖSE </a:t>
            </a:r>
            <a:r>
              <a:rPr lang="lt-LT" sz="29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endParaRPr lang="lt-LT" sz="2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733247" y="2275021"/>
            <a:ext cx="11628406" cy="42983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t-LT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Progimnazijos                                                     Neformaliojo </a:t>
            </a:r>
            <a:r>
              <a:rPr lang="lt-LT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vaikų švietimo įstaigos</a:t>
            </a:r>
          </a:p>
          <a:p>
            <a:pPr marL="0" indent="0">
              <a:buNone/>
            </a:pPr>
            <a:r>
              <a:rPr lang="lt-LT" sz="2400" dirty="0" smtClean="0"/>
              <a:t>                                                                                  </a:t>
            </a:r>
            <a:endParaRPr lang="lt-LT" sz="2400" dirty="0"/>
          </a:p>
        </p:txBody>
      </p:sp>
      <p:pic>
        <p:nvPicPr>
          <p:cNvPr id="4" name="Paveikslėlis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45" y="2711019"/>
            <a:ext cx="5555411" cy="310318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Paveikslėlis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932" y="2711019"/>
            <a:ext cx="5303363" cy="310318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2035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1654841" y="649205"/>
            <a:ext cx="8911687" cy="748274"/>
          </a:xfrm>
        </p:spPr>
        <p:txBody>
          <a:bodyPr>
            <a:normAutofit/>
          </a:bodyPr>
          <a:lstStyle/>
          <a:p>
            <a:r>
              <a:rPr lang="lt-LT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IŠVADOS</a:t>
            </a:r>
            <a:endParaRPr lang="lt-LT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1242203" y="1397479"/>
            <a:ext cx="10679501" cy="5262113"/>
          </a:xfrm>
        </p:spPr>
        <p:txBody>
          <a:bodyPr>
            <a:noAutofit/>
          </a:bodyPr>
          <a:lstStyle/>
          <a:p>
            <a:pPr algn="just"/>
            <a:r>
              <a:rPr lang="lt-L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Dauguma mokytojų teigia:</a:t>
            </a:r>
          </a:p>
          <a:p>
            <a:pPr lvl="1" algn="just"/>
            <a:r>
              <a:rPr lang="lt-L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įstaigose tiriami, analizuojami ir planuojami mokytojų kvalifikacijos tobulinimo poreikiai</a:t>
            </a:r>
          </a:p>
          <a:p>
            <a:pPr lvl="1" algn="just"/>
            <a:r>
              <a:rPr lang="lt-L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vadovai pakankamai motyvuoja mokytojus tobulinti kvalifikaciją</a:t>
            </a:r>
          </a:p>
          <a:p>
            <a:pPr lvl="1" algn="just"/>
            <a:r>
              <a:rPr lang="lt-L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įstaigose yra asmuo, kuris gali konsultuoti kvalifikacijos tobulinimo klausimais</a:t>
            </a:r>
          </a:p>
          <a:p>
            <a:pPr lvl="1"/>
            <a:r>
              <a:rPr lang="lt-L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tobulinti kvalifikaciją trukdo lėšų trūkumas, netinkamas renginių laikas</a:t>
            </a:r>
            <a:r>
              <a:rPr lang="lt-L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(pamokų metu), vieta, maža renginių įvairovė </a:t>
            </a:r>
          </a:p>
          <a:p>
            <a:pPr algn="just"/>
            <a:r>
              <a:rPr lang="lt-L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 proc. progimnazijų ir neformaliojo vaikų švietimo įstaigų, apie 30 proc. gimnazijų ir pagrindinių mokyklų mokytojų teigia, </a:t>
            </a:r>
            <a:r>
              <a:rPr lang="lt-L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kad </a:t>
            </a:r>
            <a:r>
              <a:rPr lang="lt-L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jiems tobulinti </a:t>
            </a:r>
            <a:r>
              <a:rPr lang="lt-L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kvalifikaciją niekas </a:t>
            </a:r>
            <a:r>
              <a:rPr lang="lt-L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netrukdo </a:t>
            </a:r>
          </a:p>
          <a:p>
            <a:pPr algn="just"/>
            <a:r>
              <a:rPr lang="lt-L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Dauguma tyrimo dalyvių kvalifikaciją tobulina Klaipėdos miesto pedagogų švietimo ir kultūros </a:t>
            </a:r>
            <a:r>
              <a:rPr lang="lt-L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centre</a:t>
            </a:r>
            <a:endParaRPr lang="lt-L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0201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1199072" y="1406105"/>
            <a:ext cx="10653622" cy="5251290"/>
          </a:xfrm>
        </p:spPr>
        <p:txBody>
          <a:bodyPr>
            <a:noAutofit/>
          </a:bodyPr>
          <a:lstStyle/>
          <a:p>
            <a:pPr algn="just"/>
            <a:r>
              <a:rPr lang="lt-L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Daugiausiai tyrimo dalyvių informaciją gauna </a:t>
            </a:r>
            <a:r>
              <a:rPr lang="lt-L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iš Klaipėdos miesto pedagogų švietimo ir kultūros centro, mažiausiai – iš pedagoginės </a:t>
            </a:r>
            <a:r>
              <a:rPr lang="lt-L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spaudos</a:t>
            </a:r>
            <a:endParaRPr lang="lt-L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lt-L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Daugiausia tyrimo dalyvių kvalifikacijos </a:t>
            </a:r>
            <a:r>
              <a:rPr lang="lt-L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tobulinimo </a:t>
            </a:r>
            <a:r>
              <a:rPr lang="lt-L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renginiuose įgytas žinias pritaiko </a:t>
            </a:r>
            <a:r>
              <a:rPr lang="lt-L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konsultuodami </a:t>
            </a:r>
            <a:r>
              <a:rPr lang="lt-L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kolegas</a:t>
            </a:r>
            <a:endParaRPr lang="lt-L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lt-L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Daugumai tyrimo dalyvių kvalifikacijos </a:t>
            </a:r>
            <a:r>
              <a:rPr lang="lt-L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tobulinimo renginių metu įgytos žinios padėjo patobulinti mokinių pasiekimus. </a:t>
            </a:r>
            <a:r>
              <a:rPr lang="lt-L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Daugiausia jų </a:t>
            </a:r>
            <a:r>
              <a:rPr lang="lt-L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teigia, kad kai kurie mokiniai padarė individualią </a:t>
            </a:r>
            <a:r>
              <a:rPr lang="lt-L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pažangą </a:t>
            </a:r>
          </a:p>
          <a:p>
            <a:pPr algn="just"/>
            <a:r>
              <a:rPr lang="lt-L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Daugiausia gimnazijų, pagrindinių mokyklų, progimnazijų tyrimo dalyvių </a:t>
            </a:r>
            <a:r>
              <a:rPr lang="lt-L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pageidauja kvalifikacijos tobulinimo renginių </a:t>
            </a:r>
            <a:r>
              <a:rPr lang="lt-L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mokinių ugdymosi motyvacijos skatinimo klausimais, mažiausiai - </a:t>
            </a:r>
            <a:r>
              <a:rPr lang="lt-L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andragogikos</a:t>
            </a:r>
            <a:r>
              <a:rPr lang="lt-L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pagrindų. Neformaliojo vaikų švietimo įstaigų daugiausiai – streso valdymo klausimais, mažiausiai – klasės / grupės vadovo / auklėtojo darbo organizavimo klausimais</a:t>
            </a:r>
          </a:p>
        </p:txBody>
      </p:sp>
      <p:sp>
        <p:nvSpPr>
          <p:cNvPr id="5" name="Pavadinimas 1"/>
          <p:cNvSpPr>
            <a:spLocks noGrp="1"/>
          </p:cNvSpPr>
          <p:nvPr>
            <p:ph type="title"/>
          </p:nvPr>
        </p:nvSpPr>
        <p:spPr>
          <a:xfrm>
            <a:off x="1654841" y="649205"/>
            <a:ext cx="8911687" cy="748274"/>
          </a:xfrm>
        </p:spPr>
        <p:txBody>
          <a:bodyPr>
            <a:normAutofit/>
          </a:bodyPr>
          <a:lstStyle/>
          <a:p>
            <a:r>
              <a:rPr lang="lt-LT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IŠVADOS</a:t>
            </a:r>
            <a:endParaRPr lang="lt-LT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5050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1095555" y="1173192"/>
            <a:ext cx="10955548" cy="5598544"/>
          </a:xfrm>
        </p:spPr>
        <p:txBody>
          <a:bodyPr>
            <a:noAutofit/>
          </a:bodyPr>
          <a:lstStyle/>
          <a:p>
            <a:pPr algn="just"/>
            <a:r>
              <a:rPr lang="lt-LT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Maža tyrimo dalyvių </a:t>
            </a:r>
            <a:r>
              <a:rPr lang="lt-LT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dalis pageidauja kvalifikacijos tobulinimo renginių prevencinio darbo organizavimo, mokinių saugumo ir lygių galimybių užtikrinimo, standartizuotų testų rezultatų panaudojimo ugdymo kokybės gerinimui </a:t>
            </a:r>
            <a:r>
              <a:rPr lang="lt-LT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klausimais</a:t>
            </a:r>
          </a:p>
          <a:p>
            <a:pPr algn="just"/>
            <a:r>
              <a:rPr lang="lt-LT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Daugiausiai gimnazijų ir neformaliojo vaikų švietimo įstaigų respondentų norėtų įgyti mokinių motyvavimo kompetencijų, pagrindinių mokyklų ir progimnazijų respondentų – mokinių pasiekimų </a:t>
            </a:r>
            <a:r>
              <a:rPr lang="lt-LT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ir pažangos vertinimo </a:t>
            </a:r>
            <a:r>
              <a:rPr lang="lt-LT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kompetencijų </a:t>
            </a:r>
          </a:p>
          <a:p>
            <a:pPr algn="just"/>
            <a:r>
              <a:rPr lang="lt-LT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Dauguma tyrimo dalyvių </a:t>
            </a:r>
            <a:r>
              <a:rPr lang="lt-LT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pageidauja vienos dienos kvalifikacijos tobulinimo </a:t>
            </a:r>
            <a:r>
              <a:rPr lang="lt-LT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renginių</a:t>
            </a:r>
          </a:p>
          <a:p>
            <a:pPr algn="just"/>
            <a:r>
              <a:rPr lang="lt-LT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Miesto metodinių būrelių veikloje </a:t>
            </a:r>
            <a:r>
              <a:rPr lang="lt-LT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nedalyvauja: </a:t>
            </a:r>
            <a:r>
              <a:rPr lang="lt-LT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gimnazijų – 18,0 proc., pagrindinių mokyklų – 25,0 proc., progimnazijų – 30,7 proc., neformaliojo vaikų švietimo įstaigų - 45,0 proc. respondentų</a:t>
            </a:r>
          </a:p>
          <a:p>
            <a:pPr algn="just"/>
            <a:r>
              <a:rPr lang="lt-LT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Nuolat</a:t>
            </a:r>
            <a:r>
              <a:rPr lang="lt-LT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miesto </a:t>
            </a:r>
            <a:r>
              <a:rPr lang="lt-LT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metodinių būrelių </a:t>
            </a:r>
            <a:r>
              <a:rPr lang="lt-LT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veikloje dalyvauja: gimnazijų – 42,0 proc., pagrindinių mokyklų – 34,2 proc., progimnazijų – 36,4 proc., neformaliojo vaikų švietimo įstaigų – 29,7 proc. respondentų</a:t>
            </a:r>
          </a:p>
          <a:p>
            <a:pPr algn="just"/>
            <a:r>
              <a:rPr lang="lt-LT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Miesto metodiniams būreliams vadovauja 4,3 proc. gimnazijų, 3,3 proc. pagrindinių mokyklų, 2,5 proc. progimnazijų, 15,6 proc. neformaliojo vaikų švietimo įstaigų </a:t>
            </a:r>
            <a:r>
              <a:rPr lang="lt-LT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respondentų</a:t>
            </a:r>
          </a:p>
          <a:p>
            <a:pPr algn="just"/>
            <a:endParaRPr lang="lt-LT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Pavadinimas 1"/>
          <p:cNvSpPr>
            <a:spLocks noGrp="1"/>
          </p:cNvSpPr>
          <p:nvPr>
            <p:ph type="title"/>
          </p:nvPr>
        </p:nvSpPr>
        <p:spPr>
          <a:xfrm>
            <a:off x="1654841" y="649205"/>
            <a:ext cx="8911687" cy="748274"/>
          </a:xfrm>
        </p:spPr>
        <p:txBody>
          <a:bodyPr>
            <a:normAutofit/>
          </a:bodyPr>
          <a:lstStyle/>
          <a:p>
            <a:r>
              <a:rPr lang="lt-LT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IŠVADOS</a:t>
            </a:r>
            <a:endParaRPr lang="lt-LT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0915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1164566" y="1397479"/>
            <a:ext cx="10575986" cy="5211923"/>
          </a:xfrm>
        </p:spPr>
        <p:txBody>
          <a:bodyPr>
            <a:noAutofit/>
          </a:bodyPr>
          <a:lstStyle/>
          <a:p>
            <a:pPr algn="just"/>
            <a:r>
              <a:rPr lang="lt-L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Mokyklos </a:t>
            </a:r>
            <a:r>
              <a:rPr lang="lt-L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metodinių grupių veikloje </a:t>
            </a:r>
            <a:r>
              <a:rPr lang="lt-L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nedalyvauja</a:t>
            </a:r>
            <a:r>
              <a:rPr lang="lt-L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gimnazijų – 3,9 proc., pagrindinių mokyklų – 2,5 proc., progimnazijų – 4,0 proc., neformaliojo vaikų švietimo įstaigų – 9,4 proc. respondentų </a:t>
            </a:r>
          </a:p>
          <a:p>
            <a:pPr algn="just"/>
            <a:r>
              <a:rPr lang="lt-L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Dauguma respondentų nurodo, kad mokyklų metodinių grupių posėdžiuose nuolat aptariamas žinių, įgytų kvalifikacijos tobulinimo renginiuose, pritaikymas ir mokytojų bendrakultūrinių, profesinių, bendrųjų ir specialiųjų kompetencijų ugdymo klausimai</a:t>
            </a:r>
          </a:p>
          <a:p>
            <a:pPr algn="just"/>
            <a:r>
              <a:rPr lang="lt-L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Dauguma </a:t>
            </a:r>
            <a:r>
              <a:rPr lang="lt-L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mokytojų nurodo, kad </a:t>
            </a:r>
            <a:r>
              <a:rPr lang="lt-LT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mokyklos metodinių grupių posėdžiuose nuolat aptariamas žinių, įgytų kvalifikacijos tobulinimo renginiuose, pritaikymas </a:t>
            </a:r>
          </a:p>
          <a:p>
            <a:pPr algn="just"/>
            <a:r>
              <a:rPr lang="lt-LT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Dauguma mokytojų nurodo, kad metodinių grupių pasitarimuose dažnai aptariami mokytojų bendrakultūrinių, profesinių, bendrųjų ir specialiųjų kompetencijų ugdymo klausimai</a:t>
            </a:r>
            <a:endParaRPr lang="lt-L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lt-LT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lt-L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Pavadinimas 1"/>
          <p:cNvSpPr>
            <a:spLocks noGrp="1"/>
          </p:cNvSpPr>
          <p:nvPr>
            <p:ph type="title"/>
          </p:nvPr>
        </p:nvSpPr>
        <p:spPr>
          <a:xfrm>
            <a:off x="1654841" y="649205"/>
            <a:ext cx="8911687" cy="748274"/>
          </a:xfrm>
        </p:spPr>
        <p:txBody>
          <a:bodyPr>
            <a:normAutofit/>
          </a:bodyPr>
          <a:lstStyle/>
          <a:p>
            <a:r>
              <a:rPr lang="lt-LT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IŠVADOS</a:t>
            </a:r>
            <a:endParaRPr lang="lt-LT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8179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1164566" y="1397479"/>
            <a:ext cx="10575986" cy="5211923"/>
          </a:xfrm>
        </p:spPr>
        <p:txBody>
          <a:bodyPr>
            <a:noAutofit/>
          </a:bodyPr>
          <a:lstStyle/>
          <a:p>
            <a:pPr algn="just"/>
            <a:r>
              <a:rPr lang="lt-L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Įvertinti </a:t>
            </a:r>
            <a:r>
              <a:rPr lang="lt-L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mokytojų kvalifikacijos tobulinimo situaciją įstaigoje ir taikant SSGG metodiką,  nustatyti </a:t>
            </a:r>
            <a:r>
              <a:rPr lang="lt-L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privalumus</a:t>
            </a:r>
            <a:r>
              <a:rPr lang="lt-L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trūkumus, galimybes ir pavojus. Vertinimo rezultatus panaudoti rengiant mokytojų kvalifikacijos tobulinimo planus </a:t>
            </a:r>
            <a:r>
              <a:rPr lang="lt-L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(atsižvelgiant </a:t>
            </a:r>
            <a:r>
              <a:rPr lang="lt-L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į rekomendacijas, pateiktas Valstybinio audito ataskaitoje „Pedagogų kvalifikacijos tobulinimas“ (2016 m. gegužės 10 d. Nr. VA-P-50-3-5) bei šio tyrimo </a:t>
            </a:r>
            <a:r>
              <a:rPr lang="lt-L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rezultatus) </a:t>
            </a:r>
            <a:endParaRPr lang="lt-L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lt-L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Analizuoti</a:t>
            </a:r>
            <a:r>
              <a:rPr lang="lt-L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kaip pedagogai kvalifikacijos tobulinimo metu įgytas kompetencijas pritaiko </a:t>
            </a:r>
            <a:r>
              <a:rPr lang="lt-L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praktikoje, </a:t>
            </a:r>
            <a:r>
              <a:rPr lang="lt-L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gerinant ugdymo kokybę ir mokinių pasiekimus.</a:t>
            </a:r>
          </a:p>
          <a:p>
            <a:pPr algn="just"/>
            <a:r>
              <a:rPr lang="lt-LT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Kartu </a:t>
            </a:r>
            <a:r>
              <a:rPr lang="lt-L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 </a:t>
            </a:r>
            <a:r>
              <a:rPr lang="lt-L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lt-L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laipėdos pedagogų švietimo ir kultūros centru </a:t>
            </a:r>
            <a:r>
              <a:rPr lang="lt-L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siekti aktyvesnio mokytojų dalyvavimo miesto ir mokyklos metodinėje veikloje.</a:t>
            </a:r>
          </a:p>
          <a:p>
            <a:pPr algn="just"/>
            <a:endParaRPr lang="lt-LT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lt-L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Pavadinimas 1"/>
          <p:cNvSpPr>
            <a:spLocks noGrp="1"/>
          </p:cNvSpPr>
          <p:nvPr>
            <p:ph type="title"/>
          </p:nvPr>
        </p:nvSpPr>
        <p:spPr>
          <a:xfrm>
            <a:off x="1654841" y="649205"/>
            <a:ext cx="8911687" cy="748274"/>
          </a:xfrm>
        </p:spPr>
        <p:txBody>
          <a:bodyPr>
            <a:normAutofit/>
          </a:bodyPr>
          <a:lstStyle/>
          <a:p>
            <a:r>
              <a:rPr lang="lt-LT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REKOMENDACIJOS</a:t>
            </a:r>
            <a:endParaRPr lang="lt-LT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134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592870" y="1979301"/>
            <a:ext cx="11213667" cy="4315179"/>
          </a:xfrm>
        </p:spPr>
        <p:txBody>
          <a:bodyPr/>
          <a:lstStyle/>
          <a:p>
            <a:pPr marL="0" indent="0">
              <a:buNone/>
            </a:pPr>
            <a:r>
              <a:rPr lang="lt-LT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lt-LT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Gimnazijos    </a:t>
            </a:r>
            <a:r>
              <a:rPr lang="lt-LT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</a:t>
            </a:r>
            <a:r>
              <a:rPr lang="lt-LT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Pagrindinės </a:t>
            </a:r>
            <a:r>
              <a:rPr lang="lt-LT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mokyklos</a:t>
            </a:r>
          </a:p>
          <a:p>
            <a:pPr marL="0" indent="0">
              <a:buNone/>
            </a:pPr>
            <a:r>
              <a:rPr lang="lt-LT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</a:t>
            </a:r>
            <a:endParaRPr lang="lt-LT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lt-LT" dirty="0" smtClean="0"/>
              <a:t>                                                                            </a:t>
            </a:r>
          </a:p>
          <a:p>
            <a:endParaRPr lang="lt-LT" dirty="0"/>
          </a:p>
          <a:p>
            <a:pPr marL="0" indent="0">
              <a:buNone/>
            </a:pPr>
            <a:r>
              <a:rPr lang="lt-LT" dirty="0" smtClean="0"/>
              <a:t>                                                            </a:t>
            </a:r>
            <a:endParaRPr lang="lt-LT" dirty="0"/>
          </a:p>
        </p:txBody>
      </p:sp>
      <p:sp>
        <p:nvSpPr>
          <p:cNvPr id="10" name="Pavadinimas 1"/>
          <p:cNvSpPr>
            <a:spLocks noGrp="1"/>
          </p:cNvSpPr>
          <p:nvPr>
            <p:ph type="title"/>
          </p:nvPr>
        </p:nvSpPr>
        <p:spPr>
          <a:xfrm>
            <a:off x="1599589" y="698411"/>
            <a:ext cx="9706586" cy="1280890"/>
          </a:xfrm>
        </p:spPr>
        <p:txBody>
          <a:bodyPr>
            <a:noAutofit/>
          </a:bodyPr>
          <a:lstStyle/>
          <a:p>
            <a:r>
              <a:rPr lang="lt-LT" sz="29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RESPONDENTŲ PEDAGOGINIO </a:t>
            </a:r>
            <a:r>
              <a:rPr lang="lt-LT" sz="29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DARBO </a:t>
            </a:r>
            <a:r>
              <a:rPr lang="lt-LT" sz="29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STAŽAS (1)</a:t>
            </a:r>
            <a:r>
              <a:rPr lang="lt-LT" sz="29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lt-LT" sz="29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2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lt-LT" sz="2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lt-LT" sz="2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aveikslėlis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043" y="2489985"/>
            <a:ext cx="5301922" cy="350537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Paveikslėlis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402" y="2489984"/>
            <a:ext cx="5287523" cy="350537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472510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1557460" y="682745"/>
            <a:ext cx="9800503" cy="1289858"/>
          </a:xfrm>
        </p:spPr>
        <p:txBody>
          <a:bodyPr>
            <a:normAutofit/>
          </a:bodyPr>
          <a:lstStyle/>
          <a:p>
            <a:r>
              <a:rPr lang="lt-LT" sz="29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RESPONDENTŲ PEDAGOGINIO DARBO </a:t>
            </a:r>
            <a:r>
              <a:rPr lang="lt-LT" sz="29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STAŽAS (2)</a:t>
            </a:r>
            <a:r>
              <a:rPr lang="lt-LT" sz="29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lt-LT" sz="29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lt-LT" sz="2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918947" y="1972603"/>
            <a:ext cx="11485838" cy="4341215"/>
          </a:xfrm>
        </p:spPr>
        <p:txBody>
          <a:bodyPr/>
          <a:lstStyle/>
          <a:p>
            <a:pPr marL="0" indent="0">
              <a:buNone/>
            </a:pPr>
            <a:r>
              <a:rPr lang="lt-LT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Progimnazijos                                                  Neformaliojo </a:t>
            </a:r>
            <a:r>
              <a:rPr lang="lt-LT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vaikų švietimo </a:t>
            </a:r>
            <a:r>
              <a:rPr lang="lt-LT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įstaigos</a:t>
            </a:r>
          </a:p>
          <a:p>
            <a:r>
              <a:rPr lang="lt-LT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</a:t>
            </a:r>
            <a:endParaRPr lang="lt-LT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lt-LT" dirty="0"/>
          </a:p>
        </p:txBody>
      </p:sp>
      <p:pic>
        <p:nvPicPr>
          <p:cNvPr id="4" name="Paveikslėlis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947" y="2459651"/>
            <a:ext cx="5309325" cy="385416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Paveikslėlis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253" y="2459649"/>
            <a:ext cx="5228178" cy="385416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306838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1562237" y="675330"/>
            <a:ext cx="9837737" cy="1280890"/>
          </a:xfrm>
        </p:spPr>
        <p:txBody>
          <a:bodyPr>
            <a:normAutofit/>
          </a:bodyPr>
          <a:lstStyle/>
          <a:p>
            <a:r>
              <a:rPr lang="lt-LT" sz="29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RESPONDENTŲ KVALIFIKACINĖS KATEGORIJOS (1)</a:t>
            </a:r>
            <a:endParaRPr lang="lt-LT" sz="29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695603" y="2085616"/>
            <a:ext cx="11130540" cy="3580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t-L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Gimnazijos                                                        Pagrindinės mokyklos</a:t>
            </a:r>
          </a:p>
          <a:p>
            <a:pPr marL="0" indent="0">
              <a:buNone/>
            </a:pPr>
            <a:r>
              <a:rPr lang="lt-LT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</a:t>
            </a:r>
            <a:endParaRPr lang="lt-LT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lt-LT" sz="28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lt-LT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</a:t>
            </a:r>
            <a:endParaRPr lang="lt-LT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lt-LT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aveikslėlis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02" y="2597021"/>
            <a:ext cx="5403274" cy="366575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Paveikslėlis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4842" y="2597492"/>
            <a:ext cx="5431301" cy="366528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20470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1575653" y="661854"/>
            <a:ext cx="9825441" cy="1264920"/>
          </a:xfrm>
        </p:spPr>
        <p:txBody>
          <a:bodyPr>
            <a:normAutofit/>
          </a:bodyPr>
          <a:lstStyle/>
          <a:p>
            <a:r>
              <a:rPr lang="lt-LT" sz="29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RESPONDENTŲ KVALIFIKACINĖS </a:t>
            </a:r>
            <a:r>
              <a:rPr lang="lt-LT" sz="29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KATEGORIJOS (2)</a:t>
            </a:r>
            <a:endParaRPr lang="lt-LT" sz="2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870012" y="2172418"/>
            <a:ext cx="11163993" cy="5237019"/>
          </a:xfrm>
        </p:spPr>
        <p:txBody>
          <a:bodyPr/>
          <a:lstStyle/>
          <a:p>
            <a:pPr marL="0" indent="0">
              <a:buNone/>
            </a:pPr>
            <a:r>
              <a:rPr lang="lt-LT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Progimnazijos                                  </a:t>
            </a:r>
            <a:r>
              <a:rPr lang="lt-LT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Neformaliojo </a:t>
            </a:r>
            <a:r>
              <a:rPr lang="lt-LT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vaikų švietimo įstaigos</a:t>
            </a:r>
          </a:p>
          <a:p>
            <a:r>
              <a:rPr lang="lt-LT" dirty="0" smtClean="0"/>
              <a:t>                                                                               </a:t>
            </a:r>
            <a:endParaRPr lang="lt-LT" dirty="0"/>
          </a:p>
        </p:txBody>
      </p:sp>
      <p:pic>
        <p:nvPicPr>
          <p:cNvPr id="4" name="Paveikslėlis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012" y="2609361"/>
            <a:ext cx="5323754" cy="353264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Paveikslėlis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227" y="2609360"/>
            <a:ext cx="5237286" cy="353264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779874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1614851" y="503575"/>
            <a:ext cx="9849655" cy="1280890"/>
          </a:xfrm>
        </p:spPr>
        <p:txBody>
          <a:bodyPr>
            <a:noAutofit/>
          </a:bodyPr>
          <a:lstStyle/>
          <a:p>
            <a:r>
              <a:rPr lang="lt-LT" sz="29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KVALIFIKACIJOS POREIKIŲ TYRIMAS IR PLANAVIMAS (1)</a:t>
            </a:r>
            <a:br>
              <a:rPr lang="lt-LT" sz="29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29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lt-LT" sz="29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lt-LT" sz="29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657540" y="2112270"/>
            <a:ext cx="11534460" cy="46809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t-LT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lt-LT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Gimnazijos    </a:t>
            </a:r>
            <a:r>
              <a:rPr lang="lt-LT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</a:t>
            </a:r>
            <a:r>
              <a:rPr lang="lt-LT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Pagrindinės mokyklos</a:t>
            </a:r>
          </a:p>
          <a:p>
            <a:pPr marL="0" indent="0">
              <a:buNone/>
            </a:pPr>
            <a:r>
              <a:rPr lang="lt-LT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</a:t>
            </a:r>
            <a:endParaRPr lang="lt-LT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aveikslėlis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959" y="2670148"/>
            <a:ext cx="5208623" cy="314405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Paveikslėlis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664" y="2670148"/>
            <a:ext cx="5096934" cy="314405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166321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Šnabždesys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1416</TotalTime>
  <Words>1315</Words>
  <Application>Microsoft Office PowerPoint</Application>
  <PresentationFormat>Plačiaekranė</PresentationFormat>
  <Paragraphs>301</Paragraphs>
  <Slides>49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5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49</vt:i4>
      </vt:variant>
    </vt:vector>
  </HeadingPairs>
  <TitlesOfParts>
    <vt:vector size="55" baseType="lpstr">
      <vt:lpstr>Arial</vt:lpstr>
      <vt:lpstr>Calibri</vt:lpstr>
      <vt:lpstr>Century Gothic</vt:lpstr>
      <vt:lpstr>Times New Roman</vt:lpstr>
      <vt:lpstr>Wingdings 3</vt:lpstr>
      <vt:lpstr>Šnabždesys</vt:lpstr>
      <vt:lpstr> BENDROJO UGDYMO MOKYKLŲ, IKIMOKYKLINIO UGDYMO IR NEFORMALIOJO VAIKŲ ŠVIETIMO ĮSTAIGŲ MOKYTOJŲ KVALIFIKACIJOS TOBULINIMO POREIKIŲ IR RYŠIO SU METODINE VEIKLA TYRIMAS </vt:lpstr>
      <vt:lpstr>TYRIMO APIBŪDINIMAS</vt:lpstr>
      <vt:lpstr>RESPONDENTŲ AMŽIUS (1)  </vt:lpstr>
      <vt:lpstr>RESPONDENTŲ AMŽIUS (2)  </vt:lpstr>
      <vt:lpstr>RESPONDENTŲ PEDAGOGINIO DARBO STAŽAS (1)  </vt:lpstr>
      <vt:lpstr>RESPONDENTŲ PEDAGOGINIO DARBO STAŽAS (2) </vt:lpstr>
      <vt:lpstr>RESPONDENTŲ KVALIFIKACINĖS KATEGORIJOS (1)</vt:lpstr>
      <vt:lpstr>RESPONDENTŲ KVALIFIKACINĖS KATEGORIJOS (2)</vt:lpstr>
      <vt:lpstr>KVALIFIKACIJOS POREIKIŲ TYRIMAS IR PLANAVIMAS (1)  </vt:lpstr>
      <vt:lpstr>KVALIFIKACIJOS POREIKIŲ TYRIMAS IR PLANAVIMAS (2)  </vt:lpstr>
      <vt:lpstr>VADOVŲ MOTYVAVIMAS TOBULINTI KVALIFIKACIJĄ (1)  </vt:lpstr>
      <vt:lpstr>VADOVŲ MOTYVAVIMAS TOBULINTI KVALIFIKACIJĄ (2) </vt:lpstr>
      <vt:lpstr>KVALIFIKACIJOS TOBULINIMO KLIŪTYS (1)  </vt:lpstr>
      <vt:lpstr>KVALIFIKACIJOS TOBULINIMO KLIŪTYS (2) </vt:lpstr>
      <vt:lpstr>KVALIFIKACIJOS TOBULINIMO ĮSTAIGŲ PASIRINKIMAS (1)</vt:lpstr>
      <vt:lpstr>KVALIFIKACIJOS TOBULINIMO ĮSTAIGŲ PASIRINKIMAS (2)</vt:lpstr>
      <vt:lpstr>INFORMACIJOS ŠALTINIAI APIE KVALIFIKACIJOS TOBULINIMO GALIMYBES (1)</vt:lpstr>
      <vt:lpstr>INFORMACIJOS ŠALTINIAI APIE KVALIFIKACIJOS TOBULINIMO GALIMYBES (2)</vt:lpstr>
      <vt:lpstr>KVALIFIKACIJOS TOBULINIMO RENGINIŲ PASIRINKIMO PRIORITETAI (1)</vt:lpstr>
      <vt:lpstr>KVALIFIKACIJOS TOBULINIMO RENGINIŲ PASIRINKIMO PRIORITETAI (2)</vt:lpstr>
      <vt:lpstr>KVALIFIKACIJOS TOBULINIMO RENGINIUOSE ĮGYTŲ ŽINIŲ ĮTAKA MOKINIŲ PASIEKIMAMS (1)</vt:lpstr>
      <vt:lpstr>KVALIFIKACIJOS TOBULINIMO RENGINIUOSE ĮGYTŲ ŽINIŲ ĮTAKA MOKINIŲ PASIEKIMAMS (1)</vt:lpstr>
      <vt:lpstr>ĮGYTŲ ŽINIŲ PRITAIKYMAS (1)    </vt:lpstr>
      <vt:lpstr>ĮGYTŲ ŽINIŲ PRITAIKYMAS (2) </vt:lpstr>
      <vt:lpstr>PAGEIDAUJAMI KVALIFIKACIJOS TOBULINIMO RENGINIAI (1)</vt:lpstr>
      <vt:lpstr>PAGEIDAUJAMI KVALIFIKACIJOS TOBULINIMO RENGINIAI (2)</vt:lpstr>
      <vt:lpstr>„PowerPoint“ pateiktis</vt:lpstr>
      <vt:lpstr>PAGEIDAUJAMOS TOBULINTI PROFESINĖS KOMPETENCIJOS (2)                                                                                    </vt:lpstr>
      <vt:lpstr>PRIIMTINIAUSIOS TRUKMĖS KVALIFIKACIJOS TOBULINIMO RENGINIAI (1)</vt:lpstr>
      <vt:lpstr>PRIIMTINIAUSIOS TRUKMĖS KVALIFIKACIJOS TOBULINIMO RENGINIAI (2)</vt:lpstr>
      <vt:lpstr>DALYVAVIMAS MIESTO METODINIŲ BŪRELIŲ VEIKLOJE (1)             </vt:lpstr>
      <vt:lpstr>DALYVAVIMAS MIESTO METODINIŲ BŪRELIŲ VEIKLOJE (2) </vt:lpstr>
      <vt:lpstr>DALYVAVIMAS MOKYKLOS METODINIŲ GRUPIŲ VEIKLOJE (1)</vt:lpstr>
      <vt:lpstr>DALYVAVIMAS MOKYKLOS METODINIŲ GRUPIŲ VEIKLOJE (2)</vt:lpstr>
      <vt:lpstr>KVALIFIKACIJOS TOBULINIMO RENGINIUOSE ĮGYTŲ ŽINIŲ APTARIMAS (1)</vt:lpstr>
      <vt:lpstr>KVALIFIKACIJOS TOBULINIMO RENGINIUOSE ĮGYTŲ ŽINIŲ APTARIMAS (2)</vt:lpstr>
      <vt:lpstr>BENDRAKULTŪRINĖS KOMPETENCIJOS UGDYMO APTARIMAS METODINĖSE GRUPĖSE (1)</vt:lpstr>
      <vt:lpstr>BENDRAKULTŪRINĖS KOMPETENCIJOS UGDYMO APTARIMAS METODINĖSE GRUPĖSE (2)</vt:lpstr>
      <vt:lpstr>PROFESINIŲ KOMPETENCIJŲ UGDYMO APTARIMAS METODINĖSE GRUPĖSE (1)</vt:lpstr>
      <vt:lpstr>PROFESINIŲ KOMPETENCIJŲ UGDYMO APTARIMAS METODINĖSE GRUPĖSE (2)</vt:lpstr>
      <vt:lpstr>BENDRŲJŲ KOMPETENCIJŲ UGDYMO APTARIMAS METODINĖSE GRUPĖSE (1)</vt:lpstr>
      <vt:lpstr>BENDRŲJŲ KOMPETENCIJŲ UGDYMO APTARIMAS METODINĖSE GRUPĖSE (2)</vt:lpstr>
      <vt:lpstr>SPECIALIŲJŲ KOMPETENCIJŲ APTARIMAS METODINĖSE GRUPĖSE (1)</vt:lpstr>
      <vt:lpstr>SPECIALIŲJŲ KOMPETENCIJŲ APTARIMAS METODINĖSE GRUPĖSE (2)</vt:lpstr>
      <vt:lpstr>IŠVADOS</vt:lpstr>
      <vt:lpstr>IŠVADOS</vt:lpstr>
      <vt:lpstr>IŠVADOS</vt:lpstr>
      <vt:lpstr>IŠVADOS</vt:lpstr>
      <vt:lpstr>REKOMENDACIJOS</vt:lpstr>
    </vt:vector>
  </TitlesOfParts>
  <Company>Klaipėdos miesto savivaldybės administracija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BENDROJO UGDYMO MOKYKLŲ, IKIMOKYKLINIO UGDYMO IR NEFORMALIOJO VAIKŲ ŠVIETIMO ĮSTAIGŲ MOKYTOJŲ KVALIFIKACIJOS TOBULINIMO POREIKIŲ IR RYŠIO SU METODINE VEIKLA TYRIMAS</dc:title>
  <dc:creator>Danguole Andrijauskiene</dc:creator>
  <cp:lastModifiedBy>Audrone Andrasuniene</cp:lastModifiedBy>
  <cp:revision>220</cp:revision>
  <dcterms:created xsi:type="dcterms:W3CDTF">2017-01-16T11:39:33Z</dcterms:created>
  <dcterms:modified xsi:type="dcterms:W3CDTF">2017-02-01T14:31:39Z</dcterms:modified>
</cp:coreProperties>
</file>