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149266" y="1483743"/>
            <a:ext cx="8915399" cy="3608353"/>
          </a:xfrm>
        </p:spPr>
        <p:txBody>
          <a:bodyPr>
            <a:noAutofit/>
          </a:bodyPr>
          <a:lstStyle/>
          <a:p>
            <a:pPr algn="ctr"/>
            <a:r>
              <a:rPr lang="lt-LT" sz="3200" dirty="0">
                <a:solidFill>
                  <a:srgbClr val="C00000"/>
                </a:solidFill>
              </a:rPr>
              <a:t> </a:t>
            </a:r>
            <a:r>
              <a:rPr lang="lt-L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MOKYKLŲ, IKIMOKYKLINIO UGDYMO IR NEFORMALIOJO VAIKŲ ŠVIETIMO ĮSTAIGŲ MOKYTOJŲ KVALIFIKACIJOS TOBULINIMO POREIKIŲ IR RYŠIO SU METODINE VEIKLA </a:t>
            </a:r>
            <a:r>
              <a:rPr lang="lt-LT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TYRIMAS</a:t>
            </a:r>
            <a:r>
              <a:rPr lang="lt-LT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72803"/>
          </a:xfrm>
        </p:spPr>
        <p:txBody>
          <a:bodyPr>
            <a:normAutofit fontScale="85000" lnSpcReduction="20000"/>
          </a:bodyPr>
          <a:lstStyle/>
          <a:p>
            <a:pPr algn="r"/>
            <a:endParaRPr lang="lt-LT" dirty="0" smtClean="0"/>
          </a:p>
          <a:p>
            <a:pPr algn="r"/>
            <a:endParaRPr lang="lt-LT" dirty="0"/>
          </a:p>
          <a:p>
            <a:pPr algn="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Danguolė Andrijauskienė, </a:t>
            </a:r>
          </a:p>
          <a:p>
            <a:pPr algn="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Švietimo skyriaus vyr. specialistė</a:t>
            </a:r>
          </a:p>
          <a:p>
            <a:pPr algn="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Klaipėda, 2017 m.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53068" y="382571"/>
            <a:ext cx="9684125" cy="938683"/>
          </a:xfrm>
        </p:spPr>
        <p:txBody>
          <a:bodyPr>
            <a:normAutofit fontScale="90000"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INFORMACIJOS ŠALTINIAI APIE KVALIFIKACIJOS TOBULINIMO GALIMYBES</a:t>
            </a:r>
            <a:endParaRPr lang="lt-LT" sz="3200" b="1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9011" y="1777042"/>
            <a:ext cx="11679382" cy="4831576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Lopšeliai-darželiai</a:t>
            </a:r>
          </a:p>
          <a:p>
            <a:pPr marL="0" indent="0">
              <a:buNone/>
            </a:pPr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1" y="2260983"/>
            <a:ext cx="5764405" cy="399842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71" y="2260983"/>
            <a:ext cx="5621466" cy="399842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542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66382" y="384773"/>
            <a:ext cx="10536478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RENGINIŲ PASIRINKIMO PRIORITETAI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14461" y="1665663"/>
            <a:ext cx="11572492" cy="4926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61" y="2110333"/>
            <a:ext cx="5824241" cy="458972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668" y="2110333"/>
            <a:ext cx="5687238" cy="458972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2066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64148" y="343856"/>
            <a:ext cx="10527852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RENGINIUOSE ĮGYTŲ ŽINIŲ ĮTAKA MOKINIŲ PASIEKIMAMS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4197" y="1759789"/>
            <a:ext cx="11640641" cy="4990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800" b="1" dirty="0"/>
          </a:p>
        </p:txBody>
      </p:sp>
      <p:pic>
        <p:nvPicPr>
          <p:cNvPr id="5" name="Paveikslėlis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" y="2303069"/>
            <a:ext cx="5697041" cy="430114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aveikslėlis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17" y="2303068"/>
            <a:ext cx="5777344" cy="430114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8683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98162" y="38317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ĮGYTŲ ŽINIŲ PRITAIKYMAS</a:t>
            </a:r>
            <a:b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8189" y="1544127"/>
            <a:ext cx="11499011" cy="5097741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Lopšeliai-darželiai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  <a:p>
            <a:endParaRPr lang="lt-LT" dirty="0"/>
          </a:p>
        </p:txBody>
      </p:sp>
      <p:pic>
        <p:nvPicPr>
          <p:cNvPr id="5" name="Paveikslėlis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91" y="2050835"/>
            <a:ext cx="5833195" cy="4652097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aveikslėlis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2050835"/>
            <a:ext cx="5665816" cy="465209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287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75008" y="425703"/>
            <a:ext cx="10432962" cy="1280890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PAGEIDAUJAMI KVALIFIKACIJOS TOBULINIMO RENGINIAI (1)</a:t>
            </a:r>
            <a:endParaRPr lang="lt-LT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45280" y="1481863"/>
            <a:ext cx="10105157" cy="5376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(lopšeliai-darželiai)                                   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treso valdymo – 12,8 proc. (9,9)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okytojo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prestižo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kėlimo–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11,4 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(8,9) 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Ugdymosi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motyvacijos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skatinimo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11,0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proc. (7,6)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okinių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socialinių įgūdžių formavimo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- 8,8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(5,5)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pecialiųjų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ugdymosi poreikių turinčių mokinių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- 8,1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(10,7)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Klasės / grupės vadovo / auklėtojo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 organizavimo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- 8,1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(3,2)</a:t>
            </a: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okinių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saugumo ir lygių galimybių užtikrinimo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- 2,9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(3,4)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vietimo politikos - 2,6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(5,5)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gdymo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įstaigų vadybos tobulinimo ir lyderystės plėtojimo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- 2,6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(4,5)</a:t>
            </a:r>
          </a:p>
          <a:p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Prevencinio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 organizavimo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- 2,2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(2,6)</a:t>
            </a:r>
          </a:p>
          <a:p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Andragogikos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pagrindų – 0,4 proc. (0,7)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50698" y="1722147"/>
            <a:ext cx="10008366" cy="4912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Lopšeliai-darželiai (mokyklos-darželiai)</a:t>
            </a:r>
          </a:p>
          <a:p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ugdymosi poreikių turinčių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-10,7 proc. (8,1)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Streso valdymo - 9,9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(12,8)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Bendruomenės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mikroklimato formavimo ir bendruomeniškumo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- 9,8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(5,9)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Projektinės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organizavimo - 9,3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(6,2)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okytojų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prestižo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kėlimo - 8,9 proc. (11,4) 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Klasės / grupės vadovo / auklėtojo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organizavimo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- 3,2 proc.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(8,1)</a:t>
            </a:r>
          </a:p>
          <a:p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saugumo ir lygių galimybių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užtikrinimo - 3,4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(2,9)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okyklos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kultūros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plėtojimo – 3,0 proc. (4,0)</a:t>
            </a:r>
          </a:p>
          <a:p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Prevencinio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 organizavimo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- 2,6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(2,2)</a:t>
            </a:r>
          </a:p>
          <a:p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Andragogikos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pagrindų - 0,7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(0,4)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1535346" y="296307"/>
            <a:ext cx="1043296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t-LT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PAGEIDAUJAMI KVALIFIKACIJOS TOBULINIMO RENGINIAI (2)</a:t>
            </a:r>
            <a:endParaRPr lang="lt-LT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52646" y="423219"/>
            <a:ext cx="10398456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PAGEIDAUJAMOS TOBULINTI PROFESINĖS KOMPETENCIJOS</a:t>
            </a:r>
            <a:endParaRPr lang="lt-LT" sz="2900" b="1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49382" y="1704109"/>
            <a:ext cx="11255230" cy="4207114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Lopšeliai-darželiai</a:t>
            </a:r>
          </a:p>
          <a:p>
            <a:pPr marL="0" indent="0">
              <a:buNone/>
            </a:pPr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09" y="2229065"/>
            <a:ext cx="5672279" cy="448887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030" y="2229064"/>
            <a:ext cx="5771072" cy="448887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945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69899" y="422399"/>
            <a:ext cx="10251807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PRIIMTINIAUSIOS TRUKMĖS KVALIFIKACIJOS TOBULINIMO RENGINIAI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65760" y="1703289"/>
            <a:ext cx="11138852" cy="42079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         Lopšeliai-darželiai</a:t>
            </a:r>
          </a:p>
          <a:p>
            <a:pPr marL="0" indent="0">
              <a:buNone/>
            </a:pPr>
            <a:r>
              <a:rPr lang="lt-L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lt-L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lt-LT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lt-LT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</a:t>
            </a:r>
          </a:p>
          <a:p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endParaRPr lang="lt-L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</a:t>
            </a:r>
          </a:p>
          <a:p>
            <a:r>
              <a:rPr lang="lt-L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</a:p>
          <a:p>
            <a:endParaRPr lang="lt-L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221106"/>
            <a:ext cx="5888391" cy="432634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5" name="Paveikslėlis 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89" y="2221106"/>
            <a:ext cx="5604934" cy="432634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319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49754" y="403495"/>
            <a:ext cx="10146005" cy="934854"/>
          </a:xfrm>
        </p:spPr>
        <p:txBody>
          <a:bodyPr>
            <a:normAutofit fontScale="90000"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MIESTO METODINIŲ BŪRELIŲ VEIKLOJE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0332" y="1820174"/>
            <a:ext cx="11004281" cy="4830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 marL="0" indent="0">
              <a:buNone/>
            </a:pP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aveikslėlis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2" y="2377439"/>
            <a:ext cx="5709276" cy="408986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6" name="Paveikslėlis 3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810" y="2377438"/>
            <a:ext cx="5378334" cy="408986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295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92261" y="382570"/>
            <a:ext cx="10208675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MOKYKLOS METODINIŲ GRUPIŲ VEIKLOJE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3826" y="1785668"/>
            <a:ext cx="11405062" cy="4873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Lopšeliai-darželiai</a:t>
            </a:r>
            <a:endParaRPr lang="lt-LT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</a:p>
          <a:p>
            <a:pPr marL="0" indent="0">
              <a:buNone/>
            </a:pPr>
            <a:endParaRPr lang="lt-LT" sz="2800" b="1" dirty="0"/>
          </a:p>
        </p:txBody>
      </p:sp>
      <p:pic>
        <p:nvPicPr>
          <p:cNvPr id="5" name="Paveikslėlis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270" y="2302625"/>
            <a:ext cx="5491941" cy="435674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aveikslėlis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9" y="2302625"/>
            <a:ext cx="5104014" cy="44315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091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75008" y="391197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TYRIMO APIBŪDINIMAS</a:t>
            </a:r>
            <a:endParaRPr lang="lt-LT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14894" y="1313411"/>
            <a:ext cx="11477106" cy="5303049"/>
          </a:xfrm>
        </p:spPr>
        <p:txBody>
          <a:bodyPr>
            <a:noAutofit/>
          </a:bodyPr>
          <a:lstStyle/>
          <a:p>
            <a:r>
              <a:rPr lang="lt-LT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Tyrimą atliko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savivaldybės administracijos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Ugdymo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kultūros departamento Švietimo skyrius kartu su Klaipėdos miesto pedagogų švietimo ir kultūros centru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2016 m.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lapkričio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d.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gruodžio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d. </a:t>
            </a:r>
          </a:p>
          <a:p>
            <a:r>
              <a:rPr lang="lt-LT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Tyrime </a:t>
            </a:r>
            <a:r>
              <a:rPr lang="lt-L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dalyvavo 1022 </a:t>
            </a:r>
            <a:r>
              <a:rPr lang="lt-LT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respondentai, iš jų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96938" lvl="1" indent="-95250"/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gimnazijų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progimnazijų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pagrindinių mokyklų –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pradinių mokyklų –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1" indent="-95250"/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mokyklų-darželių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lopšelių-darželių –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254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1" indent="-95250"/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neformaliojo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švietimo įstaigų –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57755" y="417076"/>
            <a:ext cx="10304508" cy="1280890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RENGINIUOSE ĮG</a:t>
            </a:r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YTŲ ŽINIŲ APTARIMAS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5513" y="1827389"/>
            <a:ext cx="11459880" cy="4288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aveikslėlis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" y="2315486"/>
            <a:ext cx="5794756" cy="331254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aveikslėlis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01" y="2315486"/>
            <a:ext cx="5495027" cy="331254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248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83634" y="340351"/>
            <a:ext cx="10294939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BENDRAKULTŪRINĖS KOMPETENCIJOS UGDYMO APTARIMAS METODINĖSE GRUPĖSE </a:t>
            </a:r>
            <a:endParaRPr lang="lt-LT" sz="29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23701" y="1706593"/>
            <a:ext cx="11285861" cy="5068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aveikslėlis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1" y="2244696"/>
            <a:ext cx="5402646" cy="390672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8" name="Paveikslėlis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412" y="2244696"/>
            <a:ext cx="5305596" cy="390672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5077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75008" y="356691"/>
            <a:ext cx="10145302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PROFESINIŲ KOMPETENCIJŲ UGDYMO APTARIMAS METODINIŲ GRUPĖSE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0682" y="1742535"/>
            <a:ext cx="11419649" cy="4874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endParaRPr lang="lt-LT" sz="2800" b="1" dirty="0"/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426" y="2337435"/>
            <a:ext cx="5402959" cy="427949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83" y="2337435"/>
            <a:ext cx="5545060" cy="4279496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1549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87261" y="334290"/>
            <a:ext cx="9841595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UGDYMO APTARIMAS METODINIŲ GRUPIŲ POSĖDŽIUOSE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90204" y="1431985"/>
            <a:ext cx="11374634" cy="5184946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Lopšeliai-darželiai</a:t>
            </a:r>
          </a:p>
          <a:p>
            <a:pPr marL="0" indent="0">
              <a:buNone/>
            </a:pP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521" y="2033327"/>
            <a:ext cx="5598543" cy="458360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81" y="2033327"/>
            <a:ext cx="5551804" cy="458360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621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35393" y="330697"/>
            <a:ext cx="10476094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 KOMPETENCIJŲ APTARIMAS METODINĖSE GRUPĖSE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77970" y="1611587"/>
            <a:ext cx="11325855" cy="5046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Lopšeliai-darželiai</a:t>
            </a:r>
          </a:p>
          <a:p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58" y="2100955"/>
            <a:ext cx="5384765" cy="455754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4" y="2100955"/>
            <a:ext cx="5506951" cy="455754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5341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20336" y="416292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57532" y="1397479"/>
            <a:ext cx="10705381" cy="5892783"/>
          </a:xfrm>
        </p:spPr>
        <p:txBody>
          <a:bodyPr>
            <a:noAutofit/>
          </a:bodyPr>
          <a:lstStyle/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Įstaigose tiriami, analizuojami ir planuojami mokytojų kvalifikacijos tobulinimo poreikiai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Vadovai pakankamai motyvuoja mokytojus tobulinti kvalifikaciją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Įstaigose yra asmuo, kuris gali konsultuoti kvalifikacijos tobulinimo klausimais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Tobulinti kvalifikaciją trukdo lėšų trūkumas, netinkamas renginių laikas, maža renginių įvairovė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Apie 40 proc. mokytojų tobulinti kvalifikaciją niekas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netrukdo 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Dauguma mokytojų kvalifikaciją tobulina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miesto pedagogų švietimo ir kultūros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</a:p>
          <a:p>
            <a:pPr marL="0" indent="0" algn="just">
              <a:buNone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04652" y="340536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33245" y="1362973"/>
            <a:ext cx="11188461" cy="5337397"/>
          </a:xfrm>
        </p:spPr>
        <p:txBody>
          <a:bodyPr>
            <a:noAutofit/>
          </a:bodyPr>
          <a:lstStyle/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Daugiausiai informacija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gaunama iš Klaipėdos miesto pedagogų švietimo ir kultūros centro, mažiausiai – iš pedagoginės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spaudos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kvalifikacijos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tobulinimo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renginiuose įgytas žinias mokytojai pritaiko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konsultuodami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kolegas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Daugumai mokytojų kvalifikacijos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tobulinimo renginių metu įgytos žinios padėjo patobulinti mokinių pasiekimus.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teigia, kad kai kurie mokiniai padarė individualią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pažangą 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mokyklų-darželių mokytojų pageidauja kvalifikacijos tobulinimo renginių streso valdymo klausimais,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mažiausia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andragogikos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pagrindų, mokyklos kultūros plėtojimo, įstaigos veiklos kokybės įsivertinimo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klausimais 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lopšelių-darželių mokytojų pageidauja kvalifikacijos tobulinimo renginių specialiųjų ugdymosi poreikių turinčių mokinių ugdymo klausimais,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mažiausia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andragogikos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pagrindų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56272" y="460181"/>
            <a:ext cx="9882846" cy="704386"/>
          </a:xfrm>
        </p:spPr>
        <p:txBody>
          <a:bodyPr>
            <a:norm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85003" y="1397479"/>
            <a:ext cx="11085571" cy="5169576"/>
          </a:xfrm>
        </p:spPr>
        <p:txBody>
          <a:bodyPr>
            <a:normAutofit/>
          </a:bodyPr>
          <a:lstStyle/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Maža mokyklų-darželių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dalis pageidauja kvalifikacijos tobulinimo renginių prevencinio darbo organizavimo, mokinių saugumo ir lygių galimybių užtikrinimo, standartizuotų testų rezultatų panaudojimo ugdymo kokybės gerinimui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klausimais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Maža lopšelių-darželių mokytojų dalis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pageidauja kvalifikacijos tobulinimo renginių mokinių pažinimo ir jų pažangos pripažinimo,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mokymo(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proceso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valdymo,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motyvavimo ir paramos jiems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klausimais 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mokyklų-darželių mokytojų norėtų įgyti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pasiekimų ir pažangos vertinimo kompetencijų, lopšelių-darželių – informacinių technologijų taikymo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Dauguma mokytojų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pageidauja vienos dienos kvalifikacijos tobulinimo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renginių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26767" y="304933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78326" y="1413164"/>
            <a:ext cx="11005848" cy="4702964"/>
          </a:xfrm>
        </p:spPr>
        <p:txBody>
          <a:bodyPr>
            <a:normAutofit/>
          </a:bodyPr>
          <a:lstStyle/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Nuolat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metodinėje veikloje dalyvauja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24,3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mokyklų-darželių ir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23,6 proc.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lopšelių-darželių mokytojų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Miesto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metodinėje veikloje nedalyvauja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46,0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mokyklų-darželių ir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28,8 proc. lopšelių-darželių,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metodinėje veikloje nedalyvauja 5,4 proc. mokyklų-darželių ir 8,7 proc. lopšelių-darželių mokytojų 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Miesto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metodiniams būreliams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vadovauja 4,1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mokyklų-darželių ir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 proc.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lopšelių-darželių mokytojų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8525" y="365318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48906" y="1471353"/>
            <a:ext cx="10903788" cy="5237018"/>
          </a:xfrm>
        </p:spPr>
        <p:txBody>
          <a:bodyPr>
            <a:normAutofit/>
          </a:bodyPr>
          <a:lstStyle/>
          <a:p>
            <a:pPr algn="just"/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Dauguma mokytojų nurodo, kad </a:t>
            </a:r>
            <a:r>
              <a:rPr lang="lt-L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mokyklos metodinių grupių posėdžiuose nuolat aptariamas žinių, įgytų kvalifikacijos tobulinimo renginiuose, </a:t>
            </a:r>
            <a:r>
              <a:rPr lang="lt-L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pritaikymas </a:t>
            </a:r>
          </a:p>
          <a:p>
            <a:pPr algn="just"/>
            <a:r>
              <a:rPr lang="lt-L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Dauguma </a:t>
            </a:r>
            <a:r>
              <a:rPr lang="lt-L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mokytojų nurodo, kad metodinių grupių pasitarimuose dažnai aptariami mokytojų bendrakultūrinių, profesinių, bendrųjų ir specialiųjų kompetencijų ugdymo </a:t>
            </a:r>
            <a:r>
              <a:rPr lang="lt-L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klausimai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t-L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637309" y="2951018"/>
            <a:ext cx="11333018" cy="368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619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3826" y="1867748"/>
            <a:ext cx="11451474" cy="404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</a:t>
            </a:r>
            <a:r>
              <a:rPr lang="lt-L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Lopšeliai-darželiai</a:t>
            </a:r>
          </a:p>
        </p:txBody>
      </p:sp>
      <p:pic>
        <p:nvPicPr>
          <p:cNvPr id="5" name="Paveikslėlis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4" y="2487108"/>
            <a:ext cx="5430761" cy="342411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aveikslėlis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23" y="2487108"/>
            <a:ext cx="5070764" cy="346640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Stačiakampis 6"/>
          <p:cNvSpPr/>
          <p:nvPr/>
        </p:nvSpPr>
        <p:spPr>
          <a:xfrm>
            <a:off x="5084802" y="586858"/>
            <a:ext cx="400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lt-LT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avadinimas 1"/>
          <p:cNvSpPr>
            <a:spLocks noGrp="1"/>
          </p:cNvSpPr>
          <p:nvPr>
            <p:ph type="title"/>
          </p:nvPr>
        </p:nvSpPr>
        <p:spPr>
          <a:xfrm>
            <a:off x="1743719" y="513925"/>
            <a:ext cx="8911687" cy="1280890"/>
          </a:xfrm>
        </p:spPr>
        <p:txBody>
          <a:bodyPr>
            <a:no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RESPONDENTŲ AMŽIUS</a:t>
            </a:r>
            <a:r>
              <a:rPr lang="lt-LT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900" dirty="0"/>
          </a:p>
        </p:txBody>
      </p:sp>
    </p:spTree>
    <p:extLst>
      <p:ext uri="{BB962C8B-B14F-4D97-AF65-F5344CB8AC3E}">
        <p14:creationId xmlns:p14="http://schemas.microsoft.com/office/powerpoint/2010/main" val="42585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90945" y="1670858"/>
            <a:ext cx="11213667" cy="4315179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</a:t>
            </a:r>
            <a:r>
              <a:rPr lang="lt-L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Lopšeliai-darželiai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/>
              <a:t>                                                                            </a:t>
            </a:r>
          </a:p>
          <a:p>
            <a:endParaRPr lang="lt-LT" dirty="0"/>
          </a:p>
          <a:p>
            <a:r>
              <a:rPr lang="lt-LT" dirty="0" smtClean="0"/>
              <a:t>                                                            </a:t>
            </a:r>
            <a:endParaRPr lang="lt-LT" dirty="0"/>
          </a:p>
        </p:txBody>
      </p:sp>
      <p:pic>
        <p:nvPicPr>
          <p:cNvPr id="22" name="Paveikslėlis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2130388"/>
            <a:ext cx="5993477" cy="3749039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23" name="Paveikslėlis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83" y="2117502"/>
            <a:ext cx="5592560" cy="3749039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0" name="Pavadinimas 1"/>
          <p:cNvSpPr>
            <a:spLocks noGrp="1"/>
          </p:cNvSpPr>
          <p:nvPr>
            <p:ph type="title"/>
          </p:nvPr>
        </p:nvSpPr>
        <p:spPr>
          <a:xfrm>
            <a:off x="1599589" y="389968"/>
            <a:ext cx="9706586" cy="1280890"/>
          </a:xfrm>
        </p:spPr>
        <p:txBody>
          <a:bodyPr>
            <a:no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RESPONDENTŲ PEDAGOGINIO </a:t>
            </a:r>
            <a:r>
              <a:rPr lang="lt-LT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DARBO STAŽAS</a:t>
            </a:r>
            <a:br>
              <a:rPr lang="lt-LT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900" dirty="0"/>
          </a:p>
        </p:txBody>
      </p:sp>
    </p:spTree>
    <p:extLst>
      <p:ext uri="{BB962C8B-B14F-4D97-AF65-F5344CB8AC3E}">
        <p14:creationId xmlns:p14="http://schemas.microsoft.com/office/powerpoint/2010/main" val="34725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52575" y="385985"/>
            <a:ext cx="9837737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RESPONDENTŲ KVALIFIKACINĖS KATEGORIJOS</a:t>
            </a:r>
            <a:endParaRPr lang="lt-LT" sz="29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40327" y="1533526"/>
            <a:ext cx="11130540" cy="3580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Lopšeliai-darželiai</a:t>
            </a:r>
          </a:p>
          <a:p>
            <a:pPr marL="0" indent="0">
              <a:buNone/>
            </a:pP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47" y="2059132"/>
            <a:ext cx="5567104" cy="378921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6" y="2059132"/>
            <a:ext cx="5709978" cy="3789218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2047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1402" y="515899"/>
            <a:ext cx="10456325" cy="1280890"/>
          </a:xfrm>
        </p:spPr>
        <p:txBody>
          <a:bodyPr>
            <a:no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POREIKIŲ TYRIMAS IR PLANAVIMAS </a:t>
            </a:r>
            <a:b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900" b="1" dirty="0" smtClean="0">
                <a:solidFill>
                  <a:srgbClr val="C00000"/>
                </a:solidFill>
              </a:rPr>
              <a:t/>
            </a:r>
            <a:br>
              <a:rPr lang="lt-LT" sz="2900" b="1" dirty="0" smtClean="0">
                <a:solidFill>
                  <a:srgbClr val="C00000"/>
                </a:solidFill>
              </a:rPr>
            </a:b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82138" y="1796789"/>
            <a:ext cx="11022474" cy="4114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Lopšeliai-darželiai</a:t>
            </a:r>
          </a:p>
          <a:p>
            <a:pPr marL="0" indent="0">
              <a:buNone/>
            </a:pPr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" y="2366575"/>
            <a:ext cx="5642437" cy="331110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247" y="2348114"/>
            <a:ext cx="5418413" cy="332387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1663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66382" y="435687"/>
            <a:ext cx="10096531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VADOVŲ MOTYVAVIMAS TOBULINTI KVALIFIKACIJĄ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07324" y="1255222"/>
            <a:ext cx="11097288" cy="4656000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/>
              <a:t>                                     </a:t>
            </a:r>
            <a:endParaRPr lang="lt-LT" dirty="0"/>
          </a:p>
        </p:txBody>
      </p:sp>
      <p:pic>
        <p:nvPicPr>
          <p:cNvPr id="19" name="Paveikslėlis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54" y="1721608"/>
            <a:ext cx="5814092" cy="403221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20" name="Paveikslėlis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052" y="1716577"/>
            <a:ext cx="5564039" cy="403724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246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04382" y="315519"/>
            <a:ext cx="8911687" cy="1280890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KLIŪTYS </a:t>
            </a:r>
            <a:r>
              <a:rPr lang="lt-LT" sz="3200" b="1" dirty="0" smtClean="0">
                <a:solidFill>
                  <a:srgbClr val="C00000"/>
                </a:solidFill>
              </a:rPr>
              <a:t/>
            </a:r>
            <a:br>
              <a:rPr lang="lt-LT" sz="3200" b="1" dirty="0" smtClean="0">
                <a:solidFill>
                  <a:srgbClr val="C00000"/>
                </a:solidFill>
              </a:rPr>
            </a:br>
            <a:endParaRPr lang="lt-LT" sz="3200" b="1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75116"/>
            <a:ext cx="11180416" cy="4161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Lopšeliai-darželiai</a:t>
            </a:r>
            <a:endParaRPr 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b="1" i="1" dirty="0" smtClean="0"/>
              <a:t>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lt-LT" sz="2800" b="1" i="1" dirty="0"/>
              <a:t> </a:t>
            </a:r>
            <a:r>
              <a:rPr lang="lt-LT" sz="2800" b="1" i="1" dirty="0" smtClean="0"/>
              <a:t>                                                                                                   </a:t>
            </a:r>
          </a:p>
          <a:p>
            <a:pPr marL="0" indent="0">
              <a:buNone/>
            </a:pPr>
            <a:endParaRPr lang="lt-LT" sz="2800" b="1" i="1" dirty="0"/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3984"/>
            <a:ext cx="5658928" cy="4321889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aveikslėlis 6" descr="C:\Users\Algimantas\Desktop\2016 metų tyrimas\L_D\8 l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71" y="2013983"/>
            <a:ext cx="5725004" cy="432188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9020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78634" y="385812"/>
            <a:ext cx="10449882" cy="1280890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ĮSTAIGŲ PASIRINKIMAS</a:t>
            </a:r>
            <a:endParaRPr lang="lt-LT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44775" y="1509624"/>
            <a:ext cx="11683741" cy="5223686"/>
          </a:xfrm>
        </p:spPr>
        <p:txBody>
          <a:bodyPr/>
          <a:lstStyle/>
          <a:p>
            <a:pPr marL="0" indent="0">
              <a:buNone/>
            </a:pP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Mokyklos-darželiai                                   Lopšeliai-darželiai</a:t>
            </a:r>
          </a:p>
          <a:p>
            <a:pPr marL="0" indent="0">
              <a:buNone/>
            </a:pPr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</a:p>
          <a:p>
            <a:endParaRPr lang="lt-L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5" y="2047010"/>
            <a:ext cx="5657014" cy="463850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aveikslėlis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420" y="2047010"/>
            <a:ext cx="5654537" cy="463850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5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605</TotalTime>
  <Words>841</Words>
  <Application>Microsoft Office PowerPoint</Application>
  <PresentationFormat>Plačiaekranė</PresentationFormat>
  <Paragraphs>149</Paragraphs>
  <Slides>29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 3</vt:lpstr>
      <vt:lpstr>Šnabždesys</vt:lpstr>
      <vt:lpstr> BENDROJO UGDYMO MOKYKLŲ, IKIMOKYKLINIO UGDYMO IR NEFORMALIOJO VAIKŲ ŠVIETIMO ĮSTAIGŲ MOKYTOJŲ KVALIFIKACIJOS TOBULINIMO POREIKIŲ IR RYŠIO SU METODINE VEIKLA TYRIMAS </vt:lpstr>
      <vt:lpstr>TYRIMO APIBŪDINIMAS</vt:lpstr>
      <vt:lpstr>RESPONDENTŲ AMŽIUS  </vt:lpstr>
      <vt:lpstr>RESPONDENTŲ PEDAGOGINIO DARBO STAŽAS  </vt:lpstr>
      <vt:lpstr>RESPONDENTŲ KVALIFIKACINĖS KATEGORIJOS</vt:lpstr>
      <vt:lpstr>KVALIFIKACIJOS POREIKIŲ TYRIMAS IR PLANAVIMAS   </vt:lpstr>
      <vt:lpstr>VADOVŲ MOTYVAVIMAS TOBULINTI KVALIFIKACIJĄ</vt:lpstr>
      <vt:lpstr>KVALIFIKACIJOS TOBULINIMO KLIŪTYS  </vt:lpstr>
      <vt:lpstr>KVALIFIKACIJOS TOBULINIMO ĮSTAIGŲ PASIRINKIMAS</vt:lpstr>
      <vt:lpstr>INFORMACIJOS ŠALTINIAI APIE KVALIFIKACIJOS TOBULINIMO GALIMYBES</vt:lpstr>
      <vt:lpstr>KVALIFIKACIJOS TOBULINIMO RENGINIŲ PASIRINKIMO PRIORITETAI</vt:lpstr>
      <vt:lpstr>KVALIFIKACIJOS TOBULINIMO RENGINIUOSE ĮGYTŲ ŽINIŲ ĮTAKA MOKINIŲ PASIEKIMAMS</vt:lpstr>
      <vt:lpstr>ĮGYTŲ ŽINIŲ PRITAIKYMAS    </vt:lpstr>
      <vt:lpstr>PAGEIDAUJAMI KVALIFIKACIJOS TOBULINIMO RENGINIAI (1)</vt:lpstr>
      <vt:lpstr>„PowerPoint“ pateiktis</vt:lpstr>
      <vt:lpstr>PAGEIDAUJAMOS TOBULINTI PROFESINĖS KOMPETENCIJOS</vt:lpstr>
      <vt:lpstr>PRIIMTINIAUSIOS TRUKMĖS KVALIFIKACIJOS TOBULINIMO RENGINIAI</vt:lpstr>
      <vt:lpstr>DALYVAVIMAS MIESTO METODINIŲ BŪRELIŲ VEIKLOJE</vt:lpstr>
      <vt:lpstr>DALYVAVIMAS MOKYKLOS METODINIŲ GRUPIŲ VEIKLOJE</vt:lpstr>
      <vt:lpstr>KVALIFIKACIJOS TOBULINIMO RENGINIUOSE ĮGYTŲ ŽINIŲ APTARIMAS</vt:lpstr>
      <vt:lpstr>BENDRAKULTŪRINĖS KOMPETENCIJOS UGDYMO APTARIMAS METODINĖSE GRUPĖSE </vt:lpstr>
      <vt:lpstr>PROFESINIŲ KOMPETENCIJŲ UGDYMO APTARIMAS METODINIŲ GRUPĖSE</vt:lpstr>
      <vt:lpstr>KOMPETENCIJŲ UGDYMO APTARIMAS METODINIŲ GRUPIŲ POSĖDŽIUOSE</vt:lpstr>
      <vt:lpstr>SPECIALIŲJŲ KOMPETENCIJŲ APTARIMAS METODINĖSE GRUPĖSE</vt:lpstr>
      <vt:lpstr>IŠVADOS</vt:lpstr>
      <vt:lpstr>IŠVADOS</vt:lpstr>
      <vt:lpstr>IŠVADOS</vt:lpstr>
      <vt:lpstr>IŠVADOS</vt:lpstr>
      <vt:lpstr>IŠVADOS</vt:lpstr>
    </vt:vector>
  </TitlesOfParts>
  <Company>Klaipėdos miesto savivaldybės administracija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BENDROJO UGDYMO MOKYKLŲ, IKIMOKYKLINIO UGDYMO IR NEFORMALIOJO VAIKŲ ŠVIETIMO ĮSTAIGŲ MOKYTOJŲ KVALIFIKACIJOS TOBULINIMO POREIKIŲ IR RYŠIO SU METODINE VEIKLA TYRIMAS</dc:title>
  <dc:creator>Danguole Andrijauskiene</dc:creator>
  <cp:lastModifiedBy>Audrone Andrasuniene</cp:lastModifiedBy>
  <cp:revision>79</cp:revision>
  <dcterms:created xsi:type="dcterms:W3CDTF">2017-01-16T11:39:33Z</dcterms:created>
  <dcterms:modified xsi:type="dcterms:W3CDTF">2017-02-01T14:31:15Z</dcterms:modified>
</cp:coreProperties>
</file>