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8" r:id="rId1"/>
  </p:sldMasterIdLst>
  <p:notesMasterIdLst>
    <p:notesMasterId r:id="rId16"/>
  </p:notesMasterIdLst>
  <p:handoutMasterIdLst>
    <p:handoutMasterId r:id="rId17"/>
  </p:handoutMasterIdLst>
  <p:sldIdLst>
    <p:sldId id="348" r:id="rId2"/>
    <p:sldId id="595" r:id="rId3"/>
    <p:sldId id="596" r:id="rId4"/>
    <p:sldId id="598" r:id="rId5"/>
    <p:sldId id="602" r:id="rId6"/>
    <p:sldId id="617" r:id="rId7"/>
    <p:sldId id="608" r:id="rId8"/>
    <p:sldId id="609" r:id="rId9"/>
    <p:sldId id="610" r:id="rId10"/>
    <p:sldId id="611" r:id="rId11"/>
    <p:sldId id="612" r:id="rId12"/>
    <p:sldId id="615" r:id="rId13"/>
    <p:sldId id="616" r:id="rId14"/>
    <p:sldId id="614" r:id="rId15"/>
  </p:sldIdLst>
  <p:sldSz cx="9144000" cy="6858000" type="screen4x3"/>
  <p:notesSz cx="6797675" cy="9928225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9C6"/>
    <a:srgbClr val="FFFFFF"/>
    <a:srgbClr val="777777"/>
    <a:srgbClr val="092184"/>
    <a:srgbClr val="FF0000"/>
    <a:srgbClr val="CCFF66"/>
    <a:srgbClr val="FFCC00"/>
    <a:srgbClr val="007A37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8" autoAdjust="0"/>
    <p:restoredTop sz="91381" autoAdjust="0"/>
  </p:normalViewPr>
  <p:slideViewPr>
    <p:cSldViewPr>
      <p:cViewPr varScale="1">
        <p:scale>
          <a:sx n="115" d="100"/>
          <a:sy n="115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5" d="100"/>
          <a:sy n="135" d="100"/>
        </p:scale>
        <p:origin x="-120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8" tIns="46074" rIns="92148" bIns="46074" numCol="1" anchor="t" anchorCtr="0" compatLnSpc="1">
            <a:prstTxWarp prst="textNoShape">
              <a:avLst/>
            </a:prstTxWarp>
          </a:bodyPr>
          <a:lstStyle>
            <a:lvl1pPr defTabSz="922131">
              <a:defRPr sz="13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8" tIns="46074" rIns="92148" bIns="46074" numCol="1" anchor="t" anchorCtr="0" compatLnSpc="1">
            <a:prstTxWarp prst="textNoShape">
              <a:avLst/>
            </a:prstTxWarp>
          </a:bodyPr>
          <a:lstStyle>
            <a:lvl1pPr algn="r" defTabSz="922131">
              <a:defRPr sz="13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8" tIns="46074" rIns="92148" bIns="46074" numCol="1" anchor="b" anchorCtr="0" compatLnSpc="1">
            <a:prstTxWarp prst="textNoShape">
              <a:avLst/>
            </a:prstTxWarp>
          </a:bodyPr>
          <a:lstStyle>
            <a:lvl1pPr defTabSz="922131">
              <a:defRPr sz="13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8" tIns="46074" rIns="92148" bIns="46074" numCol="1" anchor="b" anchorCtr="0" compatLnSpc="1">
            <a:prstTxWarp prst="textNoShape">
              <a:avLst/>
            </a:prstTxWarp>
          </a:bodyPr>
          <a:lstStyle>
            <a:lvl1pPr algn="r" defTabSz="92213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2710ACE-F46B-4831-B339-6438E1C712C5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0322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8" tIns="46074" rIns="92148" bIns="46074" numCol="1" anchor="t" anchorCtr="0" compatLnSpc="1">
            <a:prstTxWarp prst="textNoShape">
              <a:avLst/>
            </a:prstTxWarp>
          </a:bodyPr>
          <a:lstStyle>
            <a:lvl1pPr defTabSz="922131">
              <a:defRPr sz="13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8" tIns="46074" rIns="92148" bIns="46074" numCol="1" anchor="t" anchorCtr="0" compatLnSpc="1">
            <a:prstTxWarp prst="textNoShape">
              <a:avLst/>
            </a:prstTxWarp>
          </a:bodyPr>
          <a:lstStyle>
            <a:lvl1pPr algn="r" defTabSz="922131">
              <a:defRPr sz="13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8" tIns="46074" rIns="92148" bIns="460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Textmasterformate durch Klicken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8" tIns="46074" rIns="92148" bIns="46074" numCol="1" anchor="b" anchorCtr="0" compatLnSpc="1">
            <a:prstTxWarp prst="textNoShape">
              <a:avLst/>
            </a:prstTxWarp>
          </a:bodyPr>
          <a:lstStyle>
            <a:lvl1pPr defTabSz="922131">
              <a:defRPr sz="13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8" tIns="46074" rIns="92148" bIns="46074" numCol="1" anchor="b" anchorCtr="0" compatLnSpc="1">
            <a:prstTxWarp prst="textNoShape">
              <a:avLst/>
            </a:prstTxWarp>
          </a:bodyPr>
          <a:lstStyle>
            <a:lvl1pPr algn="r" defTabSz="92213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DBA6A53-F218-42FA-8DB7-1E640C4F4FEB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73206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9374E-3CBD-4438-9D5C-BE6467E055C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27867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E0931-DE22-4C99-9E43-386F82C914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632703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7338" y="0"/>
            <a:ext cx="2058987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7738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FD14A-6684-415A-AF48-E4C935CD06D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434191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  <a:endParaRPr lang="de-AT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478C1-02B5-4804-97B3-2D6019A65CE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2675669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28728" y="2133600"/>
            <a:ext cx="6910387" cy="14700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92184"/>
                </a:solidFill>
                <a:latin typeface="Verdana" pitchFamily="34" charset="0"/>
              </a:defRPr>
            </a:lvl1pPr>
          </a:lstStyle>
          <a:p>
            <a:r>
              <a:rPr lang="de-AT" dirty="0"/>
              <a:t>Titelmasterformat durch Klicken bearbeiten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4445015"/>
            <a:ext cx="6911975" cy="1127125"/>
          </a:xfrm>
          <a:prstGeom prst="rect">
            <a:avLst/>
          </a:prstGeom>
        </p:spPr>
        <p:txBody>
          <a:bodyPr/>
          <a:lstStyle>
            <a:lvl1pPr marL="0" indent="0">
              <a:buFont typeface="Wingdings 3" pitchFamily="18" charset="2"/>
              <a:buNone/>
              <a:defRPr sz="1600">
                <a:solidFill>
                  <a:srgbClr val="092184"/>
                </a:solidFill>
              </a:defRPr>
            </a:lvl1pPr>
          </a:lstStyle>
          <a:p>
            <a:r>
              <a:rPr lang="de-AT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9722920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269776"/>
            <a:ext cx="6553547" cy="1143000"/>
          </a:xfrm>
        </p:spPr>
        <p:txBody>
          <a:bodyPr/>
          <a:lstStyle/>
          <a:p>
            <a:r>
              <a:rPr lang="de-AT" noProof="0"/>
              <a:t>Click to edit Master title style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de-AT" noProof="0" dirty="0"/>
              <a:t>Click </a:t>
            </a:r>
            <a:r>
              <a:rPr lang="de-AT" noProof="0" dirty="0" err="1"/>
              <a:t>to</a:t>
            </a:r>
            <a:r>
              <a:rPr lang="de-AT" noProof="0" dirty="0"/>
              <a:t> </a:t>
            </a:r>
            <a:r>
              <a:rPr lang="de-AT" noProof="0" dirty="0" err="1"/>
              <a:t>edit</a:t>
            </a:r>
            <a:r>
              <a:rPr lang="de-AT" noProof="0" dirty="0"/>
              <a:t> Master </a:t>
            </a:r>
            <a:r>
              <a:rPr lang="de-AT" noProof="0" dirty="0" err="1"/>
              <a:t>text</a:t>
            </a:r>
            <a:r>
              <a:rPr lang="de-AT" noProof="0" dirty="0"/>
              <a:t> </a:t>
            </a:r>
            <a:r>
              <a:rPr lang="de-AT" noProof="0" dirty="0" err="1"/>
              <a:t>styles</a:t>
            </a:r>
            <a:endParaRPr lang="de-AT" noProof="0" dirty="0"/>
          </a:p>
          <a:p>
            <a:pPr lvl="1"/>
            <a:r>
              <a:rPr lang="de-AT" noProof="0" dirty="0"/>
              <a:t>Second </a:t>
            </a:r>
            <a:r>
              <a:rPr lang="de-AT" noProof="0" dirty="0" err="1"/>
              <a:t>level</a:t>
            </a:r>
            <a:endParaRPr lang="de-AT" noProof="0" dirty="0"/>
          </a:p>
          <a:p>
            <a:pPr lvl="2"/>
            <a:r>
              <a:rPr lang="de-AT" noProof="0" dirty="0"/>
              <a:t>Third </a:t>
            </a:r>
            <a:r>
              <a:rPr lang="de-AT" noProof="0" dirty="0" err="1"/>
              <a:t>level</a:t>
            </a:r>
            <a:endParaRPr lang="de-AT" noProof="0" dirty="0"/>
          </a:p>
          <a:p>
            <a:pPr lvl="3"/>
            <a:r>
              <a:rPr lang="de-AT" noProof="0" dirty="0" err="1"/>
              <a:t>Fourth</a:t>
            </a:r>
            <a:r>
              <a:rPr lang="de-AT" noProof="0" dirty="0"/>
              <a:t> </a:t>
            </a:r>
            <a:r>
              <a:rPr lang="de-AT" noProof="0" dirty="0" err="1"/>
              <a:t>level</a:t>
            </a:r>
            <a:endParaRPr lang="de-AT" noProof="0" dirty="0"/>
          </a:p>
          <a:p>
            <a:pPr lvl="4"/>
            <a:r>
              <a:rPr lang="de-AT" noProof="0" dirty="0" err="1"/>
              <a:t>Fifth</a:t>
            </a:r>
            <a:r>
              <a:rPr lang="de-AT" noProof="0" dirty="0"/>
              <a:t> </a:t>
            </a:r>
            <a:r>
              <a:rPr lang="de-AT" noProof="0" dirty="0" err="1"/>
              <a:t>level</a:t>
            </a:r>
            <a:endParaRPr lang="de-AT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BF7753-5C70-4BB5-B912-16EA5C472094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0170034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C559-6626-4F0D-A8B2-531F6592541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0648332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67B37-AD1F-4582-95BC-CE8D472ECF6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991433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2D323-F2F6-4F92-9604-1C1DF2346AA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696038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7594E-7301-4B22-BDE6-E3AEEDEDF07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53575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5BB09-365B-4AFF-80AA-FEFED7199DF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474018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EDC41-457B-4F7D-87E2-5905C1A58EE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666591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de-AT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2BF12-EEE1-418E-9FDA-0584F1E609C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590188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08" y="85476"/>
            <a:ext cx="936104" cy="43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26977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dirty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5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7802D09-99FE-4526-AF4E-987D785059C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50825" y="0"/>
            <a:ext cx="90488" cy="6858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323850" y="1268413"/>
            <a:ext cx="882015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 rot="-5400000">
            <a:off x="-3291681" y="3291681"/>
            <a:ext cx="6858000" cy="274638"/>
          </a:xfrm>
          <a:prstGeom prst="rect">
            <a:avLst/>
          </a:prstGeom>
          <a:solidFill>
            <a:srgbClr val="B400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DE" b="1" dirty="0">
                <a:solidFill>
                  <a:schemeClr val="bg1"/>
                </a:solidFill>
              </a:rPr>
              <a:t>S p o r t s E c o n A u s t r i a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31788" y="1196975"/>
            <a:ext cx="88042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3" name="Picture 12" descr="logo-ce-horizontal-en-sport-quadri">
            <a:extLst>
              <a:ext uri="{FF2B5EF4-FFF2-40B4-BE49-F238E27FC236}">
                <a16:creationId xmlns:a16="http://schemas.microsoft.com/office/drawing/2014/main" id="{32840D7C-57BB-4651-A898-E20435AF8513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39" y="17705"/>
            <a:ext cx="1675321" cy="42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512D26D-275B-47F0-90D0-9C43AFF5B4C5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2776847" y="84589"/>
            <a:ext cx="733074" cy="3921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24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5" r:id="rId13"/>
  </p:sldLayoutIdLst>
  <p:transition>
    <p:fade/>
  </p:transition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8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/>
          <a:lstStyle/>
          <a:p>
            <a:pPr algn="ctr"/>
            <a:r>
              <a:rPr lang="en-US" altLang="de-DE" dirty="0"/>
              <a:t/>
            </a:r>
            <a:br>
              <a:rPr lang="en-US" altLang="de-DE" dirty="0"/>
            </a:br>
            <a:r>
              <a:rPr lang="en-US" altLang="de-DE" dirty="0"/>
              <a:t>Sports' Contribution to Economics and Employment </a:t>
            </a:r>
            <a:br>
              <a:rPr lang="en-US" altLang="de-DE" dirty="0"/>
            </a:br>
            <a:r>
              <a:rPr lang="en-US" altLang="de-DE" dirty="0"/>
              <a:t/>
            </a:r>
            <a:br>
              <a:rPr lang="en-US" altLang="de-DE" dirty="0"/>
            </a:br>
            <a:r>
              <a:rPr lang="en-US" altLang="de-DE" dirty="0"/>
              <a:t>Introduction to Research Results of 2018</a:t>
            </a:r>
            <a:br>
              <a:rPr lang="en-US" altLang="de-DE" dirty="0"/>
            </a:br>
            <a:endParaRPr lang="en-GB" altLang="de-DE" dirty="0"/>
          </a:p>
        </p:txBody>
      </p:sp>
      <p:sp>
        <p:nvSpPr>
          <p:cNvPr id="4099" name="Subtitle 9"/>
          <p:cNvSpPr>
            <a:spLocks noGrp="1"/>
          </p:cNvSpPr>
          <p:nvPr>
            <p:ph type="subTitle" idx="1"/>
          </p:nvPr>
        </p:nvSpPr>
        <p:spPr>
          <a:xfrm>
            <a:off x="1371600" y="4653135"/>
            <a:ext cx="6400800" cy="431627"/>
          </a:xfrm>
        </p:spPr>
        <p:txBody>
          <a:bodyPr/>
          <a:lstStyle/>
          <a:p>
            <a:r>
              <a:rPr lang="en-GB" altLang="de-DE" sz="2000" dirty="0"/>
              <a:t>25 October 2018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6724" y="341784"/>
            <a:ext cx="6697563" cy="1143000"/>
          </a:xfrm>
        </p:spPr>
        <p:txBody>
          <a:bodyPr/>
          <a:lstStyle/>
          <a:p>
            <a:r>
              <a:rPr lang="de-AT" altLang="de-DE" dirty="0"/>
              <a:t>Member States 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6EA3D8D-D415-4895-A0BB-73996EB69E99}" type="slidenum">
              <a:rPr lang="de-AT" altLang="de-DE" sz="1400"/>
              <a:pPr eaLnBrk="1" hangingPunct="1"/>
              <a:t>10</a:t>
            </a:fld>
            <a:endParaRPr lang="de-AT" altLang="de-DE"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6A91DB-B83F-48FF-8931-52776C77E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1327076"/>
            <a:ext cx="5125298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4241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6724" y="341784"/>
            <a:ext cx="6697563" cy="1143000"/>
          </a:xfrm>
        </p:spPr>
        <p:txBody>
          <a:bodyPr/>
          <a:lstStyle/>
          <a:p>
            <a:r>
              <a:rPr lang="de-AT" altLang="de-DE" dirty="0"/>
              <a:t>Multipliers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6EA3D8D-D415-4895-A0BB-73996EB69E99}" type="slidenum">
              <a:rPr lang="de-AT" altLang="de-DE" sz="1400"/>
              <a:pPr eaLnBrk="1" hangingPunct="1"/>
              <a:t>11</a:t>
            </a:fld>
            <a:endParaRPr lang="de-AT" altLang="de-DE" sz="14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5E2196-4B55-4C40-AEF2-1081AE7A0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675687" cy="4340225"/>
          </a:xfrm>
        </p:spPr>
        <p:txBody>
          <a:bodyPr/>
          <a:lstStyle/>
          <a:p>
            <a:r>
              <a:rPr lang="en-GB" altLang="de-DE" dirty="0"/>
              <a:t>Every company needs intermediate goods (IMGs) from other companies.</a:t>
            </a:r>
          </a:p>
          <a:p>
            <a:endParaRPr lang="en-GB" altLang="de-DE" sz="1600" dirty="0"/>
          </a:p>
          <a:p>
            <a:r>
              <a:rPr lang="en-GB" altLang="de-DE" dirty="0"/>
              <a:t>IMG distribute economic effects from sport companies (</a:t>
            </a:r>
            <a:r>
              <a:rPr lang="en-GB" altLang="de-DE" b="1" dirty="0"/>
              <a:t>direct</a:t>
            </a:r>
            <a:r>
              <a:rPr lang="en-GB" altLang="de-DE" dirty="0"/>
              <a:t>) to all companies (</a:t>
            </a:r>
            <a:r>
              <a:rPr lang="en-GB" altLang="de-DE" b="1" dirty="0"/>
              <a:t>total</a:t>
            </a:r>
            <a:r>
              <a:rPr lang="en-GB" altLang="de-DE" dirty="0"/>
              <a:t>).</a:t>
            </a:r>
          </a:p>
          <a:p>
            <a:endParaRPr lang="en-GB" altLang="de-DE" sz="1600" dirty="0"/>
          </a:p>
          <a:p>
            <a:r>
              <a:rPr lang="en-GB" altLang="de-DE" dirty="0"/>
              <a:t>Multiplier = total effect / direct effect</a:t>
            </a:r>
          </a:p>
          <a:p>
            <a:endParaRPr lang="en-GB" altLang="de-DE" sz="1600" dirty="0"/>
          </a:p>
          <a:p>
            <a:r>
              <a:rPr lang="en-GB" altLang="de-DE" dirty="0"/>
              <a:t>Highest multipliers for food and beverages (2.55), followed by motor vehicles (2.50) </a:t>
            </a:r>
            <a:r>
              <a:rPr lang="en-US" altLang="de-DE" dirty="0"/>
              <a:t>and repair- and installation services (2.32).</a:t>
            </a:r>
            <a:endParaRPr lang="en-GB" altLang="de-DE" dirty="0"/>
          </a:p>
          <a:p>
            <a:endParaRPr lang="en-GB" altLang="de-DE" dirty="0"/>
          </a:p>
          <a:p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106340315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6724" y="341784"/>
            <a:ext cx="6697563" cy="1143000"/>
          </a:xfrm>
        </p:spPr>
        <p:txBody>
          <a:bodyPr/>
          <a:lstStyle/>
          <a:p>
            <a:r>
              <a:rPr lang="de-AT" altLang="de-DE" dirty="0"/>
              <a:t>Broad, Total </a:t>
            </a:r>
            <a:r>
              <a:rPr lang="de-AT" altLang="de-DE" dirty="0" err="1"/>
              <a:t>Effects</a:t>
            </a:r>
            <a:endParaRPr lang="de-AT" altLang="de-DE" dirty="0"/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6EA3D8D-D415-4895-A0BB-73996EB69E99}" type="slidenum">
              <a:rPr lang="de-AT" altLang="de-DE" sz="1400"/>
              <a:pPr eaLnBrk="1" hangingPunct="1"/>
              <a:t>12</a:t>
            </a:fld>
            <a:endParaRPr lang="de-AT" altLang="de-DE" sz="14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5E2196-4B55-4C40-AEF2-1081AE7A0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675687" cy="4340225"/>
          </a:xfrm>
        </p:spPr>
        <p:txBody>
          <a:bodyPr/>
          <a:lstStyle/>
          <a:p>
            <a:r>
              <a:rPr lang="en-GB" altLang="de-DE" dirty="0"/>
              <a:t>Direct effects in sport-related companies:</a:t>
            </a:r>
          </a:p>
          <a:p>
            <a:pPr lvl="1"/>
            <a:r>
              <a:rPr lang="en-GB" altLang="de-DE" dirty="0"/>
              <a:t>GDP equals </a:t>
            </a:r>
            <a:r>
              <a:rPr lang="en-US" altLang="de-DE" dirty="0"/>
              <a:t>279.7 bn Euro or 2.12%</a:t>
            </a:r>
            <a:r>
              <a:rPr lang="en-GB" altLang="de-DE" dirty="0"/>
              <a:t>,</a:t>
            </a:r>
          </a:p>
          <a:p>
            <a:pPr lvl="1"/>
            <a:r>
              <a:rPr lang="en-GB" altLang="de-DE" dirty="0"/>
              <a:t>Employment: 5.67 m persons or 2.72%.</a:t>
            </a:r>
          </a:p>
          <a:p>
            <a:endParaRPr lang="en-GB" altLang="de-DE" dirty="0"/>
          </a:p>
          <a:p>
            <a:r>
              <a:rPr lang="en-GB" altLang="de-DE" dirty="0"/>
              <a:t>Total effects including supply networks:</a:t>
            </a:r>
          </a:p>
          <a:p>
            <a:pPr lvl="1"/>
            <a:r>
              <a:rPr lang="en-GB" altLang="de-DE" dirty="0"/>
              <a:t>GDP equals 483.8 bn Euro or 3.67%,</a:t>
            </a:r>
          </a:p>
          <a:p>
            <a:pPr lvl="1"/>
            <a:r>
              <a:rPr lang="en-GB" altLang="de-DE" dirty="0"/>
              <a:t>Employment equals 8.46 m persons or 4.06%.</a:t>
            </a:r>
          </a:p>
          <a:p>
            <a:pPr lvl="1"/>
            <a:endParaRPr lang="en-GB" altLang="de-DE" dirty="0"/>
          </a:p>
          <a:p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372890916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6724" y="341784"/>
            <a:ext cx="6697563" cy="1143000"/>
          </a:xfrm>
        </p:spPr>
        <p:txBody>
          <a:bodyPr/>
          <a:lstStyle/>
          <a:p>
            <a:r>
              <a:rPr lang="de-AT" altLang="de-DE" dirty="0"/>
              <a:t>Core and Narrow Definition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6EA3D8D-D415-4895-A0BB-73996EB69E99}" type="slidenum">
              <a:rPr lang="de-AT" altLang="de-DE" sz="1400"/>
              <a:pPr eaLnBrk="1" hangingPunct="1"/>
              <a:t>13</a:t>
            </a:fld>
            <a:endParaRPr lang="de-AT" altLang="de-DE" sz="14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5E2196-4B55-4C40-AEF2-1081AE7A0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675687" cy="4340225"/>
          </a:xfrm>
        </p:spPr>
        <p:txBody>
          <a:bodyPr/>
          <a:lstStyle/>
          <a:p>
            <a:r>
              <a:rPr lang="en-GB" altLang="de-DE" dirty="0"/>
              <a:t>Core definition (Sport services):</a:t>
            </a:r>
          </a:p>
          <a:p>
            <a:pPr lvl="1"/>
            <a:r>
              <a:rPr lang="en-GB" altLang="de-DE" dirty="0"/>
              <a:t>43.1 </a:t>
            </a:r>
            <a:r>
              <a:rPr lang="en-GB" altLang="de-DE" dirty="0" err="1"/>
              <a:t>bn</a:t>
            </a:r>
            <a:r>
              <a:rPr lang="en-GB" altLang="de-DE" dirty="0"/>
              <a:t> Euro or 0.33% of GDP,</a:t>
            </a:r>
          </a:p>
          <a:p>
            <a:pPr lvl="1"/>
            <a:r>
              <a:rPr lang="en-GB" altLang="de-DE" dirty="0"/>
              <a:t>749.000 employment or 0.36%.</a:t>
            </a:r>
          </a:p>
          <a:p>
            <a:pPr lvl="1"/>
            <a:endParaRPr lang="en-GB" altLang="de-DE" dirty="0"/>
          </a:p>
          <a:p>
            <a:endParaRPr lang="en-GB" altLang="de-DE" dirty="0"/>
          </a:p>
          <a:p>
            <a:r>
              <a:rPr lang="en-GB" altLang="de-DE" dirty="0"/>
              <a:t>Narrow definition (everything you need for sport):</a:t>
            </a:r>
          </a:p>
          <a:p>
            <a:pPr lvl="1"/>
            <a:r>
              <a:rPr lang="en-GB" altLang="de-DE" dirty="0"/>
              <a:t>178.0 </a:t>
            </a:r>
            <a:r>
              <a:rPr lang="en-GB" altLang="de-DE" dirty="0" err="1"/>
              <a:t>bn</a:t>
            </a:r>
            <a:r>
              <a:rPr lang="en-GB" altLang="de-DE" dirty="0"/>
              <a:t> Euro or 1.35% of GDP</a:t>
            </a:r>
          </a:p>
          <a:p>
            <a:pPr lvl="1"/>
            <a:r>
              <a:rPr lang="en-GB" altLang="de-DE" dirty="0"/>
              <a:t>3.75 m employment or 1.80%.</a:t>
            </a:r>
          </a:p>
          <a:p>
            <a:pPr lvl="1"/>
            <a:endParaRPr lang="en-GB" altLang="de-DE" dirty="0"/>
          </a:p>
          <a:p>
            <a:pPr marL="0" indent="0">
              <a:buNone/>
            </a:pPr>
            <a:r>
              <a:rPr lang="en-GB" altLang="de-DE" sz="2000" dirty="0"/>
              <a:t>(all direct effects only)</a:t>
            </a:r>
          </a:p>
          <a:p>
            <a:pPr lvl="1"/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357539279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6724" y="341784"/>
            <a:ext cx="6697563" cy="1143000"/>
          </a:xfrm>
        </p:spPr>
        <p:txBody>
          <a:bodyPr/>
          <a:lstStyle/>
          <a:p>
            <a:r>
              <a:rPr lang="en-US" altLang="de-DE" dirty="0"/>
              <a:t>Lessons learned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6EA3D8D-D415-4895-A0BB-73996EB69E99}" type="slidenum">
              <a:rPr lang="en-US" altLang="de-DE" sz="1400" smtClean="0"/>
              <a:pPr eaLnBrk="1" hangingPunct="1"/>
              <a:t>14</a:t>
            </a:fld>
            <a:endParaRPr lang="en-US" altLang="de-DE" sz="14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5E2196-4B55-4C40-AEF2-1081AE7A0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496175" cy="4340225"/>
          </a:xfrm>
        </p:spPr>
        <p:txBody>
          <a:bodyPr/>
          <a:lstStyle/>
          <a:p>
            <a:r>
              <a:rPr lang="en-US" altLang="de-DE" dirty="0"/>
              <a:t>Sport is a large sector. Direct employment is similar to the number of Denmark‘s inhabitants.</a:t>
            </a:r>
          </a:p>
          <a:p>
            <a:endParaRPr lang="en-US" altLang="de-DE" dirty="0"/>
          </a:p>
          <a:p>
            <a:r>
              <a:rPr lang="en-US" altLang="de-DE" dirty="0"/>
              <a:t>Sport is employment intensive. It generates more employment per GDP than an average sector.</a:t>
            </a:r>
          </a:p>
          <a:p>
            <a:endParaRPr lang="en-US" altLang="de-DE" dirty="0"/>
          </a:p>
          <a:p>
            <a:r>
              <a:rPr lang="en-US" altLang="de-DE" dirty="0"/>
              <a:t>Sport economy is different in every Member State.</a:t>
            </a:r>
          </a:p>
          <a:p>
            <a:endParaRPr lang="de-AT" altLang="de-DE" dirty="0"/>
          </a:p>
          <a:p>
            <a:r>
              <a:rPr lang="de-AT" altLang="de-DE" dirty="0"/>
              <a:t>I</a:t>
            </a:r>
            <a:r>
              <a:rPr lang="en-US" altLang="de-DE" dirty="0"/>
              <a:t>OTs for sport are useful tools for policy making.</a:t>
            </a:r>
          </a:p>
          <a:p>
            <a:endParaRPr lang="en-US" altLang="de-DE" dirty="0"/>
          </a:p>
          <a:p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340184812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6725" y="341784"/>
            <a:ext cx="6553200" cy="1143000"/>
          </a:xfrm>
        </p:spPr>
        <p:txBody>
          <a:bodyPr/>
          <a:lstStyle/>
          <a:p>
            <a:r>
              <a:rPr lang="de-AT" altLang="de-DE" dirty="0" err="1"/>
              <a:t>Introduction</a:t>
            </a:r>
            <a:endParaRPr lang="de-AT" altLang="de-DE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351837" cy="4340225"/>
          </a:xfrm>
        </p:spPr>
        <p:txBody>
          <a:bodyPr/>
          <a:lstStyle/>
          <a:p>
            <a:r>
              <a:rPr lang="en-GB" dirty="0"/>
              <a:t>EU is strongly involved into sports. Treaty on the Functioning of the European Union: “</a:t>
            </a:r>
            <a:r>
              <a:rPr lang="en-GB" i="1" dirty="0"/>
              <a:t>The Union shall contribute to the promotion of European sporting issues</a:t>
            </a:r>
            <a:r>
              <a:rPr lang="en-GB" dirty="0"/>
              <a:t>”.</a:t>
            </a:r>
          </a:p>
          <a:p>
            <a:endParaRPr lang="en-GB" altLang="de-DE" sz="1200" dirty="0"/>
          </a:p>
          <a:p>
            <a:r>
              <a:rPr lang="en-GB" altLang="de-DE" dirty="0"/>
              <a:t>Working Group “Sport and Economics” set up in 2006 by DG EAC: </a:t>
            </a:r>
          </a:p>
          <a:p>
            <a:pPr lvl="1"/>
            <a:r>
              <a:rPr lang="en-GB" dirty="0"/>
              <a:t>elaborated the Vilnius Definition of Sport</a:t>
            </a:r>
            <a:r>
              <a:rPr lang="en-GB" altLang="de-DE" dirty="0"/>
              <a:t>,</a:t>
            </a:r>
          </a:p>
          <a:p>
            <a:pPr lvl="1"/>
            <a:r>
              <a:rPr lang="en-GB" altLang="de-DE" dirty="0"/>
              <a:t>launched national Sport Satellite Accounts (SSAs) to foster evidence based policy making</a:t>
            </a:r>
            <a:r>
              <a:rPr lang="en-GB" dirty="0"/>
              <a:t>.</a:t>
            </a:r>
          </a:p>
          <a:p>
            <a:endParaRPr lang="en-GB" altLang="de-DE" dirty="0"/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6EA3D8D-D415-4895-A0BB-73996EB69E99}" type="slidenum">
              <a:rPr lang="de-AT" altLang="de-DE" sz="1400"/>
              <a:pPr eaLnBrk="1" hangingPunct="1"/>
              <a:t>2</a:t>
            </a:fld>
            <a:endParaRPr lang="de-AT" altLang="de-DE" sz="140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6725" y="269776"/>
            <a:ext cx="6553200" cy="1143000"/>
          </a:xfrm>
        </p:spPr>
        <p:txBody>
          <a:bodyPr/>
          <a:lstStyle/>
          <a:p>
            <a:r>
              <a:rPr lang="de-AT" altLang="de-DE" dirty="0"/>
              <a:t>The First Study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351837" cy="4340225"/>
          </a:xfrm>
        </p:spPr>
        <p:txBody>
          <a:bodyPr/>
          <a:lstStyle/>
          <a:p>
            <a:r>
              <a:rPr lang="en-GB" dirty="0"/>
              <a:t>The first pan-EU SSA was published in 2012 based on 2005 data.</a:t>
            </a:r>
          </a:p>
          <a:p>
            <a:endParaRPr lang="en-GB" altLang="de-DE" sz="1600" dirty="0"/>
          </a:p>
          <a:p>
            <a:r>
              <a:rPr lang="en-GB" altLang="de-DE" dirty="0"/>
              <a:t>First-time calculation of economic impact of sport on EU’s economy: </a:t>
            </a:r>
          </a:p>
          <a:p>
            <a:pPr lvl="1"/>
            <a:r>
              <a:rPr lang="en-GB" altLang="de-DE" dirty="0"/>
              <a:t>Gross Value Added (GVA): 1.76%</a:t>
            </a:r>
          </a:p>
          <a:p>
            <a:pPr lvl="1"/>
            <a:r>
              <a:rPr lang="en-GB" altLang="de-DE" dirty="0"/>
              <a:t>Employment: 2.12%</a:t>
            </a:r>
          </a:p>
          <a:p>
            <a:endParaRPr lang="en-GB" altLang="de-DE" sz="1600" dirty="0"/>
          </a:p>
          <a:p>
            <a:r>
              <a:rPr lang="en-GB" altLang="de-DE" dirty="0"/>
              <a:t>The order of magnitude was unexpectedly high.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6EA3D8D-D415-4895-A0BB-73996EB69E99}" type="slidenum">
              <a:rPr lang="de-AT" altLang="de-DE" sz="1400"/>
              <a:pPr eaLnBrk="1" hangingPunct="1"/>
              <a:t>3</a:t>
            </a:fld>
            <a:endParaRPr lang="de-AT" altLang="de-DE" sz="1400"/>
          </a:p>
        </p:txBody>
      </p:sp>
    </p:spTree>
    <p:extLst>
      <p:ext uri="{BB962C8B-B14F-4D97-AF65-F5344CB8AC3E}">
        <p14:creationId xmlns:p14="http://schemas.microsoft.com/office/powerpoint/2010/main" val="150648405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6725" y="269776"/>
            <a:ext cx="6553200" cy="1143000"/>
          </a:xfrm>
        </p:spPr>
        <p:txBody>
          <a:bodyPr/>
          <a:lstStyle/>
          <a:p>
            <a:r>
              <a:rPr lang="de-AT" altLang="de-DE" dirty="0"/>
              <a:t>The Need </a:t>
            </a:r>
            <a:r>
              <a:rPr lang="de-AT" altLang="de-DE" dirty="0" err="1"/>
              <a:t>for</a:t>
            </a:r>
            <a:r>
              <a:rPr lang="de-AT" altLang="de-DE" dirty="0"/>
              <a:t> an Update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351837" cy="4340225"/>
          </a:xfrm>
        </p:spPr>
        <p:txBody>
          <a:bodyPr/>
          <a:lstStyle/>
          <a:p>
            <a:r>
              <a:rPr lang="en-GB" altLang="de-DE" dirty="0"/>
              <a:t>Croatia joined the EU in 2013.</a:t>
            </a:r>
          </a:p>
          <a:p>
            <a:r>
              <a:rPr lang="en-GB" altLang="de-DE" dirty="0"/>
              <a:t>The economic crisis may have altered some fundamental relations.</a:t>
            </a:r>
          </a:p>
          <a:p>
            <a:r>
              <a:rPr lang="en-GB" altLang="de-DE" dirty="0"/>
              <a:t>The Vilnius Definition of sport had to be revised.</a:t>
            </a:r>
          </a:p>
          <a:p>
            <a:r>
              <a:rPr lang="en-GB" altLang="de-DE" dirty="0"/>
              <a:t>The base year (2005) was long ago.</a:t>
            </a:r>
          </a:p>
          <a:p>
            <a:endParaRPr lang="en-GB" altLang="de-DE" dirty="0"/>
          </a:p>
          <a:p>
            <a:r>
              <a:rPr lang="en-GB" altLang="de-DE" dirty="0"/>
              <a:t>Therefore, an update was necessary: “</a:t>
            </a:r>
            <a:r>
              <a:rPr lang="en-US" altLang="de-DE" i="1" dirty="0"/>
              <a:t>Study on the Economic Impact of Sport through Sport Satellite Accounts</a:t>
            </a:r>
            <a:r>
              <a:rPr lang="en-GB" altLang="de-DE" dirty="0"/>
              <a:t>” for 2012 data.</a:t>
            </a:r>
          </a:p>
          <a:p>
            <a:endParaRPr lang="en-GB" altLang="de-DE" dirty="0"/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6EA3D8D-D415-4895-A0BB-73996EB69E99}" type="slidenum">
              <a:rPr lang="de-AT" altLang="de-DE" sz="1400"/>
              <a:pPr eaLnBrk="1" hangingPunct="1"/>
              <a:t>4</a:t>
            </a:fld>
            <a:endParaRPr lang="de-AT" altLang="de-DE" sz="1400"/>
          </a:p>
        </p:txBody>
      </p:sp>
    </p:spTree>
    <p:extLst>
      <p:ext uri="{BB962C8B-B14F-4D97-AF65-F5344CB8AC3E}">
        <p14:creationId xmlns:p14="http://schemas.microsoft.com/office/powerpoint/2010/main" val="76271105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6724" y="341784"/>
            <a:ext cx="6697563" cy="1143000"/>
          </a:xfrm>
        </p:spPr>
        <p:txBody>
          <a:bodyPr/>
          <a:lstStyle/>
          <a:p>
            <a:r>
              <a:rPr lang="de-AT" altLang="de-DE" dirty="0"/>
              <a:t>National IOTs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351837" cy="4340225"/>
          </a:xfrm>
        </p:spPr>
        <p:txBody>
          <a:bodyPr/>
          <a:lstStyle/>
          <a:p>
            <a:r>
              <a:rPr lang="en-GB" altLang="de-DE" b="1" dirty="0"/>
              <a:t>M</a:t>
            </a:r>
            <a:r>
              <a:rPr lang="en-GB" altLang="de-DE" dirty="0"/>
              <a:t>ultiregional </a:t>
            </a:r>
            <a:r>
              <a:rPr lang="en-GB" altLang="de-DE" b="1" dirty="0"/>
              <a:t>I</a:t>
            </a:r>
            <a:r>
              <a:rPr lang="en-GB" altLang="de-DE" dirty="0"/>
              <a:t>nput-</a:t>
            </a:r>
            <a:r>
              <a:rPr lang="en-GB" altLang="de-DE" b="1" dirty="0"/>
              <a:t>O</a:t>
            </a:r>
            <a:r>
              <a:rPr lang="en-GB" altLang="de-DE" dirty="0"/>
              <a:t>utput </a:t>
            </a:r>
            <a:r>
              <a:rPr lang="en-GB" altLang="de-DE" b="1" dirty="0"/>
              <a:t>T</a:t>
            </a:r>
            <a:r>
              <a:rPr lang="en-GB" altLang="de-DE" dirty="0"/>
              <a:t>able for </a:t>
            </a:r>
            <a:r>
              <a:rPr lang="en-GB" altLang="de-DE" b="1" dirty="0"/>
              <a:t>S</a:t>
            </a:r>
            <a:r>
              <a:rPr lang="en-GB" altLang="de-DE" dirty="0"/>
              <a:t>port </a:t>
            </a:r>
            <a:br>
              <a:rPr lang="en-GB" altLang="de-DE" dirty="0"/>
            </a:br>
            <a:r>
              <a:rPr lang="en-GB" altLang="de-DE" dirty="0"/>
              <a:t>(MR-IOT:S): used calculate direct and indirect effects of sport industry.</a:t>
            </a:r>
          </a:p>
          <a:p>
            <a:endParaRPr lang="en-GB" altLang="de-DE" sz="1800" dirty="0"/>
          </a:p>
          <a:p>
            <a:r>
              <a:rPr lang="en-GB" altLang="de-DE" dirty="0"/>
              <a:t>Eight SSAs were already available: </a:t>
            </a:r>
            <a:br>
              <a:rPr lang="en-GB" altLang="de-DE" dirty="0"/>
            </a:br>
            <a:r>
              <a:rPr lang="en-GB" altLang="de-DE" dirty="0"/>
              <a:t>AT, CY, DE, LT, NL, PL, PT, and UK.</a:t>
            </a:r>
          </a:p>
          <a:p>
            <a:endParaRPr lang="en-GB" altLang="de-DE" sz="1600" dirty="0"/>
          </a:p>
          <a:p>
            <a:r>
              <a:rPr lang="en-GB" altLang="de-DE" dirty="0"/>
              <a:t>Substantial data were available for:</a:t>
            </a:r>
            <a:br>
              <a:rPr lang="en-GB" altLang="de-DE" dirty="0"/>
            </a:br>
            <a:r>
              <a:rPr lang="en-GB" altLang="de-DE" dirty="0"/>
              <a:t>BG, ES, FR, LU, and SK.</a:t>
            </a:r>
          </a:p>
          <a:p>
            <a:endParaRPr lang="en-GB" altLang="de-DE" sz="1600" dirty="0"/>
          </a:p>
          <a:p>
            <a:r>
              <a:rPr lang="en-GB" altLang="de-DE" dirty="0"/>
              <a:t>SSAs of other countries were approximated.</a:t>
            </a:r>
          </a:p>
          <a:p>
            <a:pPr marL="0" indent="0">
              <a:buNone/>
            </a:pPr>
            <a:endParaRPr lang="en-GB" altLang="de-DE" dirty="0"/>
          </a:p>
          <a:p>
            <a:endParaRPr lang="en-GB" altLang="de-DE" dirty="0"/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6EA3D8D-D415-4895-A0BB-73996EB69E99}" type="slidenum">
              <a:rPr lang="de-AT" altLang="de-DE" sz="1400"/>
              <a:pPr eaLnBrk="1" hangingPunct="1"/>
              <a:t>5</a:t>
            </a:fld>
            <a:endParaRPr lang="de-AT" altLang="de-DE" sz="1400"/>
          </a:p>
        </p:txBody>
      </p:sp>
    </p:spTree>
    <p:extLst>
      <p:ext uri="{BB962C8B-B14F-4D97-AF65-F5344CB8AC3E}">
        <p14:creationId xmlns:p14="http://schemas.microsoft.com/office/powerpoint/2010/main" val="280616531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6724" y="341784"/>
            <a:ext cx="6697563" cy="1143000"/>
          </a:xfrm>
        </p:spPr>
        <p:txBody>
          <a:bodyPr/>
          <a:lstStyle/>
          <a:p>
            <a:r>
              <a:rPr lang="de-AT" altLang="de-DE" dirty="0"/>
              <a:t>Additional Data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351837" cy="4340225"/>
          </a:xfrm>
        </p:spPr>
        <p:txBody>
          <a:bodyPr/>
          <a:lstStyle/>
          <a:p>
            <a:r>
              <a:rPr lang="en-GB" altLang="de-DE" dirty="0"/>
              <a:t>Foreign trade data from UN-</a:t>
            </a:r>
            <a:r>
              <a:rPr lang="en-GB" altLang="de-DE" dirty="0" err="1"/>
              <a:t>comtrade</a:t>
            </a:r>
            <a:r>
              <a:rPr lang="en-GB" altLang="de-DE" dirty="0"/>
              <a:t> and OECD data-bases.</a:t>
            </a:r>
          </a:p>
          <a:p>
            <a:endParaRPr lang="en-GB" altLang="de-DE" sz="1800" dirty="0"/>
          </a:p>
          <a:p>
            <a:r>
              <a:rPr lang="en-GB" altLang="de-DE" dirty="0"/>
              <a:t>Allow identification of sport-related foreign trade.</a:t>
            </a:r>
          </a:p>
          <a:p>
            <a:endParaRPr lang="en-GB" altLang="de-DE" sz="1800" dirty="0"/>
          </a:p>
          <a:p>
            <a:r>
              <a:rPr lang="en-GB" altLang="de-DE" dirty="0"/>
              <a:t>Eurostat provided substantial data on sport-related employment.</a:t>
            </a:r>
          </a:p>
          <a:p>
            <a:endParaRPr lang="en-GB" altLang="de-DE" sz="1800" dirty="0"/>
          </a:p>
          <a:p>
            <a:r>
              <a:rPr lang="en-GB" altLang="de-DE" dirty="0"/>
              <a:t>Other EU-wide data bases (Eurydice report) and institutions.</a:t>
            </a:r>
          </a:p>
          <a:p>
            <a:pPr marL="0" indent="0">
              <a:buNone/>
            </a:pPr>
            <a:endParaRPr lang="en-GB" altLang="de-DE" dirty="0"/>
          </a:p>
          <a:p>
            <a:endParaRPr lang="en-GB" altLang="de-DE" dirty="0"/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6EA3D8D-D415-4895-A0BB-73996EB69E99}" type="slidenum">
              <a:rPr lang="de-AT" altLang="de-DE" sz="1400"/>
              <a:pPr eaLnBrk="1" hangingPunct="1"/>
              <a:t>6</a:t>
            </a:fld>
            <a:endParaRPr lang="de-AT" altLang="de-DE" sz="1400"/>
          </a:p>
        </p:txBody>
      </p:sp>
    </p:spTree>
    <p:extLst>
      <p:ext uri="{BB962C8B-B14F-4D97-AF65-F5344CB8AC3E}">
        <p14:creationId xmlns:p14="http://schemas.microsoft.com/office/powerpoint/2010/main" val="163995769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6724" y="341784"/>
            <a:ext cx="6697563" cy="1143000"/>
          </a:xfrm>
        </p:spPr>
        <p:txBody>
          <a:bodyPr/>
          <a:lstStyle/>
          <a:p>
            <a:r>
              <a:rPr lang="de-AT" altLang="de-DE" dirty="0"/>
              <a:t>GDP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640191" cy="4340225"/>
          </a:xfrm>
        </p:spPr>
        <p:txBody>
          <a:bodyPr/>
          <a:lstStyle/>
          <a:p>
            <a:r>
              <a:rPr lang="en-US" altLang="de-DE" dirty="0"/>
              <a:t>Sport related GDP was found to be 279.7 </a:t>
            </a:r>
            <a:r>
              <a:rPr lang="en-US" altLang="de-DE" dirty="0" err="1"/>
              <a:t>bn</a:t>
            </a:r>
            <a:r>
              <a:rPr lang="en-US" altLang="de-DE" dirty="0"/>
              <a:t> Euro.</a:t>
            </a:r>
          </a:p>
          <a:p>
            <a:r>
              <a:rPr lang="de-AT" altLang="de-DE" dirty="0"/>
              <a:t>T</a:t>
            </a:r>
            <a:r>
              <a:rPr lang="en-US" altLang="de-DE" dirty="0"/>
              <a:t>his equals 2.12% of total GDP.</a:t>
            </a:r>
          </a:p>
          <a:p>
            <a:r>
              <a:rPr lang="de-AT" altLang="de-DE" dirty="0"/>
              <a:t>T</a:t>
            </a:r>
            <a:r>
              <a:rPr lang="en-US" altLang="de-DE" dirty="0" err="1"/>
              <a:t>hus</a:t>
            </a:r>
            <a:r>
              <a:rPr lang="en-US" altLang="de-DE" dirty="0"/>
              <a:t>, around every 47</a:t>
            </a:r>
            <a:r>
              <a:rPr lang="en-US" altLang="de-DE" baseline="30000" dirty="0"/>
              <a:t>th</a:t>
            </a:r>
            <a:r>
              <a:rPr lang="en-US" altLang="de-DE" dirty="0"/>
              <a:t> Euro is generated by the sport sector.</a:t>
            </a:r>
          </a:p>
          <a:p>
            <a:endParaRPr lang="en-GB" altLang="de-DE" dirty="0"/>
          </a:p>
          <a:p>
            <a:pPr marL="0" indent="0">
              <a:buNone/>
            </a:pPr>
            <a:endParaRPr lang="en-GB" altLang="de-DE" dirty="0"/>
          </a:p>
          <a:p>
            <a:endParaRPr lang="en-GB" altLang="de-DE" dirty="0"/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6EA3D8D-D415-4895-A0BB-73996EB69E99}" type="slidenum">
              <a:rPr lang="de-AT" altLang="de-DE" sz="1400"/>
              <a:pPr eaLnBrk="1" hangingPunct="1"/>
              <a:t>7</a:t>
            </a:fld>
            <a:endParaRPr lang="de-AT" altLang="de-DE"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81C449-8D98-43C8-B489-997732C72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501008"/>
            <a:ext cx="7400938" cy="266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1023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6724" y="341784"/>
            <a:ext cx="6697563" cy="1143000"/>
          </a:xfrm>
        </p:spPr>
        <p:txBody>
          <a:bodyPr/>
          <a:lstStyle/>
          <a:p>
            <a:r>
              <a:rPr lang="de-AT" altLang="de-DE" dirty="0" err="1"/>
              <a:t>Employment</a:t>
            </a:r>
            <a:endParaRPr lang="de-AT" altLang="de-DE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640191" cy="4340225"/>
          </a:xfrm>
        </p:spPr>
        <p:txBody>
          <a:bodyPr/>
          <a:lstStyle/>
          <a:p>
            <a:r>
              <a:rPr lang="en-GB" altLang="de-DE" dirty="0"/>
              <a:t>Sport-related employment: 5.67 m persons.</a:t>
            </a:r>
          </a:p>
          <a:p>
            <a:r>
              <a:rPr lang="en-GB" altLang="de-DE" dirty="0"/>
              <a:t>That equals 2.72% of total employment.</a:t>
            </a:r>
          </a:p>
          <a:p>
            <a:r>
              <a:rPr lang="en-GB" altLang="de-DE" dirty="0"/>
              <a:t>Every 37</a:t>
            </a:r>
            <a:r>
              <a:rPr lang="en-GB" altLang="de-DE" baseline="30000" dirty="0"/>
              <a:t>th</a:t>
            </a:r>
            <a:r>
              <a:rPr lang="en-GB" altLang="de-DE" dirty="0"/>
              <a:t> employed person works in sport sector.</a:t>
            </a:r>
          </a:p>
          <a:p>
            <a:pPr marL="0" indent="0">
              <a:buNone/>
            </a:pPr>
            <a:endParaRPr lang="en-GB" altLang="de-DE" dirty="0"/>
          </a:p>
          <a:p>
            <a:endParaRPr lang="en-GB" altLang="de-DE" dirty="0"/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6EA3D8D-D415-4895-A0BB-73996EB69E99}" type="slidenum">
              <a:rPr lang="de-AT" altLang="de-DE" sz="1400"/>
              <a:pPr eaLnBrk="1" hangingPunct="1"/>
              <a:t>8</a:t>
            </a:fld>
            <a:endParaRPr lang="de-AT" altLang="de-DE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5272F1-BFAE-404E-9C61-D9D2C8BC3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280" y="3440966"/>
            <a:ext cx="7828979" cy="250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91670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6724" y="341784"/>
            <a:ext cx="6697563" cy="1143000"/>
          </a:xfrm>
        </p:spPr>
        <p:txBody>
          <a:bodyPr/>
          <a:lstStyle/>
          <a:p>
            <a:r>
              <a:rPr lang="de-AT" altLang="de-DE" dirty="0" err="1"/>
              <a:t>Employment</a:t>
            </a:r>
            <a:r>
              <a:rPr lang="de-AT" altLang="de-DE" dirty="0"/>
              <a:t> on a </a:t>
            </a:r>
            <a:r>
              <a:rPr lang="de-AT" altLang="de-DE" dirty="0" err="1"/>
              <a:t>Glance</a:t>
            </a:r>
            <a:endParaRPr lang="de-AT" altLang="de-DE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640191" cy="4340225"/>
          </a:xfrm>
        </p:spPr>
        <p:txBody>
          <a:bodyPr/>
          <a:lstStyle/>
          <a:p>
            <a:pPr marL="0" indent="0">
              <a:buNone/>
            </a:pPr>
            <a:endParaRPr lang="en-GB" altLang="de-DE" dirty="0"/>
          </a:p>
          <a:p>
            <a:endParaRPr lang="en-GB" altLang="de-DE" dirty="0"/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6EA3D8D-D415-4895-A0BB-73996EB69E99}" type="slidenum">
              <a:rPr lang="de-AT" altLang="de-DE" sz="1400"/>
              <a:pPr eaLnBrk="1" hangingPunct="1"/>
              <a:t>9</a:t>
            </a:fld>
            <a:endParaRPr lang="de-AT" altLang="de-DE"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A6F788-5056-4D8A-8BAC-608E32BEA8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340768"/>
            <a:ext cx="5740549" cy="523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1303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Ukraine 20101129</Template>
  <TotalTime>0</TotalTime>
  <Words>523</Words>
  <Application>Microsoft Office PowerPoint</Application>
  <PresentationFormat>Demonstracija ekrane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8" baseType="lpstr">
      <vt:lpstr>Arial</vt:lpstr>
      <vt:lpstr>Verdana</vt:lpstr>
      <vt:lpstr>Wingdings 3</vt:lpstr>
      <vt:lpstr>Standarddesign</vt:lpstr>
      <vt:lpstr> Sports' Contribution to Economics and Employment   Introduction to Research Results of 2018 </vt:lpstr>
      <vt:lpstr>Introduction</vt:lpstr>
      <vt:lpstr>The First Study</vt:lpstr>
      <vt:lpstr>The Need for an Update</vt:lpstr>
      <vt:lpstr>National IOTs</vt:lpstr>
      <vt:lpstr>Additional Data</vt:lpstr>
      <vt:lpstr>GDP</vt:lpstr>
      <vt:lpstr>Employment</vt:lpstr>
      <vt:lpstr>Employment on a Glance</vt:lpstr>
      <vt:lpstr>Member States </vt:lpstr>
      <vt:lpstr>Multipliers</vt:lpstr>
      <vt:lpstr>Broad, Total Effects</vt:lpstr>
      <vt:lpstr>Core and Narrow Definition</vt:lpstr>
      <vt:lpstr>Lessons learned</vt:lpstr>
    </vt:vector>
  </TitlesOfParts>
  <Company>Amt der NÖ Landesregierung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C3 Methodology</dc:title>
  <dc:subject>OSAIS Bautzen Meeting</dc:subject>
  <dc:creator>I.Priedl/M.Ebner/F.Riess/H.-C.Jäger/G.Grohall</dc:creator>
  <cp:lastModifiedBy>Reda Svelniute</cp:lastModifiedBy>
  <cp:revision>679</cp:revision>
  <cp:lastPrinted>2008-10-17T14:06:48Z</cp:lastPrinted>
  <dcterms:created xsi:type="dcterms:W3CDTF">2008-10-06T11:26:12Z</dcterms:created>
  <dcterms:modified xsi:type="dcterms:W3CDTF">2018-10-23T11:42:17Z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FSCLAKIS@15.1000:Abgeschlossen">
    <vt:lpwstr>Nein</vt:lpwstr>
  </property>
  <property fmtid="{D5CDD505-2E9C-101B-9397-08002B2CF9AE}" pid="3" name="FSC#FSCLAKIS@15.1000:Abgezeichnet_am">
    <vt:lpwstr/>
  </property>
  <property fmtid="{D5CDD505-2E9C-101B-9397-08002B2CF9AE}" pid="4" name="FSC#FSCLAKIS@15.1000:Abgezeichnet_von">
    <vt:lpwstr/>
  </property>
  <property fmtid="{D5CDD505-2E9C-101B-9397-08002B2CF9AE}" pid="5" name="FSC#FSCLAKIS@15.1000:Abgezeichnet2_am">
    <vt:lpwstr/>
  </property>
  <property fmtid="{D5CDD505-2E9C-101B-9397-08002B2CF9AE}" pid="6" name="FSC#FSCLAKIS@15.1000:Abgezeichnet2_von">
    <vt:lpwstr/>
  </property>
  <property fmtid="{D5CDD505-2E9C-101B-9397-08002B2CF9AE}" pid="7" name="FSC#FSCLAKIS@15.1000:Abschriftsklausel">
    <vt:lpwstr/>
  </property>
  <property fmtid="{D5CDD505-2E9C-101B-9397-08002B2CF9AE}" pid="8" name="FSC#FSCLAKIS@15.1000:AktBetreff">
    <vt:lpwstr>EU- Region Opolskie Zusammenarbeitsvertrag</vt:lpwstr>
  </property>
  <property fmtid="{D5CDD505-2E9C-101B-9397-08002B2CF9AE}" pid="9" name="FSC#FSCLAKIS@15.1000:Bearbeiter_Tit_NN">
    <vt:lpwstr>Mag. Priedl</vt:lpwstr>
  </property>
  <property fmtid="{D5CDD505-2E9C-101B-9397-08002B2CF9AE}" pid="10" name="FSC#FSCLAKIS@15.1000:Bearbeiter_Tit_VN_NN">
    <vt:lpwstr>Mag. Irma Priedl</vt:lpwstr>
  </property>
  <property fmtid="{D5CDD505-2E9C-101B-9397-08002B2CF9AE}" pid="11" name="FSC#FSCLAKIS@15.1000:Beilagen">
    <vt:lpwstr/>
  </property>
  <property fmtid="{D5CDD505-2E9C-101B-9397-08002B2CF9AE}" pid="12" name="FSC#FSCLAKIS@15.1000:Betreff">
    <vt:lpwstr>EU- Region Opolskie kick off im April in PL</vt:lpwstr>
  </property>
  <property fmtid="{D5CDD505-2E9C-101B-9397-08002B2CF9AE}" pid="13" name="FSC#FSCLAKIS@15.1000:Bezug">
    <vt:lpwstr/>
  </property>
  <property fmtid="{D5CDD505-2E9C-101B-9397-08002B2CF9AE}" pid="14" name="FSC#FSCLAKIS@15.1000:DW_Bearbeiter">
    <vt:lpwstr>16123</vt:lpwstr>
  </property>
  <property fmtid="{D5CDD505-2E9C-101B-9397-08002B2CF9AE}" pid="15" name="FSC#FSCLAKIS@15.1000:DW_Eigentuemer_Zuschrift">
    <vt:lpwstr>16123</vt:lpwstr>
  </property>
  <property fmtid="{D5CDD505-2E9C-101B-9397-08002B2CF9AE}" pid="16" name="FSC#FSCLAKIS@15.1000:Eigentuemer_Zuschrift_Tit_VN_NN">
    <vt:lpwstr>Mag. Irma Priedl</vt:lpwstr>
  </property>
  <property fmtid="{D5CDD505-2E9C-101B-9397-08002B2CF9AE}" pid="17" name="FSC#FSCLAKIS@15.1000:Erzeugt_am">
    <vt:lpwstr>20.04.2009</vt:lpwstr>
  </property>
  <property fmtid="{D5CDD505-2E9C-101B-9397-08002B2CF9AE}" pid="18" name="FSC#FSCLAKIS@15.1000:Fertigungsklausel">
    <vt:lpwstr/>
  </property>
  <property fmtid="{D5CDD505-2E9C-101B-9397-08002B2CF9AE}" pid="19" name="FSC#FSCLAKIS@15.1000:Fertigungsklausel2">
    <vt:lpwstr/>
  </property>
  <property fmtid="{D5CDD505-2E9C-101B-9397-08002B2CF9AE}" pid="20" name="FSC#FSCLAKIS@15.1000:Kennzeichen">
    <vt:lpwstr>WST3-EU2-332/004-2009</vt:lpwstr>
  </property>
  <property fmtid="{D5CDD505-2E9C-101B-9397-08002B2CF9AE}" pid="21" name="FSC#FSCLAKIS@15.1000:Objektname">
    <vt:lpwstr>Noe_CIP_RIS_Priedl V5 nur CIP RIS NÖ</vt:lpwstr>
  </property>
  <property fmtid="{D5CDD505-2E9C-101B-9397-08002B2CF9AE}" pid="22" name="FSC#FSCLAKIS@15.1000:RsabAbsender">
    <vt:lpwstr>Amt der NÖ Landesregierung_x000d_
Abteilung Wirtschaft, Tourismus und Technologie_x000d_
Landhausplatz 1_x000d_
3109 St. Pölten</vt:lpwstr>
  </property>
  <property fmtid="{D5CDD505-2E9C-101B-9397-08002B2CF9AE}" pid="23" name="FSC#FSCLAKIS@15.1000:Text_nach_Fertigung">
    <vt:lpwstr/>
  </property>
  <property fmtid="{D5CDD505-2E9C-101B-9397-08002B2CF9AE}" pid="24" name="FSC#FSCLAKIS@15.1000:Unterschrieben_am">
    <vt:lpwstr/>
  </property>
  <property fmtid="{D5CDD505-2E9C-101B-9397-08002B2CF9AE}" pid="25" name="FSC#FSCLAKIS@15.1000:Unterschrieben_von">
    <vt:lpwstr/>
  </property>
  <property fmtid="{D5CDD505-2E9C-101B-9397-08002B2CF9AE}" pid="26" name="FSC#FSCLAKIS@15.1000:Unterschrieben2_am">
    <vt:lpwstr/>
  </property>
  <property fmtid="{D5CDD505-2E9C-101B-9397-08002B2CF9AE}" pid="27" name="FSC#FSCLAKIS@15.1000:Unterschrieben2_von">
    <vt:lpwstr/>
  </property>
  <property fmtid="{D5CDD505-2E9C-101B-9397-08002B2CF9AE}" pid="28" name="FSC#FSCLAKIS@15.1000:Unterschrieben_von_Tit_VN_NN_gsp">
    <vt:lpwstr/>
  </property>
  <property fmtid="{D5CDD505-2E9C-101B-9397-08002B2CF9AE}" pid="29" name="FSC#FSCLAKIS@15.1000:Unterschrieben_von_Tit_VN_NN_ng">
    <vt:lpwstr/>
  </property>
  <property fmtid="{D5CDD505-2E9C-101B-9397-08002B2CF9AE}" pid="30" name="FSC#FSCLAKIS@15.1000:Gesperrt_Bearbeiter">
    <vt:lpwstr>Mag. P r i e d l</vt:lpwstr>
  </property>
  <property fmtid="{D5CDD505-2E9C-101B-9397-08002B2CF9AE}" pid="31" name="FSC#FSCLAKIS@15.1000:Systemaenderungszeitpunkt">
    <vt:lpwstr>20. April 2009</vt:lpwstr>
  </property>
  <property fmtid="{D5CDD505-2E9C-101B-9397-08002B2CF9AE}" pid="32" name="FSC#FSCLAKIS@15.1000:Eingangsdatum_ON">
    <vt:lpwstr/>
  </property>
  <property fmtid="{D5CDD505-2E9C-101B-9397-08002B2CF9AE}" pid="33" name="FSC#FSCLAKIS@15.1000:Frist_ON">
    <vt:lpwstr/>
  </property>
  <property fmtid="{D5CDD505-2E9C-101B-9397-08002B2CF9AE}" pid="34" name="FSC#FSCLAKIS@15.1000:Anmerkung_ON">
    <vt:lpwstr/>
  </property>
  <property fmtid="{D5CDD505-2E9C-101B-9397-08002B2CF9AE}" pid="35" name="FSC#FSCLAKIS@15.1000:Inhalt_ON">
    <vt:lpwstr/>
  </property>
  <property fmtid="{D5CDD505-2E9C-101B-9397-08002B2CF9AE}" pid="36" name="FSC#FSCLAKIS@15.1000:Hinweis_ON">
    <vt:lpwstr/>
  </property>
  <property fmtid="{D5CDD505-2E9C-101B-9397-08002B2CF9AE}" pid="37" name="FSC#FSCLAKIS@15.1000:Erledigung_ON">
    <vt:lpwstr/>
  </property>
  <property fmtid="{D5CDD505-2E9C-101B-9397-08002B2CF9AE}" pid="38" name="FSC#FSCLAKIS@15.1000:DVR">
    <vt:lpwstr>0059986</vt:lpwstr>
  </property>
  <property fmtid="{D5CDD505-2E9C-101B-9397-08002B2CF9AE}" pid="39" name="FSC#NOELLAKISFORMSPROP@1000.8803:xmldata3">
    <vt:lpwstr>keine Verkäufer</vt:lpwstr>
  </property>
  <property fmtid="{D5CDD505-2E9C-101B-9397-08002B2CF9AE}" pid="40" name="FSC#NOELLAKISFORMSPROP@1000.8803:xmldata10">
    <vt:lpwstr>keine Käufer</vt:lpwstr>
  </property>
  <property fmtid="{D5CDD505-2E9C-101B-9397-08002B2CF9AE}" pid="41" name="FSC#NOELLAKISFORMSPROP@1000.8803:xmldata100">
    <vt:lpwstr>kein Rechtsgeschäft</vt:lpwstr>
  </property>
  <property fmtid="{D5CDD505-2E9C-101B-9397-08002B2CF9AE}" pid="42" name="FSC#NOELLAKISFORMSPROP@1000.8803:xmldata101">
    <vt:lpwstr>kein Datum</vt:lpwstr>
  </property>
  <property fmtid="{D5CDD505-2E9C-101B-9397-08002B2CF9AE}" pid="43" name="FSC#NOELLAKISFORMSPROP@1000.8803:xmldata102">
    <vt:lpwstr>Keine Aktenzahl des Rechtsgeschäfts erfasst</vt:lpwstr>
  </property>
  <property fmtid="{D5CDD505-2E9C-101B-9397-08002B2CF9AE}" pid="44" name="FSC#NOELLAKISFORMSPROP@1000.8803:xmldata20">
    <vt:lpwstr>keine Grundstücke</vt:lpwstr>
  </property>
  <property fmtid="{D5CDD505-2E9C-101B-9397-08002B2CF9AE}" pid="45" name="FSC#NOELLAKISFORMSPROP@1000.8803:xmldata103">
    <vt:lpwstr>Kein Zuschlag - Gericht erfasst</vt:lpwstr>
  </property>
  <property fmtid="{D5CDD505-2E9C-101B-9397-08002B2CF9AE}" pid="46" name="FSC#NOELLAKISFORMSPROP@1000.8803:xmldata104">
    <vt:lpwstr>Kein Zuschlag - Datum erfasst</vt:lpwstr>
  </property>
  <property fmtid="{D5CDD505-2E9C-101B-9397-08002B2CF9AE}" pid="47" name="FSC#NOELLAKISFORMSPROP@1000.8803:xmldata105">
    <vt:lpwstr>Kein Zuschlag - Zahl erfasst</vt:lpwstr>
  </property>
  <property fmtid="{D5CDD505-2E9C-101B-9397-08002B2CF9AE}" pid="48" name="FSC#NOELLAKISFORMSPROP@1000.8803:xmldata30">
    <vt:lpwstr>Kein Vertreter erfasst</vt:lpwstr>
  </property>
  <property fmtid="{D5CDD505-2E9C-101B-9397-08002B2CF9AE}" pid="49" name="FSC#NOELLAKISFORMSPROP@1000.8803:xmldataVertrEnt">
    <vt:lpwstr>Kein Vertreter erfasst</vt:lpwstr>
  </property>
  <property fmtid="{D5CDD505-2E9C-101B-9397-08002B2CF9AE}" pid="50" name="FSC#NOELLAKISFORMSPROP@1000.8803:xmldataGrundstEnt">
    <vt:lpwstr>keine Grundstücke</vt:lpwstr>
  </property>
  <property fmtid="{D5CDD505-2E9C-101B-9397-08002B2CF9AE}" pid="51" name="FSC#COOSYSTEM@1.1:Container">
    <vt:lpwstr>COO.1000.8802.29.1725869</vt:lpwstr>
  </property>
  <property fmtid="{D5CDD505-2E9C-101B-9397-08002B2CF9AE}" pid="52" name="FSC#COOELAK@1.1001:Subject">
    <vt:lpwstr>EU- Region Opolskie Zusammenarbeitsvertrag</vt:lpwstr>
  </property>
  <property fmtid="{D5CDD505-2E9C-101B-9397-08002B2CF9AE}" pid="53" name="FSC#COOELAK@1.1001:FileReference">
    <vt:lpwstr>WST3-EU2-332-2009</vt:lpwstr>
  </property>
  <property fmtid="{D5CDD505-2E9C-101B-9397-08002B2CF9AE}" pid="54" name="FSC#COOELAK@1.1001:FileRefYear">
    <vt:lpwstr>2009</vt:lpwstr>
  </property>
  <property fmtid="{D5CDD505-2E9C-101B-9397-08002B2CF9AE}" pid="55" name="FSC#COOELAK@1.1001:FileRefOrdinal">
    <vt:lpwstr>332</vt:lpwstr>
  </property>
  <property fmtid="{D5CDD505-2E9C-101B-9397-08002B2CF9AE}" pid="56" name="FSC#COOELAK@1.1001:FileRefOU">
    <vt:lpwstr/>
  </property>
  <property fmtid="{D5CDD505-2E9C-101B-9397-08002B2CF9AE}" pid="57" name="FSC#COOELAK@1.1001:Organization">
    <vt:lpwstr/>
  </property>
  <property fmtid="{D5CDD505-2E9C-101B-9397-08002B2CF9AE}" pid="58" name="FSC#COOELAK@1.1001:Owner">
    <vt:lpwstr> Mag. Priedl</vt:lpwstr>
  </property>
  <property fmtid="{D5CDD505-2E9C-101B-9397-08002B2CF9AE}" pid="59" name="FSC#COOELAK@1.1001:OwnerExtension">
    <vt:lpwstr>16123</vt:lpwstr>
  </property>
  <property fmtid="{D5CDD505-2E9C-101B-9397-08002B2CF9AE}" pid="60" name="FSC#COOELAK@1.1001:OwnerFaxExtension">
    <vt:lpwstr/>
  </property>
  <property fmtid="{D5CDD505-2E9C-101B-9397-08002B2CF9AE}" pid="61" name="FSC#COOELAK@1.1001:DispatchedBy">
    <vt:lpwstr/>
  </property>
  <property fmtid="{D5CDD505-2E9C-101B-9397-08002B2CF9AE}" pid="62" name="FSC#COOELAK@1.1001:DispatchedAt">
    <vt:lpwstr/>
  </property>
  <property fmtid="{D5CDD505-2E9C-101B-9397-08002B2CF9AE}" pid="63" name="FSC#COOELAK@1.1001:ApprovedBy">
    <vt:lpwstr/>
  </property>
  <property fmtid="{D5CDD505-2E9C-101B-9397-08002B2CF9AE}" pid="64" name="FSC#COOELAK@1.1001:ApprovedAt">
    <vt:lpwstr/>
  </property>
  <property fmtid="{D5CDD505-2E9C-101B-9397-08002B2CF9AE}" pid="65" name="FSC#COOELAK@1.1001:Department">
    <vt:lpwstr>WST3 (Abteilung Wirtschaft, Tourismus und Technologie)</vt:lpwstr>
  </property>
  <property fmtid="{D5CDD505-2E9C-101B-9397-08002B2CF9AE}" pid="66" name="FSC#COOELAK@1.1001:CreatedAt">
    <vt:lpwstr>20.04.2009 08:36:04</vt:lpwstr>
  </property>
  <property fmtid="{D5CDD505-2E9C-101B-9397-08002B2CF9AE}" pid="67" name="FSC#COOELAK@1.1001:OU">
    <vt:lpwstr>WST3 (Abteilung Wirtschaft, Tourismus und Technologie)</vt:lpwstr>
  </property>
  <property fmtid="{D5CDD505-2E9C-101B-9397-08002B2CF9AE}" pid="68" name="FSC#COOELAK@1.1001:Priority">
    <vt:lpwstr/>
  </property>
  <property fmtid="{D5CDD505-2E9C-101B-9397-08002B2CF9AE}" pid="69" name="FSC#COOELAK@1.1001:ObjBarCode">
    <vt:lpwstr>*COO.1000.8802.29.1725869*</vt:lpwstr>
  </property>
  <property fmtid="{D5CDD505-2E9C-101B-9397-08002B2CF9AE}" pid="70" name="FSC#COOELAK@1.1001:RefBarCode">
    <vt:lpwstr>*Noe_CIP_RIS_Priedl V5 nur CIP RIS NÖ*</vt:lpwstr>
  </property>
  <property fmtid="{D5CDD505-2E9C-101B-9397-08002B2CF9AE}" pid="71" name="FSC#COOELAK@1.1001:FileRefBarCode">
    <vt:lpwstr>*WST3-EU2-332-2009*</vt:lpwstr>
  </property>
  <property fmtid="{D5CDD505-2E9C-101B-9397-08002B2CF9AE}" pid="72" name="FSC#COOELAK@1.1001:ExternalRef">
    <vt:lpwstr/>
  </property>
  <property fmtid="{D5CDD505-2E9C-101B-9397-08002B2CF9AE}" pid="73" name="FSC#COOELAK@1.1001:IncomingNumber">
    <vt:lpwstr/>
  </property>
  <property fmtid="{D5CDD505-2E9C-101B-9397-08002B2CF9AE}" pid="74" name="FSC#COOELAK@1.1001:IncomingSubject">
    <vt:lpwstr/>
  </property>
  <property fmtid="{D5CDD505-2E9C-101B-9397-08002B2CF9AE}" pid="75" name="FSC#COOELAK@1.1001:ProcessResponsible">
    <vt:lpwstr/>
  </property>
  <property fmtid="{D5CDD505-2E9C-101B-9397-08002B2CF9AE}" pid="76" name="FSC#COOELAK@1.1001:ProcessResponsiblePhone">
    <vt:lpwstr/>
  </property>
  <property fmtid="{D5CDD505-2E9C-101B-9397-08002B2CF9AE}" pid="77" name="FSC#COOELAK@1.1001:ProcessResponsibleMail">
    <vt:lpwstr/>
  </property>
  <property fmtid="{D5CDD505-2E9C-101B-9397-08002B2CF9AE}" pid="78" name="FSC#COOELAK@1.1001:ProcessResponsibleFax">
    <vt:lpwstr/>
  </property>
  <property fmtid="{D5CDD505-2E9C-101B-9397-08002B2CF9AE}" pid="79" name="FSC#COOELAK@1.1001:ApproverFirstName">
    <vt:lpwstr/>
  </property>
  <property fmtid="{D5CDD505-2E9C-101B-9397-08002B2CF9AE}" pid="80" name="FSC#COOELAK@1.1001:ApproverSurName">
    <vt:lpwstr/>
  </property>
  <property fmtid="{D5CDD505-2E9C-101B-9397-08002B2CF9AE}" pid="81" name="FSC#COOELAK@1.1001:ApproverTitle">
    <vt:lpwstr/>
  </property>
  <property fmtid="{D5CDD505-2E9C-101B-9397-08002B2CF9AE}" pid="82" name="FSC#COOELAK@1.1001:ExternalDate">
    <vt:lpwstr/>
  </property>
  <property fmtid="{D5CDD505-2E9C-101B-9397-08002B2CF9AE}" pid="83" name="FSC#COOELAK@1.1001:SettlementApprovedAt">
    <vt:lpwstr/>
  </property>
  <property fmtid="{D5CDD505-2E9C-101B-9397-08002B2CF9AE}" pid="84" name="FSC#COOELAK@1.1001:BaseNumber">
    <vt:lpwstr>EU2</vt:lpwstr>
  </property>
  <property fmtid="{D5CDD505-2E9C-101B-9397-08002B2CF9AE}" pid="85" name="FSC#COOELAK@1.1001:CurrentUserRolePos">
    <vt:lpwstr>Bearbeitung</vt:lpwstr>
  </property>
  <property fmtid="{D5CDD505-2E9C-101B-9397-08002B2CF9AE}" pid="86" name="FSC#COOELAK@1.1001:CurrentUserEmail">
    <vt:lpwstr>irma.priedl@noel.gv.at</vt:lpwstr>
  </property>
  <property fmtid="{D5CDD505-2E9C-101B-9397-08002B2CF9AE}" pid="87" name="FSC#ELAKGOV@1.1001:PersonalSubjGender">
    <vt:lpwstr/>
  </property>
  <property fmtid="{D5CDD505-2E9C-101B-9397-08002B2CF9AE}" pid="88" name="FSC#ELAKGOV@1.1001:PersonalSubjFirstName">
    <vt:lpwstr/>
  </property>
  <property fmtid="{D5CDD505-2E9C-101B-9397-08002B2CF9AE}" pid="89" name="FSC#ELAKGOV@1.1001:PersonalSubjSurName">
    <vt:lpwstr/>
  </property>
  <property fmtid="{D5CDD505-2E9C-101B-9397-08002B2CF9AE}" pid="90" name="FSC#ELAKGOV@1.1001:PersonalSubjSalutation">
    <vt:lpwstr/>
  </property>
  <property fmtid="{D5CDD505-2E9C-101B-9397-08002B2CF9AE}" pid="91" name="FSC#ELAKGOV@1.1001:PersonalSubjAddress">
    <vt:lpwstr/>
  </property>
  <property fmtid="{D5CDD505-2E9C-101B-9397-08002B2CF9AE}" pid="92" name="FSC#ATSTATECFG@1.1001:Office">
    <vt:lpwstr/>
  </property>
  <property fmtid="{D5CDD505-2E9C-101B-9397-08002B2CF9AE}" pid="93" name="FSC#ATSTATECFG@1.1001:Agent">
    <vt:lpwstr/>
  </property>
  <property fmtid="{D5CDD505-2E9C-101B-9397-08002B2CF9AE}" pid="94" name="FSC#ATSTATECFG@1.1001:AgentPhone">
    <vt:lpwstr>16123</vt:lpwstr>
  </property>
  <property fmtid="{D5CDD505-2E9C-101B-9397-08002B2CF9AE}" pid="95" name="FSC#ATSTATECFG@1.1001:DepartmentFax">
    <vt:lpwstr/>
  </property>
  <property fmtid="{D5CDD505-2E9C-101B-9397-08002B2CF9AE}" pid="96" name="FSC#ATSTATECFG@1.1001:DepartmentEMail">
    <vt:lpwstr>post.wst3@noel.gv.at</vt:lpwstr>
  </property>
  <property fmtid="{D5CDD505-2E9C-101B-9397-08002B2CF9AE}" pid="97" name="FSC#ATSTATECFG@1.1001:SubfileDate">
    <vt:lpwstr>05.03.2009</vt:lpwstr>
  </property>
  <property fmtid="{D5CDD505-2E9C-101B-9397-08002B2CF9AE}" pid="98" name="FSC#ATSTATECFG@1.1001:SubfileSubject">
    <vt:lpwstr>EU- Region Opolskie kick off im April in PL</vt:lpwstr>
  </property>
  <property fmtid="{D5CDD505-2E9C-101B-9397-08002B2CF9AE}" pid="99" name="FSC#ATSTATECFG@1.1001:DepartmentZipCode">
    <vt:lpwstr/>
  </property>
  <property fmtid="{D5CDD505-2E9C-101B-9397-08002B2CF9AE}" pid="100" name="FSC#ATSTATECFG@1.1001:DepartmentCountry">
    <vt:lpwstr/>
  </property>
  <property fmtid="{D5CDD505-2E9C-101B-9397-08002B2CF9AE}" pid="101" name="FSC#ATSTATECFG@1.1001:DepartmentCity">
    <vt:lpwstr/>
  </property>
  <property fmtid="{D5CDD505-2E9C-101B-9397-08002B2CF9AE}" pid="102" name="FSC#ATSTATECFG@1.1001:DepartmentStreet">
    <vt:lpwstr/>
  </property>
  <property fmtid="{D5CDD505-2E9C-101B-9397-08002B2CF9AE}" pid="103" name="FSC#ATSTATECFG@1.1001:DepartmentDVR">
    <vt:lpwstr/>
  </property>
  <property fmtid="{D5CDD505-2E9C-101B-9397-08002B2CF9AE}" pid="104" name="FSC#ATSTATECFG@1.1001:DepartmentUID">
    <vt:lpwstr/>
  </property>
  <property fmtid="{D5CDD505-2E9C-101B-9397-08002B2CF9AE}" pid="105" name="FSC#ATSTATECFG@1.1001:SubfileReference">
    <vt:lpwstr>WST3-EU2-332/004-2009</vt:lpwstr>
  </property>
  <property fmtid="{D5CDD505-2E9C-101B-9397-08002B2CF9AE}" pid="106" name="FSC#ATSTATECFG@1.1001:Clause">
    <vt:lpwstr/>
  </property>
  <property fmtid="{D5CDD505-2E9C-101B-9397-08002B2CF9AE}" pid="107" name="FSC#ATSTATECFG@1.1001:ExternalFile">
    <vt:lpwstr/>
  </property>
  <property fmtid="{D5CDD505-2E9C-101B-9397-08002B2CF9AE}" pid="108" name="FSC#ATSTATECFG@1.1001:ApprovedSignature">
    <vt:lpwstr/>
  </property>
</Properties>
</file>