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66" r:id="rId2"/>
    <p:sldId id="277" r:id="rId3"/>
    <p:sldId id="313" r:id="rId4"/>
    <p:sldId id="314" r:id="rId5"/>
    <p:sldId id="317" r:id="rId6"/>
    <p:sldId id="318" r:id="rId7"/>
    <p:sldId id="319" r:id="rId8"/>
    <p:sldId id="320" r:id="rId9"/>
    <p:sldId id="321" r:id="rId10"/>
    <p:sldId id="315" r:id="rId11"/>
    <p:sldId id="316" r:id="rId12"/>
    <p:sldId id="323" r:id="rId13"/>
    <p:sldId id="324" r:id="rId14"/>
    <p:sldId id="325" r:id="rId15"/>
    <p:sldId id="322" r:id="rId16"/>
    <p:sldId id="326" r:id="rId17"/>
    <p:sldId id="327" r:id="rId18"/>
    <p:sldId id="328" r:id="rId19"/>
    <p:sldId id="329" r:id="rId20"/>
    <p:sldId id="330" r:id="rId21"/>
    <p:sldId id="331" r:id="rId22"/>
    <p:sldId id="332" r:id="rId2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21B40"/>
    <a:srgbClr val="9C2A33"/>
    <a:srgbClr val="4A7335"/>
    <a:srgbClr val="07A33B"/>
    <a:srgbClr val="174B66"/>
    <a:srgbClr val="DE372D"/>
    <a:srgbClr val="503A6E"/>
    <a:srgbClr val="00B3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8" autoAdjust="0"/>
    <p:restoredTop sz="99543" autoAdjust="0"/>
  </p:normalViewPr>
  <p:slideViewPr>
    <p:cSldViewPr>
      <p:cViewPr>
        <p:scale>
          <a:sx n="100" d="100"/>
          <a:sy n="100" d="100"/>
        </p:scale>
        <p:origin x="-194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92" y="7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595" cy="496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350" y="1"/>
            <a:ext cx="2944595" cy="496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042492-C229-4CFD-800F-1F6D046B22EE}" type="datetimeFigureOut">
              <a:rPr lang="en-GB"/>
              <a:pPr>
                <a:defRPr/>
              </a:pPr>
              <a:t>23/10/2018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2" y="4718099"/>
            <a:ext cx="5434978" cy="446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81"/>
            <a:ext cx="2944595" cy="49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350" y="9432781"/>
            <a:ext cx="2944595" cy="49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01EA78-9250-44B6-9A82-6BEB7DBA5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15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presentation I'm going to look at how our elite and grassroots systems for sport have performed in recent years and what we know about 'what works?'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301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146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3598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504056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-108520" y="0"/>
            <a:ext cx="32406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7504" y="1700808"/>
            <a:ext cx="2736304" cy="7921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lIns="108000"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ct val="0"/>
              </a:spcBef>
              <a:buClr>
                <a:srgbClr val="B70D50"/>
              </a:buClr>
              <a:buFont typeface="FS Clerkenwell" pitchFamily="50" charset="0"/>
              <a:buNone/>
              <a:defRPr lang="en-US" sz="2600" kern="1200" spc="-20" baseline="0" dirty="0" smtClean="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682683"/>
            <a:ext cx="6471678" cy="4501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060848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5814"/>
            <a:ext cx="6480175" cy="30708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8000"/>
          <a:lstStyle>
            <a:lvl1pPr marL="180975" indent="-180975">
              <a:lnSpc>
                <a:spcPts val="1500"/>
              </a:lnSpc>
              <a:buSzPct val="95000"/>
              <a:buFont typeface="+mj-lt"/>
              <a:buAutoNum type="arabicPeriod"/>
              <a:tabLst>
                <a:tab pos="180975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834191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Standard 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/>
          <a:lstStyle>
            <a:lvl1pPr marL="104775" indent="-104775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38" y="19050"/>
            <a:ext cx="3851276" cy="684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505" y="3140968"/>
            <a:ext cx="2725494" cy="2304256"/>
          </a:xfrm>
        </p:spPr>
        <p:txBody>
          <a:bodyPr lIns="108000"/>
          <a:lstStyle>
            <a:lvl1pPr marL="0" indent="0">
              <a:lnSpc>
                <a:spcPts val="1500"/>
              </a:lnSpc>
              <a:buNone/>
              <a:defRPr sz="1400"/>
            </a:lvl1pPr>
            <a:lvl2pPr marL="180975" indent="0">
              <a:lnSpc>
                <a:spcPts val="1500"/>
              </a:lnSpc>
              <a:buNone/>
              <a:defRPr sz="1400"/>
            </a:lvl2pPr>
            <a:lvl3pPr marL="449263" indent="0">
              <a:lnSpc>
                <a:spcPts val="1500"/>
              </a:lnSpc>
              <a:buNone/>
              <a:defRPr sz="1400"/>
            </a:lvl3pPr>
            <a:lvl4pPr marL="630238" indent="0">
              <a:lnSpc>
                <a:spcPts val="1500"/>
              </a:lnSpc>
              <a:buNone/>
              <a:defRPr sz="1400"/>
            </a:lvl4pPr>
            <a:lvl5pPr marL="896938" indent="0">
              <a:lnSpc>
                <a:spcPts val="1500"/>
              </a:lnSpc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1425" y="3140968"/>
            <a:ext cx="2725494" cy="2304256"/>
          </a:xfrm>
        </p:spPr>
        <p:txBody>
          <a:bodyPr lIns="108000"/>
          <a:lstStyle>
            <a:lvl1pPr marL="85725" indent="-85725">
              <a:lnSpc>
                <a:spcPts val="1500"/>
              </a:lnSpc>
              <a:buFont typeface="Arial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8000"/>
          <a:lstStyle>
            <a:lvl1pPr marL="180975" indent="-180975">
              <a:lnSpc>
                <a:spcPts val="1500"/>
              </a:lnSpc>
              <a:buSzPct val="95000"/>
              <a:buFont typeface="+mj-lt"/>
              <a:buAutoNum type="arabicPeriod"/>
              <a:tabLst>
                <a:tab pos="180975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923646"/>
            <a:ext cx="6480175" cy="432857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1682750"/>
            <a:ext cx="6472238" cy="3968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6" name="Picture 2" descr="https://staff.shu.ac.uk/marketing/Documents/SIRC_Logo_215_229_72dpi%20a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853"/>
            <a:ext cx="3733800" cy="90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7" r:id="rId13"/>
    <p:sldLayoutId id="2147483676" r:id="rId14"/>
    <p:sldLayoutId id="2147483675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1152128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The economic importance of volunteering and local authority contribution to sport and the potential for local economic growth. 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solidFill>
                  <a:schemeClr val="tx1"/>
                </a:solidFill>
                <a:latin typeface="+mj-lt"/>
              </a:rPr>
              <a:t>Dr Themis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Kokolakakis,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+mj-lt"/>
              </a:rPr>
            </a:br>
            <a:r>
              <a:rPr lang="en-GB" dirty="0" smtClean="0">
                <a:solidFill>
                  <a:schemeClr val="tx1"/>
                </a:solidFill>
                <a:latin typeface="+mj-lt"/>
              </a:rPr>
              <a:t>Sport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Industry Research Centre,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+mj-lt"/>
              </a:rPr>
            </a:br>
            <a:r>
              <a:rPr lang="en-GB" dirty="0" smtClean="0">
                <a:solidFill>
                  <a:schemeClr val="tx1"/>
                </a:solidFill>
                <a:latin typeface="+mj-lt"/>
              </a:rPr>
              <a:t>Sheffield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Hallam University (United Kingdom)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activity empowers social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u="sng" dirty="0" smtClean="0"/>
              <a:t>Case study</a:t>
            </a:r>
            <a:r>
              <a:rPr lang="en-GB" dirty="0" smtClean="0"/>
              <a:t>: Active </a:t>
            </a:r>
            <a:r>
              <a:rPr lang="en-GB" dirty="0" err="1" smtClean="0"/>
              <a:t>Burngreave</a:t>
            </a:r>
            <a:r>
              <a:rPr lang="en-GB" dirty="0" smtClean="0"/>
              <a:t> </a:t>
            </a:r>
            <a:r>
              <a:rPr lang="en-GB" dirty="0" smtClean="0"/>
              <a:t>community </a:t>
            </a:r>
            <a:r>
              <a:rPr lang="en-GB" dirty="0" smtClean="0"/>
              <a:t>initiative, which </a:t>
            </a:r>
            <a:r>
              <a:rPr lang="en-GB" dirty="0" smtClean="0"/>
              <a:t>aims to encourage </a:t>
            </a:r>
            <a:r>
              <a:rPr lang="en-GB" dirty="0" smtClean="0"/>
              <a:t>more people </a:t>
            </a:r>
            <a:r>
              <a:rPr lang="en-GB" dirty="0" smtClean="0"/>
              <a:t>from Sheffield’s most </a:t>
            </a:r>
            <a:r>
              <a:rPr lang="en-GB" dirty="0" smtClean="0"/>
              <a:t>culturally diverse </a:t>
            </a:r>
            <a:r>
              <a:rPr lang="en-GB" dirty="0" smtClean="0"/>
              <a:t>district – one of the </a:t>
            </a:r>
            <a:r>
              <a:rPr lang="en-GB" dirty="0" smtClean="0"/>
              <a:t>most deprived </a:t>
            </a:r>
            <a:r>
              <a:rPr lang="en-GB" dirty="0" smtClean="0"/>
              <a:t>wards in the UK – to </a:t>
            </a:r>
            <a:r>
              <a:rPr lang="en-GB" dirty="0" smtClean="0"/>
              <a:t>take part </a:t>
            </a:r>
            <a:r>
              <a:rPr lang="en-GB" dirty="0" smtClean="0"/>
              <a:t>in weekly physical activities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u="sng" dirty="0" smtClean="0"/>
              <a:t>Key Target</a:t>
            </a:r>
            <a:r>
              <a:rPr lang="en-GB" dirty="0" smtClean="0"/>
              <a:t>: empower local </a:t>
            </a:r>
            <a:r>
              <a:rPr lang="en-GB" dirty="0" smtClean="0"/>
              <a:t>people to create social </a:t>
            </a:r>
            <a:r>
              <a:rPr lang="en-GB" dirty="0" smtClean="0"/>
              <a:t>change and </a:t>
            </a:r>
            <a:r>
              <a:rPr lang="en-GB" dirty="0" smtClean="0"/>
              <a:t>have a positive impact on </a:t>
            </a:r>
            <a:r>
              <a:rPr lang="en-GB" dirty="0" smtClean="0"/>
              <a:t>social issues.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u="sng" dirty="0" smtClean="0"/>
              <a:t>Target Outcomes</a:t>
            </a:r>
            <a:r>
              <a:rPr lang="en-GB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Reducing isolation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Increasing understanding of the importance of physical activity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Creating opportunities for training or education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Increasing aspirations of young people.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Affecting sport participation- inequalities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More than a quarter of </a:t>
            </a:r>
            <a:r>
              <a:rPr lang="en-GB" dirty="0" smtClean="0"/>
              <a:t>England’s population </a:t>
            </a:r>
            <a:r>
              <a:rPr lang="en-GB" dirty="0" smtClean="0"/>
              <a:t>is inactive, meaning </a:t>
            </a:r>
            <a:r>
              <a:rPr lang="en-GB" dirty="0" smtClean="0"/>
              <a:t>they do </a:t>
            </a:r>
            <a:r>
              <a:rPr lang="en-GB" dirty="0" smtClean="0"/>
              <a:t>less than 30 minutes’ </a:t>
            </a:r>
            <a:r>
              <a:rPr lang="en-GB" dirty="0" smtClean="0"/>
              <a:t>physical activity </a:t>
            </a:r>
            <a:r>
              <a:rPr lang="en-GB" dirty="0" smtClean="0"/>
              <a:t>in a week. Some </a:t>
            </a:r>
            <a:r>
              <a:rPr lang="en-GB" dirty="0" smtClean="0"/>
              <a:t>groups, including </a:t>
            </a:r>
            <a:r>
              <a:rPr lang="en-GB" dirty="0" smtClean="0"/>
              <a:t>those in lower-paid </a:t>
            </a:r>
            <a:r>
              <a:rPr lang="en-GB" dirty="0" smtClean="0"/>
              <a:t>jobs, women </a:t>
            </a:r>
            <a:r>
              <a:rPr lang="en-GB" dirty="0" smtClean="0"/>
              <a:t>and disabled people </a:t>
            </a:r>
            <a:r>
              <a:rPr lang="en-GB" dirty="0" smtClean="0"/>
              <a:t>are disproportionally </a:t>
            </a:r>
            <a:r>
              <a:rPr lang="en-GB" dirty="0" smtClean="0"/>
              <a:t>affected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Targeting of the most inactive people.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Sport participation is now stable, but in the past it increased through a vast programme of LA sport facilities.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LAs can influence sport participation through local facilities (supply) and home events (demand)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 and Parks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/>
              <a:t>Heritage Lottery Fund’s (2016) </a:t>
            </a:r>
            <a:r>
              <a:rPr lang="en-GB" i="1" u="sng" dirty="0" smtClean="0"/>
              <a:t>State of the UK public parks 2016</a:t>
            </a:r>
            <a:r>
              <a:rPr lang="en-GB" dirty="0" smtClean="0"/>
              <a:t> report found that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57% of the UK population visit their local parks at least once a month or more </a:t>
            </a:r>
            <a:r>
              <a:rPr lang="en-GB" dirty="0" smtClean="0"/>
              <a:t>often</a:t>
            </a:r>
          </a:p>
          <a:p>
            <a:endParaRPr lang="en-GB" dirty="0" smtClean="0"/>
          </a:p>
          <a:p>
            <a:r>
              <a:rPr lang="en-GB" dirty="0" smtClean="0"/>
              <a:t>90% of families with children under 5 visit their local park at least once a </a:t>
            </a:r>
            <a:r>
              <a:rPr lang="en-GB" dirty="0" smtClean="0"/>
              <a:t>month</a:t>
            </a:r>
          </a:p>
          <a:p>
            <a:endParaRPr lang="en-GB" dirty="0" smtClean="0"/>
          </a:p>
          <a:p>
            <a:r>
              <a:rPr lang="en-GB" dirty="0" smtClean="0"/>
              <a:t>70% of people aged 25-34 use their local park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Outdoor recreation in a LA context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/>
              <a:t>Outdoor recreation also brings benefits to the local economy. </a:t>
            </a:r>
            <a:r>
              <a:rPr lang="en-GB" u="sng" dirty="0" smtClean="0"/>
              <a:t>Sheffield Hallam’s Sports Industry Research Centre</a:t>
            </a:r>
            <a:r>
              <a:rPr lang="en-GB" dirty="0" smtClean="0"/>
              <a:t> (2014) found that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The estimated employment generated by the outdoor economy in Sheffield is 1,597 Full-time Equivalent jobs (FTEs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There are approximately 2,647 outdoor volunteers in Sheffield, equivalent to 700 </a:t>
            </a:r>
            <a:r>
              <a:rPr lang="en-GB" dirty="0" smtClean="0"/>
              <a:t>FTEs</a:t>
            </a:r>
          </a:p>
          <a:p>
            <a:endParaRPr lang="en-GB" dirty="0" smtClean="0"/>
          </a:p>
          <a:p>
            <a:r>
              <a:rPr lang="en-GB" dirty="0" smtClean="0"/>
              <a:t>The estimated economic value of outdoor-related volunteering is an additional £14-18 million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in Scotland- local contribution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1597" t="24556" r="28067" b="21598"/>
          <a:stretch>
            <a:fillRect/>
          </a:stretch>
        </p:blipFill>
        <p:spPr bwMode="auto">
          <a:xfrm>
            <a:off x="1907704" y="2562224"/>
            <a:ext cx="6120680" cy="403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in Scottish LAs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r>
              <a:rPr lang="en-GB" dirty="0" smtClean="0"/>
              <a:t>Councils </a:t>
            </a:r>
            <a:r>
              <a:rPr lang="en-GB" dirty="0" smtClean="0"/>
              <a:t>are responsible for almost 60 per cent (or 6,675) of Scotland’s 11,528 sport and recreation </a:t>
            </a:r>
            <a:r>
              <a:rPr lang="en-GB" dirty="0" smtClean="0"/>
              <a:t>facilities. </a:t>
            </a:r>
            <a:r>
              <a:rPr lang="en-GB" dirty="0" smtClean="0"/>
              <a:t>The remaining 40 per cent (4,853) of facilities are the responsibility of the private sector, community sports clubs or other providers such as the Ministry of Defence and </a:t>
            </a:r>
            <a:r>
              <a:rPr lang="en-GB" dirty="0" smtClean="0"/>
              <a:t>universities.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sport economy is on grassroots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9775" t="35799" r="19259" b="14793"/>
          <a:stretch>
            <a:fillRect/>
          </a:stretch>
        </p:blipFill>
        <p:spPr bwMode="auto">
          <a:xfrm>
            <a:off x="899593" y="2633662"/>
            <a:ext cx="7272808" cy="36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economy is driven from grassroots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In the period 2014-2016, in Scotland:</a:t>
            </a:r>
          </a:p>
          <a:p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Sport related consumer spending increased by 7%</a:t>
            </a:r>
          </a:p>
          <a:p>
            <a:endParaRPr lang="en-GB" dirty="0" smtClean="0"/>
          </a:p>
          <a:p>
            <a:r>
              <a:rPr lang="en-GB" dirty="0" smtClean="0"/>
              <a:t>Sport related GVA increased by 8%</a:t>
            </a:r>
          </a:p>
          <a:p>
            <a:endParaRPr lang="en-GB" dirty="0" smtClean="0"/>
          </a:p>
          <a:p>
            <a:r>
              <a:rPr lang="en-GB" dirty="0" smtClean="0"/>
              <a:t>Sport membership increased by 8.7% from </a:t>
            </a:r>
            <a:r>
              <a:rPr lang="en-GB" dirty="0" smtClean="0"/>
              <a:t>706,764 </a:t>
            </a:r>
            <a:r>
              <a:rPr lang="en-GB" dirty="0" smtClean="0"/>
              <a:t>to </a:t>
            </a:r>
            <a:r>
              <a:rPr lang="en-GB" dirty="0" smtClean="0"/>
              <a:t>768,212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Government sport income- Scotland 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1075" t="19823" r="37207" b="10059"/>
          <a:stretch>
            <a:fillRect/>
          </a:stretch>
        </p:blipFill>
        <p:spPr bwMode="auto">
          <a:xfrm>
            <a:off x="1475656" y="2204865"/>
            <a:ext cx="60486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Government sport expenditure- Scotland 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0898" t="24260" r="37374" b="13905"/>
          <a:stretch>
            <a:fillRect/>
          </a:stretch>
        </p:blipFill>
        <p:spPr bwMode="auto">
          <a:xfrm>
            <a:off x="1979712" y="2348880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2420888"/>
            <a:ext cx="6480000" cy="38884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Local Authorities sport spending mainly on facilities parks and community sport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Home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element of funding for elite sport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Elite sport is financed through UK Sport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Sport through Local Authorities involves: Grassroots sport, home events (of small scale- not mega events), volunteering, mass sport participation, sport clubs and facilities.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LAs own playing fields. At a time when pressures to develop land are high, playing fields are inevitably vulnerable.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home events on sport membership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There are evidence from Germany and the UK that link causally home events and sports membership.</a:t>
            </a:r>
          </a:p>
          <a:p>
            <a:endParaRPr lang="en-GB" dirty="0" smtClean="0"/>
          </a:p>
          <a:p>
            <a:r>
              <a:rPr lang="en-GB" dirty="0" smtClean="0"/>
              <a:t>This is important for the local authorities as this is a major tool to increase demand (local authorities are not involved otherwise with elite sport).</a:t>
            </a:r>
          </a:p>
          <a:p>
            <a:endParaRPr lang="en-GB" dirty="0" smtClean="0"/>
          </a:p>
          <a:p>
            <a:r>
              <a:rPr lang="en-GB" dirty="0" smtClean="0"/>
              <a:t>Germany</a:t>
            </a:r>
            <a:r>
              <a:rPr lang="en-GB" dirty="0" smtClean="0"/>
              <a:t>: ‘Membership </a:t>
            </a:r>
            <a:r>
              <a:rPr lang="en-GB" dirty="0" smtClean="0"/>
              <a:t>in </a:t>
            </a:r>
            <a:r>
              <a:rPr lang="en-GB" dirty="0" err="1" smtClean="0"/>
              <a:t>Nonprofit</a:t>
            </a:r>
            <a:r>
              <a:rPr lang="en-GB" dirty="0" smtClean="0"/>
              <a:t> Sport </a:t>
            </a:r>
            <a:r>
              <a:rPr lang="en-GB" dirty="0" smtClean="0"/>
              <a:t>Clubs: A </a:t>
            </a:r>
            <a:r>
              <a:rPr lang="en-GB" dirty="0" smtClean="0"/>
              <a:t>Dynamic Panel </a:t>
            </a:r>
            <a:r>
              <a:rPr lang="en-GB" dirty="0" smtClean="0"/>
              <a:t>Analysis of </a:t>
            </a:r>
            <a:r>
              <a:rPr lang="en-GB" dirty="0" smtClean="0"/>
              <a:t>External Organizational Factors’ by: </a:t>
            </a:r>
            <a:r>
              <a:rPr lang="de-DE" dirty="0" smtClean="0"/>
              <a:t>Daniel </a:t>
            </a:r>
            <a:r>
              <a:rPr lang="de-DE" dirty="0" smtClean="0"/>
              <a:t>Weimar, </a:t>
            </a:r>
            <a:r>
              <a:rPr lang="de-DE" dirty="0" smtClean="0"/>
              <a:t>Pamela </a:t>
            </a:r>
            <a:r>
              <a:rPr lang="de-DE" dirty="0" smtClean="0"/>
              <a:t>Wicker, </a:t>
            </a:r>
            <a:r>
              <a:rPr lang="de-DE" dirty="0" smtClean="0"/>
              <a:t>and Joachim </a:t>
            </a:r>
            <a:r>
              <a:rPr lang="de-DE" dirty="0" smtClean="0"/>
              <a:t>Prinz (</a:t>
            </a:r>
            <a:r>
              <a:rPr lang="en-GB" dirty="0" err="1" smtClean="0"/>
              <a:t>Nonprofit</a:t>
            </a:r>
            <a:r>
              <a:rPr lang="en-GB" dirty="0" smtClean="0"/>
              <a:t> and Voluntary Sector </a:t>
            </a:r>
            <a:r>
              <a:rPr lang="en-GB" dirty="0" smtClean="0"/>
              <a:t>Quarterly, 2015)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home events on sport membership-2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132856"/>
            <a:ext cx="6480000" cy="432047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Results:</a:t>
            </a:r>
          </a:p>
          <a:p>
            <a:endParaRPr lang="en-GB" dirty="0" smtClean="0"/>
          </a:p>
          <a:p>
            <a:r>
              <a:rPr lang="en-GB" dirty="0" smtClean="0"/>
              <a:t>Home events increase sport membership in the current year of the event. This is mostly in the sport under consideration and is mostly true within the local population.</a:t>
            </a:r>
          </a:p>
          <a:p>
            <a:endParaRPr lang="en-GB" dirty="0" smtClean="0"/>
          </a:p>
          <a:p>
            <a:r>
              <a:rPr lang="en-GB" dirty="0" smtClean="0"/>
              <a:t>Case study Scottish gymnastics.</a:t>
            </a:r>
          </a:p>
          <a:p>
            <a:endParaRPr lang="en-GB" dirty="0" smtClean="0"/>
          </a:p>
          <a:p>
            <a:r>
              <a:rPr lang="en-GB" dirty="0" smtClean="0"/>
              <a:t>In the UK this effect is even stronger, with home events affecting sport membership even two years after the event. </a:t>
            </a:r>
          </a:p>
          <a:p>
            <a:endParaRPr lang="en-GB" dirty="0" smtClean="0"/>
          </a:p>
          <a:p>
            <a:r>
              <a:rPr lang="en-GB" dirty="0" smtClean="0"/>
              <a:t>This creates a lot of possibilities for affecting participation and the sport economy through LA policy.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 smtClean="0"/>
              <a:t>Thank you for listening</a:t>
            </a:r>
            <a:endParaRPr lang="en-GB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00" r="130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Themis Kokolakakis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Sport Industry Research Centre</a:t>
            </a:r>
          </a:p>
          <a:p>
            <a:pPr marL="0" indent="0">
              <a:buNone/>
            </a:pPr>
            <a:r>
              <a:rPr lang="en-GB" dirty="0" smtClean="0"/>
              <a:t>Sheffield Hallam University</a:t>
            </a:r>
          </a:p>
          <a:p>
            <a:pPr marL="0" indent="0">
              <a:buNone/>
            </a:pPr>
            <a:r>
              <a:rPr lang="en-GB" dirty="0" smtClean="0"/>
              <a:t>Collegiate Hall</a:t>
            </a:r>
          </a:p>
          <a:p>
            <a:pPr marL="0" indent="0">
              <a:buNone/>
            </a:pPr>
            <a:r>
              <a:rPr lang="en-GB" dirty="0" smtClean="0"/>
              <a:t>Collegiate Campus</a:t>
            </a:r>
          </a:p>
          <a:p>
            <a:pPr marL="0" indent="0">
              <a:buNone/>
            </a:pPr>
            <a:r>
              <a:rPr lang="en-GB" dirty="0" smtClean="0"/>
              <a:t>Sheffield</a:t>
            </a:r>
          </a:p>
          <a:p>
            <a:pPr marL="0" indent="0">
              <a:buNone/>
            </a:pPr>
            <a:r>
              <a:rPr lang="en-GB" dirty="0" smtClean="0"/>
              <a:t>S10 2BP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t.kokolakakis@shu.ac.uk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92" r="20492"/>
          <a:stretch>
            <a:fillRect/>
          </a:stretch>
        </p:blipFill>
        <p:spPr>
          <a:xfrm>
            <a:off x="4932040" y="3573016"/>
            <a:ext cx="3384376" cy="2736304"/>
          </a:xfrm>
        </p:spPr>
      </p:pic>
    </p:spTree>
    <p:extLst>
      <p:ext uri="{BB962C8B-B14F-4D97-AF65-F5344CB8AC3E}">
        <p14:creationId xmlns="" xmlns:p14="http://schemas.microsoft.com/office/powerpoint/2010/main" val="3751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funding through Sport 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9802" t="15385" r="23414" b="10059"/>
          <a:stretch>
            <a:fillRect/>
          </a:stretch>
        </p:blipFill>
        <p:spPr bwMode="auto">
          <a:xfrm>
            <a:off x="1043608" y="2420938"/>
            <a:ext cx="7344816" cy="42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of funding through Sport England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18113" t="13018" r="36540" b="13018"/>
          <a:stretch>
            <a:fillRect/>
          </a:stretch>
        </p:blipFill>
        <p:spPr bwMode="auto">
          <a:xfrm>
            <a:off x="1619672" y="2276872"/>
            <a:ext cx="62646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development-Multiplier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Local areas are very affected by local investment in sport and the multiplier effects: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Indirect GVA multipliers in Scotland for example can be as high as 1.4 for sport services and 1.6 for sport related construction.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This means that if sport GVA increases by £1m then overall GVA in the economy would increase by £1.4-£1.6m.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sport facilities and recession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060848"/>
            <a:ext cx="6480000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Using Sport England’s </a:t>
            </a:r>
            <a:r>
              <a:rPr lang="en-GB" dirty="0" smtClean="0"/>
              <a:t>National Benchmarking Service, we track the changes in </a:t>
            </a:r>
            <a:r>
              <a:rPr lang="en-GB" dirty="0" smtClean="0"/>
              <a:t>a series </a:t>
            </a:r>
            <a:r>
              <a:rPr lang="en-GB" dirty="0" smtClean="0"/>
              <a:t>of key operational performance </a:t>
            </a:r>
            <a:r>
              <a:rPr lang="en-GB" dirty="0" smtClean="0"/>
              <a:t>measures (Ramchandani et al 2018, International Journal of Sport Policy and Politics)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Access</a:t>
            </a:r>
            <a:r>
              <a:rPr lang="en-GB" dirty="0" smtClean="0"/>
              <a:t>, </a:t>
            </a:r>
            <a:r>
              <a:rPr lang="en-GB" dirty="0" smtClean="0"/>
              <a:t>Finance</a:t>
            </a:r>
            <a:r>
              <a:rPr lang="en-GB" dirty="0" smtClean="0"/>
              <a:t>, </a:t>
            </a:r>
            <a:r>
              <a:rPr lang="en-GB" dirty="0" smtClean="0"/>
              <a:t>Utilisation, and Customer </a:t>
            </a:r>
            <a:r>
              <a:rPr lang="en-GB" dirty="0" smtClean="0"/>
              <a:t>satisfaction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1116 sports </a:t>
            </a:r>
            <a:r>
              <a:rPr lang="en-GB" dirty="0" smtClean="0"/>
              <a:t>centres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 smtClean="0"/>
              <a:t>financial efficiency of English public sport </a:t>
            </a:r>
            <a:r>
              <a:rPr lang="en-GB" dirty="0" smtClean="0"/>
              <a:t>facilities has </a:t>
            </a:r>
            <a:r>
              <a:rPr lang="en-GB" dirty="0" smtClean="0"/>
              <a:t>improved significantly in the face of a reduction in local </a:t>
            </a:r>
            <a:r>
              <a:rPr lang="en-GB" dirty="0" smtClean="0"/>
              <a:t>authority expenditure </a:t>
            </a:r>
            <a:r>
              <a:rPr lang="en-GB" dirty="0" smtClean="0"/>
              <a:t>on sport and leisure </a:t>
            </a:r>
            <a:r>
              <a:rPr lang="en-GB" dirty="0" smtClean="0"/>
              <a:t>services.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Business model: </a:t>
            </a:r>
            <a:r>
              <a:rPr lang="en-GB" dirty="0" smtClean="0"/>
              <a:t>outsourcing management and </a:t>
            </a:r>
            <a:r>
              <a:rPr lang="en-GB" dirty="0" smtClean="0"/>
              <a:t>raising activity charges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Disadvantage: </a:t>
            </a:r>
            <a:r>
              <a:rPr lang="en-GB" dirty="0" smtClean="0"/>
              <a:t>diminished focus on </a:t>
            </a:r>
            <a:r>
              <a:rPr lang="en-GB" dirty="0" smtClean="0"/>
              <a:t>social inclusion </a:t>
            </a:r>
            <a:r>
              <a:rPr lang="en-GB" dirty="0" smtClean="0"/>
              <a:t>objectives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sport facilities and recession-2008/10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2708920"/>
            <a:ext cx="6480000" cy="39604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4760" t="33432" r="33884" b="25148"/>
          <a:stretch>
            <a:fillRect/>
          </a:stretch>
        </p:blipFill>
        <p:spPr bwMode="auto">
          <a:xfrm>
            <a:off x="1331641" y="2762250"/>
            <a:ext cx="7056784" cy="318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Sport facilities and recessio</a:t>
            </a:r>
            <a:r>
              <a:rPr lang="en-GB" dirty="0" smtClean="0"/>
              <a:t>n-before and after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9270" t="13609" r="29397" b="35799"/>
          <a:stretch>
            <a:fillRect/>
          </a:stretch>
        </p:blipFill>
        <p:spPr bwMode="auto">
          <a:xfrm>
            <a:off x="755576" y="2276872"/>
            <a:ext cx="806489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Sport facilities and recessio</a:t>
            </a:r>
            <a:r>
              <a:rPr lang="en-GB" dirty="0" smtClean="0"/>
              <a:t>n-before and after- The Guardian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425" y="3040384"/>
            <a:ext cx="6480000" cy="3412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8250" t="21893" r="35545" b="4438"/>
          <a:stretch>
            <a:fillRect/>
          </a:stretch>
        </p:blipFill>
        <p:spPr bwMode="auto">
          <a:xfrm>
            <a:off x="1187624" y="2243137"/>
            <a:ext cx="6336704" cy="442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ffield Hallam Them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Sheffield Hallam Theme v1</Template>
  <TotalTime>28165</TotalTime>
  <Words>848</Words>
  <Application>Microsoft Office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Sheffield Hallam Theme v1</vt:lpstr>
      <vt:lpstr>The economic importance of volunteering and local authority contribution to sport and the potential for local economic growth.    Dr Themis Kokolakakis,  Sport Industry Research Centre,  Sheffield Hallam University (United Kingdom)</vt:lpstr>
      <vt:lpstr>Introduction</vt:lpstr>
      <vt:lpstr>Central funding through Sport England</vt:lpstr>
      <vt:lpstr>Distribution of funding through Sport England</vt:lpstr>
      <vt:lpstr>Economic development-Multiplier effects</vt:lpstr>
      <vt:lpstr>LA sport facilities and recession</vt:lpstr>
      <vt:lpstr>LA sport facilities and recession-2008/10</vt:lpstr>
      <vt:lpstr>LA Sport facilities and recession-before and after </vt:lpstr>
      <vt:lpstr>LA Sport facilities and recession-before and after- The Guardian </vt:lpstr>
      <vt:lpstr>Physical activity empowers social change</vt:lpstr>
      <vt:lpstr>Affecting sport participation- inequalities</vt:lpstr>
      <vt:lpstr>LAs and Parks</vt:lpstr>
      <vt:lpstr>Outdoor recreation in a LA context</vt:lpstr>
      <vt:lpstr>Employment in Scotland- local contribution</vt:lpstr>
      <vt:lpstr>Sport in Scottish LAs</vt:lpstr>
      <vt:lpstr>Most sport economy is on grassroots</vt:lpstr>
      <vt:lpstr>sport economy is driven from grassroots</vt:lpstr>
      <vt:lpstr>Local Government sport income- Scotland 2016</vt:lpstr>
      <vt:lpstr>Local Government sport expenditure- Scotland 2016</vt:lpstr>
      <vt:lpstr>Effect of home events on sport membership</vt:lpstr>
      <vt:lpstr>Effect of home events on sport membership-2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 Bardsley</dc:creator>
  <cp:lastModifiedBy>THEMISTOCLES</cp:lastModifiedBy>
  <cp:revision>398</cp:revision>
  <cp:lastPrinted>2014-05-14T12:27:59Z</cp:lastPrinted>
  <dcterms:created xsi:type="dcterms:W3CDTF">2012-01-27T13:24:50Z</dcterms:created>
  <dcterms:modified xsi:type="dcterms:W3CDTF">2018-10-24T14:29:50Z</dcterms:modified>
</cp:coreProperties>
</file>