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4" r:id="rId2"/>
    <p:sldId id="276" r:id="rId3"/>
    <p:sldId id="277" r:id="rId4"/>
    <p:sldId id="278" r:id="rId5"/>
    <p:sldId id="282" r:id="rId6"/>
    <p:sldId id="285" r:id="rId7"/>
    <p:sldId id="301" r:id="rId8"/>
    <p:sldId id="289" r:id="rId9"/>
    <p:sldId id="300" r:id="rId10"/>
  </p:sldIdLst>
  <p:sldSz cx="9144000" cy="6858000" type="screen4x3"/>
  <p:notesSz cx="6797675" cy="9928225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4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77CD4A-D3F3-490A-A044-E074C98698C9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94C0C1-51C0-49AA-B8EA-78B3C8CCAC0E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lt-LT" sz="2400" b="1" dirty="0" smtClean="0">
              <a:latin typeface="Arial" panose="020B0604020202020204" pitchFamily="34" charset="0"/>
              <a:cs typeface="Arial" panose="020B0604020202020204" pitchFamily="34" charset="0"/>
            </a:rPr>
            <a:t>Alternatyvūs scenarijai</a:t>
          </a:r>
          <a:endParaRPr lang="en-US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854307-C3B0-4E72-BCE7-C4A621E3FB38}" type="parTrans" cxnId="{3B97618B-34A5-471C-99C7-4A61394F1E59}">
      <dgm:prSet/>
      <dgm:spPr/>
      <dgm:t>
        <a:bodyPr/>
        <a:lstStyle/>
        <a:p>
          <a:pPr algn="ctr"/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A1A551-8DD8-4F01-93DB-AD4FFAD63B9A}" type="sibTrans" cxnId="{3B97618B-34A5-471C-99C7-4A61394F1E59}">
      <dgm:prSet/>
      <dgm:spPr/>
      <dgm:t>
        <a:bodyPr/>
        <a:lstStyle/>
        <a:p>
          <a:pPr algn="ctr"/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57E84F-9BE3-454E-B4C3-C2BAC7281D53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lt-LT" sz="2400" b="1" dirty="0" smtClean="0">
              <a:latin typeface="Arial" panose="020B0604020202020204" pitchFamily="34" charset="0"/>
              <a:cs typeface="Arial" panose="020B0604020202020204" pitchFamily="34" charset="0"/>
            </a:rPr>
            <a:t>Aplinkos pasikeitimų prognozė</a:t>
          </a:r>
          <a:endParaRPr lang="en-US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892C15-2DAF-4387-881B-A6D652D13549}" type="parTrans" cxnId="{65E53E8C-7DCB-45F0-B9E1-00B457EEA4D1}">
      <dgm:prSet/>
      <dgm:spPr/>
      <dgm:t>
        <a:bodyPr/>
        <a:lstStyle/>
        <a:p>
          <a:pPr algn="ctr"/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899587-4907-4022-A14B-69B45A5C4D8D}" type="sibTrans" cxnId="{65E53E8C-7DCB-45F0-B9E1-00B457EEA4D1}">
      <dgm:prSet/>
      <dgm:spPr/>
      <dgm:t>
        <a:bodyPr/>
        <a:lstStyle/>
        <a:p>
          <a:pPr algn="ctr"/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1FDC3E-10F4-47E8-ACF9-D6CC4D0004C9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lt-LT" sz="2400" b="1" dirty="0" smtClean="0">
              <a:latin typeface="Arial" panose="020B0604020202020204" pitchFamily="34" charset="0"/>
              <a:cs typeface="Arial" panose="020B0604020202020204" pitchFamily="34" charset="0"/>
            </a:rPr>
            <a:t>Miesto vystymosi perspektyvos</a:t>
          </a:r>
          <a:endParaRPr lang="en-US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CB75AC-88AD-4C9F-A123-7B26CAE1B356}" type="parTrans" cxnId="{95E082CF-1196-431D-8A92-50494EF44AF4}">
      <dgm:prSet/>
      <dgm:spPr/>
      <dgm:t>
        <a:bodyPr/>
        <a:lstStyle/>
        <a:p>
          <a:pPr algn="ctr"/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760A6D-1D07-43D6-8DEE-C68DF079BCCE}" type="sibTrans" cxnId="{95E082CF-1196-431D-8A92-50494EF44AF4}">
      <dgm:prSet/>
      <dgm:spPr/>
      <dgm:t>
        <a:bodyPr/>
        <a:lstStyle/>
        <a:p>
          <a:pPr algn="ctr"/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932EF5-983A-4182-9842-2225BCAA298C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lt-LT" altLang="en-US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Politiškai priimtinų scenarijų atrinkimas</a:t>
          </a:r>
          <a:endParaRPr lang="en-US" sz="2400" b="1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D1D822-4CCF-4AEE-8396-9A26AF632F85}" type="parTrans" cxnId="{ED660AEF-1ECE-4854-87B3-70C708164F24}">
      <dgm:prSet/>
      <dgm:spPr/>
      <dgm:t>
        <a:bodyPr/>
        <a:lstStyle/>
        <a:p>
          <a:pPr algn="ctr"/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570F8A-2EA0-42E1-B7FD-5309A627C43A}" type="sibTrans" cxnId="{ED660AEF-1ECE-4854-87B3-70C708164F24}">
      <dgm:prSet/>
      <dgm:spPr/>
      <dgm:t>
        <a:bodyPr/>
        <a:lstStyle/>
        <a:p>
          <a:pPr algn="ctr"/>
          <a:endParaRPr lang="en-US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72B054-EB12-4862-AC96-0523FA1E9ACF}" type="pres">
      <dgm:prSet presAssocID="{E077CD4A-D3F3-490A-A044-E074C98698C9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FF2EC75-30E5-49C9-BB07-5392065A4568}" type="pres">
      <dgm:prSet presAssocID="{AC94C0C1-51C0-49AA-B8EA-78B3C8CCAC0E}" presName="singleCycle" presStyleCnt="0"/>
      <dgm:spPr/>
    </dgm:pt>
    <dgm:pt modelId="{8BDE1411-FD47-494D-8155-15CB40FE9C55}" type="pres">
      <dgm:prSet presAssocID="{AC94C0C1-51C0-49AA-B8EA-78B3C8CCAC0E}" presName="singleCenter" presStyleLbl="node1" presStyleIdx="0" presStyleCnt="4" custAng="0" custScaleX="173471" custLinFactNeighborX="-16517" custLinFactNeighborY="-2988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77883914-BF8C-44C7-9BEA-B8D4D0EF794E}" type="pres">
      <dgm:prSet presAssocID="{6F892C15-2DAF-4387-881B-A6D652D13549}" presName="Name56" presStyleLbl="parChTrans1D2" presStyleIdx="0" presStyleCnt="3"/>
      <dgm:spPr/>
      <dgm:t>
        <a:bodyPr/>
        <a:lstStyle/>
        <a:p>
          <a:endParaRPr lang="en-US"/>
        </a:p>
      </dgm:t>
    </dgm:pt>
    <dgm:pt modelId="{0EF3EA58-2969-484B-A353-BB3CC2AB7BA3}" type="pres">
      <dgm:prSet presAssocID="{4557E84F-9BE3-454E-B4C3-C2BAC7281D53}" presName="text0" presStyleLbl="node1" presStyleIdx="1" presStyleCnt="4" custScaleX="352619" custScaleY="114810" custRadScaleRad="163206" custRadScaleInc="-844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961B82-5492-4933-95D7-0B4407A325C5}" type="pres">
      <dgm:prSet presAssocID="{B2CB75AC-88AD-4C9F-A123-7B26CAE1B356}" presName="Name56" presStyleLbl="parChTrans1D2" presStyleIdx="1" presStyleCnt="3"/>
      <dgm:spPr/>
      <dgm:t>
        <a:bodyPr/>
        <a:lstStyle/>
        <a:p>
          <a:endParaRPr lang="en-US"/>
        </a:p>
      </dgm:t>
    </dgm:pt>
    <dgm:pt modelId="{EC6B983F-6FFE-43DF-AE7C-FB3685CDA8DD}" type="pres">
      <dgm:prSet presAssocID="{891FDC3E-10F4-47E8-ACF9-D6CC4D0004C9}" presName="text0" presStyleLbl="node1" presStyleIdx="2" presStyleCnt="4" custScaleX="310013" custScaleY="116170" custRadScaleRad="121334" custRadScaleInc="-1476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0D9605-2886-4F8A-8BE4-7584B04180DE}" type="pres">
      <dgm:prSet presAssocID="{3ED1D822-4CCF-4AEE-8396-9A26AF632F85}" presName="Name56" presStyleLbl="parChTrans1D2" presStyleIdx="2" presStyleCnt="3"/>
      <dgm:spPr/>
      <dgm:t>
        <a:bodyPr/>
        <a:lstStyle/>
        <a:p>
          <a:endParaRPr lang="en-US"/>
        </a:p>
      </dgm:t>
    </dgm:pt>
    <dgm:pt modelId="{26E2D30F-A565-4051-9225-E13C66F34E86}" type="pres">
      <dgm:prSet presAssocID="{81932EF5-983A-4182-9842-2225BCAA298C}" presName="text0" presStyleLbl="node1" presStyleIdx="3" presStyleCnt="4" custScaleX="605375" custRadScaleRad="71797" custRadScaleInc="-533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BC508BE-3F5E-4F89-88E7-D4ABC337A584}" type="presOf" srcId="{4557E84F-9BE3-454E-B4C3-C2BAC7281D53}" destId="{0EF3EA58-2969-484B-A353-BB3CC2AB7BA3}" srcOrd="0" destOrd="0" presId="urn:microsoft.com/office/officeart/2008/layout/RadialCluster"/>
    <dgm:cxn modelId="{FAF24697-C393-4C39-A59E-137C4871ED1B}" type="presOf" srcId="{B2CB75AC-88AD-4C9F-A123-7B26CAE1B356}" destId="{23961B82-5492-4933-95D7-0B4407A325C5}" srcOrd="0" destOrd="0" presId="urn:microsoft.com/office/officeart/2008/layout/RadialCluster"/>
    <dgm:cxn modelId="{AC12EC4F-3070-4A6D-9DC6-CB537CC902D6}" type="presOf" srcId="{E077CD4A-D3F3-490A-A044-E074C98698C9}" destId="{D372B054-EB12-4862-AC96-0523FA1E9ACF}" srcOrd="0" destOrd="0" presId="urn:microsoft.com/office/officeart/2008/layout/RadialCluster"/>
    <dgm:cxn modelId="{65E53E8C-7DCB-45F0-B9E1-00B457EEA4D1}" srcId="{AC94C0C1-51C0-49AA-B8EA-78B3C8CCAC0E}" destId="{4557E84F-9BE3-454E-B4C3-C2BAC7281D53}" srcOrd="0" destOrd="0" parTransId="{6F892C15-2DAF-4387-881B-A6D652D13549}" sibTransId="{A5899587-4907-4022-A14B-69B45A5C4D8D}"/>
    <dgm:cxn modelId="{E3A94473-4876-43BB-8D83-431D061D155A}" type="presOf" srcId="{AC94C0C1-51C0-49AA-B8EA-78B3C8CCAC0E}" destId="{8BDE1411-FD47-494D-8155-15CB40FE9C55}" srcOrd="0" destOrd="0" presId="urn:microsoft.com/office/officeart/2008/layout/RadialCluster"/>
    <dgm:cxn modelId="{9E3AA77D-40E1-4C0D-807C-DEEC005A03E2}" type="presOf" srcId="{891FDC3E-10F4-47E8-ACF9-D6CC4D0004C9}" destId="{EC6B983F-6FFE-43DF-AE7C-FB3685CDA8DD}" srcOrd="0" destOrd="0" presId="urn:microsoft.com/office/officeart/2008/layout/RadialCluster"/>
    <dgm:cxn modelId="{C9C15EFD-2D63-4863-9D80-C5D67BC12CBD}" type="presOf" srcId="{6F892C15-2DAF-4387-881B-A6D652D13549}" destId="{77883914-BF8C-44C7-9BEA-B8D4D0EF794E}" srcOrd="0" destOrd="0" presId="urn:microsoft.com/office/officeart/2008/layout/RadialCluster"/>
    <dgm:cxn modelId="{95E082CF-1196-431D-8A92-50494EF44AF4}" srcId="{AC94C0C1-51C0-49AA-B8EA-78B3C8CCAC0E}" destId="{891FDC3E-10F4-47E8-ACF9-D6CC4D0004C9}" srcOrd="1" destOrd="0" parTransId="{B2CB75AC-88AD-4C9F-A123-7B26CAE1B356}" sibTransId="{C5760A6D-1D07-43D6-8DEE-C68DF079BCCE}"/>
    <dgm:cxn modelId="{B8EACEF8-6421-4BD7-855E-5C68F56A0A45}" type="presOf" srcId="{81932EF5-983A-4182-9842-2225BCAA298C}" destId="{26E2D30F-A565-4051-9225-E13C66F34E86}" srcOrd="0" destOrd="0" presId="urn:microsoft.com/office/officeart/2008/layout/RadialCluster"/>
    <dgm:cxn modelId="{ED660AEF-1ECE-4854-87B3-70C708164F24}" srcId="{AC94C0C1-51C0-49AA-B8EA-78B3C8CCAC0E}" destId="{81932EF5-983A-4182-9842-2225BCAA298C}" srcOrd="2" destOrd="0" parTransId="{3ED1D822-4CCF-4AEE-8396-9A26AF632F85}" sibTransId="{71570F8A-2EA0-42E1-B7FD-5309A627C43A}"/>
    <dgm:cxn modelId="{0D233AC5-D675-41ED-8C66-A53C825965C4}" type="presOf" srcId="{3ED1D822-4CCF-4AEE-8396-9A26AF632F85}" destId="{FB0D9605-2886-4F8A-8BE4-7584B04180DE}" srcOrd="0" destOrd="0" presId="urn:microsoft.com/office/officeart/2008/layout/RadialCluster"/>
    <dgm:cxn modelId="{3B97618B-34A5-471C-99C7-4A61394F1E59}" srcId="{E077CD4A-D3F3-490A-A044-E074C98698C9}" destId="{AC94C0C1-51C0-49AA-B8EA-78B3C8CCAC0E}" srcOrd="0" destOrd="0" parTransId="{05854307-C3B0-4E72-BCE7-C4A621E3FB38}" sibTransId="{F3A1A551-8DD8-4F01-93DB-AD4FFAD63B9A}"/>
    <dgm:cxn modelId="{AE10EAE3-ECEC-4E1D-AB3A-79EE73131C90}" type="presParOf" srcId="{D372B054-EB12-4862-AC96-0523FA1E9ACF}" destId="{DFF2EC75-30E5-49C9-BB07-5392065A4568}" srcOrd="0" destOrd="0" presId="urn:microsoft.com/office/officeart/2008/layout/RadialCluster"/>
    <dgm:cxn modelId="{B93A3DE8-C6B0-457F-BD5B-59CF43D48E4D}" type="presParOf" srcId="{DFF2EC75-30E5-49C9-BB07-5392065A4568}" destId="{8BDE1411-FD47-494D-8155-15CB40FE9C55}" srcOrd="0" destOrd="0" presId="urn:microsoft.com/office/officeart/2008/layout/RadialCluster"/>
    <dgm:cxn modelId="{42745AC6-D553-4D71-99D1-60706642DB9C}" type="presParOf" srcId="{DFF2EC75-30E5-49C9-BB07-5392065A4568}" destId="{77883914-BF8C-44C7-9BEA-B8D4D0EF794E}" srcOrd="1" destOrd="0" presId="urn:microsoft.com/office/officeart/2008/layout/RadialCluster"/>
    <dgm:cxn modelId="{655BB03A-1B58-48E9-9E0A-4382AAC214FE}" type="presParOf" srcId="{DFF2EC75-30E5-49C9-BB07-5392065A4568}" destId="{0EF3EA58-2969-484B-A353-BB3CC2AB7BA3}" srcOrd="2" destOrd="0" presId="urn:microsoft.com/office/officeart/2008/layout/RadialCluster"/>
    <dgm:cxn modelId="{5DEDE2AF-A400-45B7-987F-84AFE8FA1521}" type="presParOf" srcId="{DFF2EC75-30E5-49C9-BB07-5392065A4568}" destId="{23961B82-5492-4933-95D7-0B4407A325C5}" srcOrd="3" destOrd="0" presId="urn:microsoft.com/office/officeart/2008/layout/RadialCluster"/>
    <dgm:cxn modelId="{3DC1443E-D59E-448B-BC89-20293407C189}" type="presParOf" srcId="{DFF2EC75-30E5-49C9-BB07-5392065A4568}" destId="{EC6B983F-6FFE-43DF-AE7C-FB3685CDA8DD}" srcOrd="4" destOrd="0" presId="urn:microsoft.com/office/officeart/2008/layout/RadialCluster"/>
    <dgm:cxn modelId="{985C1E82-8226-4C63-AE50-B2AE431C26D1}" type="presParOf" srcId="{DFF2EC75-30E5-49C9-BB07-5392065A4568}" destId="{FB0D9605-2886-4F8A-8BE4-7584B04180DE}" srcOrd="5" destOrd="0" presId="urn:microsoft.com/office/officeart/2008/layout/RadialCluster"/>
    <dgm:cxn modelId="{3E8A95A2-C25B-4C25-A627-6B50AB4D6E2E}" type="presParOf" srcId="{DFF2EC75-30E5-49C9-BB07-5392065A4568}" destId="{26E2D30F-A565-4051-9225-E13C66F34E86}" srcOrd="6" destOrd="0" presId="urn:microsoft.com/office/officeart/2008/layout/RadialCluster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DE1411-FD47-494D-8155-15CB40FE9C55}">
      <dsp:nvSpPr>
        <dsp:cNvPr id="0" name=""/>
        <dsp:cNvSpPr/>
      </dsp:nvSpPr>
      <dsp:spPr>
        <a:xfrm>
          <a:off x="2604758" y="2045412"/>
          <a:ext cx="2435803" cy="1404156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Alternatyvūs scenarijai</a:t>
          </a:r>
          <a:endParaRPr lang="en-US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73303" y="2113957"/>
        <a:ext cx="2298713" cy="1267066"/>
      </dsp:txXfrm>
    </dsp:sp>
    <dsp:sp modelId="{77883914-BF8C-44C7-9BEA-B8D4D0EF794E}">
      <dsp:nvSpPr>
        <dsp:cNvPr id="0" name=""/>
        <dsp:cNvSpPr/>
      </dsp:nvSpPr>
      <dsp:spPr>
        <a:xfrm rot="13578554">
          <a:off x="2144440" y="1614534"/>
          <a:ext cx="11917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91786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F3EA58-2969-484B-A353-BB3CC2AB7BA3}">
      <dsp:nvSpPr>
        <dsp:cNvPr id="0" name=""/>
        <dsp:cNvSpPr/>
      </dsp:nvSpPr>
      <dsp:spPr>
        <a:xfrm>
          <a:off x="154095" y="103542"/>
          <a:ext cx="3317384" cy="1080114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Aplinkos pasikeitimų prognozė</a:t>
          </a:r>
          <a:endParaRPr lang="en-US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6822" y="156269"/>
        <a:ext cx="3211930" cy="974660"/>
      </dsp:txXfrm>
    </dsp:sp>
    <dsp:sp modelId="{23961B82-5492-4933-95D7-0B4407A325C5}">
      <dsp:nvSpPr>
        <dsp:cNvPr id="0" name=""/>
        <dsp:cNvSpPr/>
      </dsp:nvSpPr>
      <dsp:spPr>
        <a:xfrm rot="18875382">
          <a:off x="4335405" y="1616773"/>
          <a:ext cx="120378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0378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6B983F-6FFE-43DF-AE7C-FB3685CDA8DD}">
      <dsp:nvSpPr>
        <dsp:cNvPr id="0" name=""/>
        <dsp:cNvSpPr/>
      </dsp:nvSpPr>
      <dsp:spPr>
        <a:xfrm>
          <a:off x="4440247" y="95225"/>
          <a:ext cx="2916554" cy="1092909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Miesto vystymosi perspektyvos</a:t>
          </a:r>
          <a:endParaRPr lang="en-US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93598" y="148576"/>
        <a:ext cx="2809852" cy="986207"/>
      </dsp:txXfrm>
    </dsp:sp>
    <dsp:sp modelId="{FB0D9605-2886-4F8A-8BE4-7584B04180DE}">
      <dsp:nvSpPr>
        <dsp:cNvPr id="0" name=""/>
        <dsp:cNvSpPr/>
      </dsp:nvSpPr>
      <dsp:spPr>
        <a:xfrm rot="5434489">
          <a:off x="3669070" y="3594651"/>
          <a:ext cx="29018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018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E2D30F-A565-4051-9225-E13C66F34E86}">
      <dsp:nvSpPr>
        <dsp:cNvPr id="0" name=""/>
        <dsp:cNvSpPr/>
      </dsp:nvSpPr>
      <dsp:spPr>
        <a:xfrm>
          <a:off x="960349" y="3739735"/>
          <a:ext cx="5695274" cy="940784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altLang="en-US" sz="2400" b="1" kern="12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Politiškai priimtinų scenarijų atrinkimas</a:t>
          </a:r>
          <a:endParaRPr lang="en-US" sz="2400" b="1" kern="1200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06274" y="3785660"/>
        <a:ext cx="5603424" cy="8489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873F7-56B9-4E8E-9047-F0AD59F65827}" type="datetimeFigureOut">
              <a:rPr lang="lt-LT" smtClean="0"/>
              <a:t>2016-11-30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2745EC-3E7A-4A6A-BED9-6D080A68361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71228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F09636-FB35-4A16-9081-92C4FCB839FD}" type="datetimeFigureOut">
              <a:rPr lang="lt-LT" smtClean="0"/>
              <a:t>2016-11-30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B7E15-6BA8-4E68-837D-F76D9F0E2F4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67011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756D-F073-4DE6-9C6C-13B74F2497B9}" type="datetimeFigureOut">
              <a:rPr lang="lt-LT" smtClean="0"/>
              <a:t>2016-11-30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C12-C7EA-4E2A-B7FD-DE7BC09A699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65009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756D-F073-4DE6-9C6C-13B74F2497B9}" type="datetimeFigureOut">
              <a:rPr lang="lt-LT" smtClean="0"/>
              <a:t>2016-11-30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C12-C7EA-4E2A-B7FD-DE7BC09A699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4854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756D-F073-4DE6-9C6C-13B74F2497B9}" type="datetimeFigureOut">
              <a:rPr lang="lt-LT" smtClean="0"/>
              <a:t>2016-11-30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C12-C7EA-4E2A-B7FD-DE7BC09A699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25103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756D-F073-4DE6-9C6C-13B74F2497B9}" type="datetimeFigureOut">
              <a:rPr lang="lt-LT" smtClean="0"/>
              <a:t>2016-11-30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C12-C7EA-4E2A-B7FD-DE7BC09A699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82637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756D-F073-4DE6-9C6C-13B74F2497B9}" type="datetimeFigureOut">
              <a:rPr lang="lt-LT" smtClean="0"/>
              <a:t>2016-11-30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C12-C7EA-4E2A-B7FD-DE7BC09A699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73497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756D-F073-4DE6-9C6C-13B74F2497B9}" type="datetimeFigureOut">
              <a:rPr lang="lt-LT" smtClean="0"/>
              <a:t>2016-11-30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C12-C7EA-4E2A-B7FD-DE7BC09A699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067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756D-F073-4DE6-9C6C-13B74F2497B9}" type="datetimeFigureOut">
              <a:rPr lang="lt-LT" smtClean="0"/>
              <a:t>2016-11-30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C12-C7EA-4E2A-B7FD-DE7BC09A699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38669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756D-F073-4DE6-9C6C-13B74F2497B9}" type="datetimeFigureOut">
              <a:rPr lang="lt-LT" smtClean="0"/>
              <a:t>2016-11-30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C12-C7EA-4E2A-B7FD-DE7BC09A699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62869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756D-F073-4DE6-9C6C-13B74F2497B9}" type="datetimeFigureOut">
              <a:rPr lang="lt-LT" smtClean="0"/>
              <a:t>2016-11-30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C12-C7EA-4E2A-B7FD-DE7BC09A699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54559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756D-F073-4DE6-9C6C-13B74F2497B9}" type="datetimeFigureOut">
              <a:rPr lang="lt-LT" smtClean="0"/>
              <a:t>2016-11-30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C12-C7EA-4E2A-B7FD-DE7BC09A699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14501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756D-F073-4DE6-9C6C-13B74F2497B9}" type="datetimeFigureOut">
              <a:rPr lang="lt-LT" smtClean="0"/>
              <a:t>2016-11-30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6AC12-C7EA-4E2A-B7FD-DE7BC09A699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70973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5756D-F073-4DE6-9C6C-13B74F2497B9}" type="datetimeFigureOut">
              <a:rPr lang="lt-LT" smtClean="0"/>
              <a:t>2016-11-30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6AC12-C7EA-4E2A-B7FD-DE7BC09A699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47205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0" y="2440320"/>
            <a:ext cx="9143999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lt-LT" sz="4000" b="1" dirty="0" smtClean="0">
                <a:solidFill>
                  <a:srgbClr val="800000"/>
                </a:solidFill>
              </a:rPr>
              <a:t>ĮVADAS Į </a:t>
            </a:r>
            <a:r>
              <a:rPr lang="lt-LT" sz="4000" b="1" dirty="0" smtClean="0">
                <a:solidFill>
                  <a:srgbClr val="800000"/>
                </a:solidFill>
              </a:rPr>
              <a:t>STRATEGINĮ VALDYMĄ</a:t>
            </a:r>
            <a:endParaRPr lang="en-GB" sz="4000" b="1" dirty="0" smtClean="0">
              <a:solidFill>
                <a:srgbClr val="800000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400" dirty="0" smtClean="0">
                <a:solidFill>
                  <a:srgbClr val="800000"/>
                </a:solidFill>
              </a:rPr>
              <a:t>(</a:t>
            </a:r>
            <a:r>
              <a:rPr lang="lt-LT" altLang="en-US" sz="2400" dirty="0" smtClean="0">
                <a:solidFill>
                  <a:srgbClr val="800000"/>
                </a:solidFill>
              </a:rPr>
              <a:t>Strategijos rengimo metodologiniai orientyrai)</a:t>
            </a:r>
            <a:endParaRPr lang="ru-RU" altLang="en-US" sz="2400" dirty="0">
              <a:solidFill>
                <a:srgbClr val="800000"/>
              </a:solidFill>
            </a:endParaRP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3708400" y="5867400"/>
            <a:ext cx="23278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t-LT" altLang="en-US" sz="1400" dirty="0"/>
              <a:t>© </a:t>
            </a:r>
            <a:r>
              <a:rPr lang="lt-LT" altLang="en-US" sz="1400" dirty="0" err="1" smtClean="0"/>
              <a:t>Аrtašės</a:t>
            </a:r>
            <a:r>
              <a:rPr lang="lt-LT" altLang="en-US" sz="1400" dirty="0" smtClean="0"/>
              <a:t> Gazarian</a:t>
            </a:r>
            <a:r>
              <a:rPr lang="lt-LT" altLang="en-US" sz="1400" dirty="0"/>
              <a:t>, </a:t>
            </a:r>
            <a:r>
              <a:rPr lang="ru-RU" altLang="en-US" sz="1400" dirty="0" smtClean="0"/>
              <a:t>201</a:t>
            </a:r>
            <a:r>
              <a:rPr lang="en-GB" altLang="en-US" sz="1400" dirty="0"/>
              <a:t>6</a:t>
            </a:r>
            <a:endParaRPr lang="en-US" altLang="en-US" sz="1400" dirty="0"/>
          </a:p>
        </p:txBody>
      </p:sp>
      <p:pic>
        <p:nvPicPr>
          <p:cNvPr id="4100" name="Picture 6" descr="vadyb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579438"/>
            <a:ext cx="88106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7909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38"/>
          <p:cNvGrpSpPr>
            <a:grpSpLocks/>
          </p:cNvGrpSpPr>
          <p:nvPr/>
        </p:nvGrpSpPr>
        <p:grpSpPr bwMode="auto">
          <a:xfrm>
            <a:off x="107951" y="836190"/>
            <a:ext cx="8640764" cy="5545138"/>
            <a:chOff x="167" y="617"/>
            <a:chExt cx="5443" cy="3493"/>
          </a:xfrm>
        </p:grpSpPr>
        <p:sp>
          <p:nvSpPr>
            <p:cNvPr id="37896" name="Oval 31"/>
            <p:cNvSpPr>
              <a:spLocks noChangeArrowheads="1"/>
            </p:cNvSpPr>
            <p:nvPr/>
          </p:nvSpPr>
          <p:spPr bwMode="auto">
            <a:xfrm>
              <a:off x="1883" y="1026"/>
              <a:ext cx="3220" cy="2813"/>
            </a:xfrm>
            <a:prstGeom prst="ellipse">
              <a:avLst/>
            </a:prstGeom>
            <a:noFill/>
            <a:ln w="5715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lt-LT" altLang="en-US" sz="1800" b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897" name="Пятно 1 5"/>
            <p:cNvSpPr>
              <a:spLocks noChangeArrowheads="1"/>
            </p:cNvSpPr>
            <p:nvPr/>
          </p:nvSpPr>
          <p:spPr bwMode="auto">
            <a:xfrm>
              <a:off x="167" y="617"/>
              <a:ext cx="2117" cy="1225"/>
            </a:xfrm>
            <a:prstGeom prst="irregularSeal1">
              <a:avLst/>
            </a:prstGeom>
            <a:solidFill>
              <a:srgbClr val="FFCC00"/>
            </a:solidFill>
            <a:ln w="25400" algn="ctr">
              <a:solidFill>
                <a:srgbClr val="385D8A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lt-LT" altLang="en-US" sz="1800" dirty="0" smtClean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BENDROS STRATEGIJOS PRIĖMIMAS</a:t>
              </a:r>
              <a:endParaRPr lang="lt-LT" altLang="en-US" sz="18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898" name="AutoShape 11"/>
            <p:cNvSpPr>
              <a:spLocks noChangeArrowheads="1"/>
            </p:cNvSpPr>
            <p:nvPr/>
          </p:nvSpPr>
          <p:spPr bwMode="auto">
            <a:xfrm>
              <a:off x="2789" y="617"/>
              <a:ext cx="1543" cy="635"/>
            </a:xfrm>
            <a:prstGeom prst="flowChartAlternateProcess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lt-LT" altLang="en-US" sz="2000" b="0" smtClean="0">
                  <a:latin typeface="Arial" panose="020B0604020202020204" pitchFamily="34" charset="0"/>
                  <a:cs typeface="Arial" panose="020B0604020202020204" pitchFamily="34" charset="0"/>
                </a:rPr>
                <a:t>Sėkmės </a:t>
              </a:r>
              <a:r>
                <a:rPr lang="lt-LT" altLang="en-US" sz="2000" b="0">
                  <a:latin typeface="Arial" panose="020B0604020202020204" pitchFamily="34" charset="0"/>
                  <a:cs typeface="Arial" panose="020B0604020202020204" pitchFamily="34" charset="0"/>
                </a:rPr>
                <a:t>kriterijų,</a:t>
              </a:r>
            </a:p>
            <a:p>
              <a:pPr algn="ctr" eaLnBrk="1" hangingPunct="1"/>
              <a:r>
                <a:rPr lang="lt-LT" altLang="en-US" sz="2000" b="0">
                  <a:latin typeface="Arial" panose="020B0604020202020204" pitchFamily="34" charset="0"/>
                  <a:cs typeface="Arial" panose="020B0604020202020204" pitchFamily="34" charset="0"/>
                </a:rPr>
                <a:t>prioritetų ir politikos</a:t>
              </a:r>
            </a:p>
            <a:p>
              <a:pPr algn="ctr" eaLnBrk="1" hangingPunct="1"/>
              <a:r>
                <a:rPr lang="lt-LT" altLang="en-US" sz="2000" b="0" smtClean="0">
                  <a:latin typeface="Arial" panose="020B0604020202020204" pitchFamily="34" charset="0"/>
                  <a:cs typeface="Arial" panose="020B0604020202020204" pitchFamily="34" charset="0"/>
                </a:rPr>
                <a:t>formulavimas</a:t>
              </a:r>
              <a:endParaRPr lang="lt-LT" altLang="en-US" sz="20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899" name="AutoShape 21"/>
            <p:cNvSpPr>
              <a:spLocks noChangeArrowheads="1"/>
            </p:cNvSpPr>
            <p:nvPr/>
          </p:nvSpPr>
          <p:spPr bwMode="auto">
            <a:xfrm>
              <a:off x="2717" y="3475"/>
              <a:ext cx="1504" cy="635"/>
            </a:xfrm>
            <a:prstGeom prst="flowChartAlternateProcess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lt-LT" altLang="en-US" sz="18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00" name="Text Box 22"/>
            <p:cNvSpPr txBox="1">
              <a:spLocks noChangeArrowheads="1"/>
            </p:cNvSpPr>
            <p:nvPr/>
          </p:nvSpPr>
          <p:spPr bwMode="auto">
            <a:xfrm>
              <a:off x="2699" y="3476"/>
              <a:ext cx="1542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"/>
                </a:spcBef>
              </a:pPr>
              <a:r>
                <a:rPr lang="lt-LT" altLang="en-US" sz="2000" b="0">
                  <a:latin typeface="Arial" panose="020B0604020202020204" pitchFamily="34" charset="0"/>
                  <a:cs typeface="Arial" panose="020B0604020202020204" pitchFamily="34" charset="0"/>
                </a:rPr>
                <a:t>Galimų įvykių vystymosi scenarijų </a:t>
              </a:r>
              <a:r>
                <a:rPr lang="lt-LT" altLang="en-US" sz="2000" b="0" smtClean="0">
                  <a:latin typeface="Arial" panose="020B0604020202020204" pitchFamily="34" charset="0"/>
                  <a:cs typeface="Arial" panose="020B0604020202020204" pitchFamily="34" charset="0"/>
                </a:rPr>
                <a:t>prognozavimas</a:t>
              </a:r>
              <a:endParaRPr lang="lt-LT" altLang="en-US" sz="20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01" name="Text Box 28"/>
            <p:cNvSpPr txBox="1">
              <a:spLocks noChangeArrowheads="1"/>
            </p:cNvSpPr>
            <p:nvPr/>
          </p:nvSpPr>
          <p:spPr bwMode="auto">
            <a:xfrm>
              <a:off x="938" y="1673"/>
              <a:ext cx="1380" cy="640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"/>
                </a:spcBef>
              </a:pPr>
              <a:r>
                <a:rPr lang="lt-LT" altLang="en-US" sz="2000" b="0">
                  <a:latin typeface="Arial" panose="020B0604020202020204" pitchFamily="34" charset="0"/>
                  <a:cs typeface="Arial" panose="020B0604020202020204" pitchFamily="34" charset="0"/>
                </a:rPr>
                <a:t>Vystymosi bendro </a:t>
              </a:r>
              <a:r>
                <a:rPr lang="lt-LT" altLang="en-US" sz="2000" b="0" smtClean="0">
                  <a:latin typeface="Arial" panose="020B0604020202020204" pitchFamily="34" charset="0"/>
                  <a:cs typeface="Arial" panose="020B0604020202020204" pitchFamily="34" charset="0"/>
                </a:rPr>
                <a:t>tikslo nustatymas</a:t>
              </a:r>
              <a:endParaRPr lang="lt-LT" altLang="en-US" sz="20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7902" name="AutoShape 40"/>
            <p:cNvCxnSpPr>
              <a:cxnSpLocks noChangeShapeType="1"/>
              <a:stCxn id="37896" idx="7"/>
              <a:endCxn id="37896" idx="7"/>
            </p:cNvCxnSpPr>
            <p:nvPr/>
          </p:nvCxnSpPr>
          <p:spPr bwMode="auto">
            <a:xfrm>
              <a:off x="4631" y="1420"/>
              <a:ext cx="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7903" name="Rectangle 47"/>
            <p:cNvSpPr>
              <a:spLocks noChangeArrowheads="1"/>
            </p:cNvSpPr>
            <p:nvPr/>
          </p:nvSpPr>
          <p:spPr bwMode="auto">
            <a:xfrm>
              <a:off x="4694" y="1525"/>
              <a:ext cx="182" cy="9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lt-LT" altLang="en-US" sz="18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04" name="Rectangle 48"/>
            <p:cNvSpPr>
              <a:spLocks noChangeArrowheads="1"/>
            </p:cNvSpPr>
            <p:nvPr/>
          </p:nvSpPr>
          <p:spPr bwMode="auto">
            <a:xfrm>
              <a:off x="4967" y="2565"/>
              <a:ext cx="272" cy="4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lt-LT" altLang="en-US" sz="18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05" name="AutoShape 35"/>
            <p:cNvSpPr>
              <a:spLocks noChangeArrowheads="1"/>
            </p:cNvSpPr>
            <p:nvPr/>
          </p:nvSpPr>
          <p:spPr bwMode="auto">
            <a:xfrm rot="2867036">
              <a:off x="5012" y="2366"/>
              <a:ext cx="181" cy="181"/>
            </a:xfrm>
            <a:prstGeom prst="triangle">
              <a:avLst>
                <a:gd name="adj" fmla="val 100000"/>
              </a:avLst>
            </a:prstGeom>
            <a:solidFill>
              <a:srgbClr val="000066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algn="ctr" eaLnBrk="1" hangingPunct="1"/>
              <a:endParaRPr lang="lt-LT" altLang="en-US" sz="18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06" name="Rectangle 49"/>
            <p:cNvSpPr>
              <a:spLocks noChangeArrowheads="1"/>
            </p:cNvSpPr>
            <p:nvPr/>
          </p:nvSpPr>
          <p:spPr bwMode="auto">
            <a:xfrm>
              <a:off x="4211" y="3596"/>
              <a:ext cx="46" cy="22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lt-LT" altLang="en-US" sz="18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07" name="AutoShape 36"/>
            <p:cNvSpPr>
              <a:spLocks noChangeArrowheads="1"/>
            </p:cNvSpPr>
            <p:nvPr/>
          </p:nvSpPr>
          <p:spPr bwMode="auto">
            <a:xfrm rot="6289662">
              <a:off x="4266" y="3528"/>
              <a:ext cx="181" cy="181"/>
            </a:xfrm>
            <a:prstGeom prst="triangle">
              <a:avLst>
                <a:gd name="adj" fmla="val 100000"/>
              </a:avLst>
            </a:prstGeom>
            <a:solidFill>
              <a:srgbClr val="000066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algn="ctr" eaLnBrk="1" hangingPunct="1"/>
              <a:endParaRPr lang="lt-LT" altLang="en-US" sz="18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08" name="AutoShape 24"/>
            <p:cNvSpPr>
              <a:spLocks noChangeArrowheads="1"/>
            </p:cNvSpPr>
            <p:nvPr/>
          </p:nvSpPr>
          <p:spPr bwMode="auto">
            <a:xfrm>
              <a:off x="1338" y="2704"/>
              <a:ext cx="1504" cy="635"/>
            </a:xfrm>
            <a:prstGeom prst="flowChartAlternateProcess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lt-LT" altLang="en-US" sz="18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09" name="Text Box 25"/>
            <p:cNvSpPr txBox="1">
              <a:spLocks noChangeArrowheads="1"/>
            </p:cNvSpPr>
            <p:nvPr/>
          </p:nvSpPr>
          <p:spPr bwMode="auto">
            <a:xfrm>
              <a:off x="1338" y="2705"/>
              <a:ext cx="1542" cy="634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"/>
                </a:spcBef>
              </a:pPr>
              <a:r>
                <a:rPr lang="lt-LT" altLang="en-US" sz="2000" b="0" dirty="0">
                  <a:latin typeface="Arial" panose="020B0604020202020204" pitchFamily="34" charset="0"/>
                  <a:cs typeface="Arial" panose="020B0604020202020204" pitchFamily="34" charset="0"/>
                </a:rPr>
                <a:t>Labiausiai priimtino </a:t>
              </a:r>
              <a:r>
                <a:rPr lang="lt-LT" altLang="en-US" sz="2000" b="1" dirty="0">
                  <a:solidFill>
                    <a:srgbClr val="8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scenarijaus </a:t>
              </a:r>
              <a:r>
                <a:rPr lang="lt-LT" altLang="en-US" sz="2000" b="1" dirty="0" smtClean="0">
                  <a:solidFill>
                    <a:srgbClr val="8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pasirinkimas</a:t>
              </a:r>
              <a:endParaRPr lang="lt-LT" altLang="en-US" sz="2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10" name="Rectangle 50"/>
            <p:cNvSpPr>
              <a:spLocks noChangeArrowheads="1"/>
            </p:cNvSpPr>
            <p:nvPr/>
          </p:nvSpPr>
          <p:spPr bwMode="auto">
            <a:xfrm>
              <a:off x="2154" y="3340"/>
              <a:ext cx="272" cy="4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lt-LT" altLang="en-US" sz="18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11" name="AutoShape 37"/>
            <p:cNvSpPr>
              <a:spLocks noChangeArrowheads="1"/>
            </p:cNvSpPr>
            <p:nvPr/>
          </p:nvSpPr>
          <p:spPr bwMode="auto">
            <a:xfrm rot="10048265">
              <a:off x="2312" y="3367"/>
              <a:ext cx="181" cy="181"/>
            </a:xfrm>
            <a:prstGeom prst="triangle">
              <a:avLst>
                <a:gd name="adj" fmla="val 100000"/>
              </a:avLst>
            </a:prstGeom>
            <a:solidFill>
              <a:srgbClr val="000066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 eaLnBrk="1" hangingPunct="1"/>
              <a:endParaRPr lang="lt-LT" altLang="en-US" sz="18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12" name="Rectangle 51"/>
            <p:cNvSpPr>
              <a:spLocks noChangeArrowheads="1"/>
            </p:cNvSpPr>
            <p:nvPr/>
          </p:nvSpPr>
          <p:spPr bwMode="auto">
            <a:xfrm>
              <a:off x="1791" y="2251"/>
              <a:ext cx="273" cy="9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lt-LT" altLang="en-US" sz="18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13" name="AutoShape 38"/>
            <p:cNvSpPr>
              <a:spLocks noChangeArrowheads="1"/>
            </p:cNvSpPr>
            <p:nvPr/>
          </p:nvSpPr>
          <p:spPr bwMode="auto">
            <a:xfrm rot="-7794195">
              <a:off x="1782" y="2366"/>
              <a:ext cx="181" cy="181"/>
            </a:xfrm>
            <a:prstGeom prst="triangle">
              <a:avLst>
                <a:gd name="adj" fmla="val 100000"/>
              </a:avLst>
            </a:prstGeom>
            <a:solidFill>
              <a:srgbClr val="000066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 eaLnBrk="1" hangingPunct="1"/>
              <a:endParaRPr lang="lt-LT" altLang="en-US" sz="18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14" name="Rectangle 52"/>
            <p:cNvSpPr>
              <a:spLocks noChangeArrowheads="1"/>
            </p:cNvSpPr>
            <p:nvPr/>
          </p:nvSpPr>
          <p:spPr bwMode="auto">
            <a:xfrm>
              <a:off x="2109" y="1121"/>
              <a:ext cx="680" cy="55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lt-LT" altLang="en-US" sz="18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15" name="AutoShape 34"/>
            <p:cNvSpPr>
              <a:spLocks noChangeArrowheads="1"/>
            </p:cNvSpPr>
            <p:nvPr/>
          </p:nvSpPr>
          <p:spPr bwMode="auto">
            <a:xfrm>
              <a:off x="4559" y="1348"/>
              <a:ext cx="181" cy="181"/>
            </a:xfrm>
            <a:prstGeom prst="triangle">
              <a:avLst>
                <a:gd name="adj" fmla="val 100000"/>
              </a:avLst>
            </a:prstGeom>
            <a:solidFill>
              <a:srgbClr val="000066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lt-LT" altLang="en-US" sz="18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7916" name="Group 60"/>
            <p:cNvGrpSpPr>
              <a:grpSpLocks/>
            </p:cNvGrpSpPr>
            <p:nvPr/>
          </p:nvGrpSpPr>
          <p:grpSpPr bwMode="auto">
            <a:xfrm>
              <a:off x="4150" y="2605"/>
              <a:ext cx="1460" cy="635"/>
              <a:chOff x="4150" y="2568"/>
              <a:chExt cx="1460" cy="635"/>
            </a:xfrm>
          </p:grpSpPr>
          <p:sp>
            <p:nvSpPr>
              <p:cNvPr id="37917" name="AutoShape 18"/>
              <p:cNvSpPr>
                <a:spLocks noChangeArrowheads="1"/>
              </p:cNvSpPr>
              <p:nvPr/>
            </p:nvSpPr>
            <p:spPr bwMode="auto">
              <a:xfrm>
                <a:off x="4150" y="2568"/>
                <a:ext cx="1460" cy="635"/>
              </a:xfrm>
              <a:prstGeom prst="flowChartAlternateProcess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lt-LT" altLang="en-US" sz="1800" b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918" name="Text Box 19"/>
              <p:cNvSpPr txBox="1">
                <a:spLocks noChangeArrowheads="1"/>
              </p:cNvSpPr>
              <p:nvPr/>
            </p:nvSpPr>
            <p:spPr bwMode="auto">
              <a:xfrm>
                <a:off x="4241" y="2568"/>
                <a:ext cx="1270" cy="634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"/>
                  </a:spcBef>
                </a:pPr>
                <a:r>
                  <a:rPr lang="lt-LT" altLang="en-US" sz="2000" b="0">
                    <a:latin typeface="Arial" panose="020B0604020202020204" pitchFamily="34" charset="0"/>
                    <a:cs typeface="Arial" panose="020B0604020202020204" pitchFamily="34" charset="0"/>
                  </a:rPr>
                  <a:t>Virtualaus landšafto </a:t>
                </a:r>
                <a:r>
                  <a:rPr lang="lt-LT" altLang="en-US" sz="2000" b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išskleidimas</a:t>
                </a:r>
                <a:endParaRPr lang="lt-LT" altLang="en-US" sz="2000" b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37891" name="Group 59"/>
          <p:cNvGrpSpPr>
            <a:grpSpLocks/>
          </p:cNvGrpSpPr>
          <p:nvPr/>
        </p:nvGrpSpPr>
        <p:grpSpPr bwMode="auto">
          <a:xfrm>
            <a:off x="5868988" y="2484439"/>
            <a:ext cx="2879725" cy="1016001"/>
            <a:chOff x="3243" y="2155"/>
            <a:chExt cx="1814" cy="640"/>
          </a:xfrm>
        </p:grpSpPr>
        <p:sp>
          <p:nvSpPr>
            <p:cNvPr id="37894" name="AutoShape 14"/>
            <p:cNvSpPr>
              <a:spLocks noChangeArrowheads="1"/>
            </p:cNvSpPr>
            <p:nvPr/>
          </p:nvSpPr>
          <p:spPr bwMode="auto">
            <a:xfrm>
              <a:off x="3288" y="2160"/>
              <a:ext cx="1769" cy="635"/>
            </a:xfrm>
            <a:prstGeom prst="flowChartAlternateProcess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 sz="18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895" name="Text Box 13"/>
            <p:cNvSpPr txBox="1">
              <a:spLocks noChangeArrowheads="1"/>
            </p:cNvSpPr>
            <p:nvPr/>
          </p:nvSpPr>
          <p:spPr bwMode="auto">
            <a:xfrm>
              <a:off x="3243" y="2155"/>
              <a:ext cx="1814" cy="634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"/>
                </a:spcBef>
              </a:pPr>
              <a:r>
                <a:rPr lang="lt-LT" altLang="en-US" sz="2000" b="0" dirty="0">
                  <a:latin typeface="Arial" panose="020B0604020202020204" pitchFamily="34" charset="0"/>
                  <a:cs typeface="Arial" panose="020B0604020202020204" pitchFamily="34" charset="0"/>
                </a:rPr>
                <a:t>Einamos situacijos analizė ir </a:t>
              </a:r>
              <a:r>
                <a:rPr lang="lt-LT" altLang="en-US" sz="2000" b="0" dirty="0" err="1">
                  <a:latin typeface="Arial" panose="020B0604020202020204" pitchFamily="34" charset="0"/>
                  <a:cs typeface="Arial" panose="020B0604020202020204" pitchFamily="34" charset="0"/>
                </a:rPr>
                <a:t>relevantinės</a:t>
              </a:r>
              <a:r>
                <a:rPr lang="lt-LT" altLang="en-US" sz="2000" b="0" dirty="0">
                  <a:latin typeface="Arial" panose="020B0604020202020204" pitchFamily="34" charset="0"/>
                  <a:cs typeface="Arial" panose="020B0604020202020204" pitchFamily="34" charset="0"/>
                </a:rPr>
                <a:t> informacijos surinkimas</a:t>
              </a:r>
              <a:endParaRPr lang="ru-RU" altLang="en-US" sz="2000" b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893" name="Text Box 4"/>
          <p:cNvSpPr txBox="1">
            <a:spLocks noChangeArrowheads="1"/>
          </p:cNvSpPr>
          <p:nvPr/>
        </p:nvSpPr>
        <p:spPr bwMode="auto">
          <a:xfrm>
            <a:off x="36513" y="220663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STRATEGIJOS FORMAVIM</a:t>
            </a:r>
            <a:r>
              <a:rPr lang="lt-LT" alt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PROCESAS</a:t>
            </a:r>
            <a:endParaRPr lang="ru-RU" altLang="en-US" sz="24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55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5"/>
          <p:cNvSpPr txBox="1">
            <a:spLocks noChangeArrowheads="1"/>
          </p:cNvSpPr>
          <p:nvPr/>
        </p:nvSpPr>
        <p:spPr bwMode="auto">
          <a:xfrm>
            <a:off x="0" y="906156"/>
            <a:ext cx="9144000" cy="4635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"/>
              </a:spcBef>
              <a:buFont typeface="Arial" charset="0"/>
              <a:buNone/>
            </a:pPr>
            <a:r>
              <a:rPr lang="lt-LT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t-LT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"/>
              </a:spcBef>
              <a:buClr>
                <a:srgbClr val="800000"/>
              </a:buClr>
              <a:buSzPct val="125000"/>
            </a:pPr>
            <a:r>
              <a:rPr lang="lt-LT" altLang="en-US" sz="24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SĖKMĖS KRITERIJŲ IR POLITIKOS FORMULAVIMAS</a:t>
            </a:r>
          </a:p>
          <a:p>
            <a:pPr algn="ctr" eaLnBrk="1" hangingPunct="1">
              <a:spcBef>
                <a:spcPct val="5000"/>
              </a:spcBef>
            </a:pPr>
            <a:endParaRPr lang="en-US" alt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"/>
              </a:spcBef>
            </a:pPr>
            <a:endParaRPr lang="lt-LT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"/>
              </a:spcBef>
              <a:buFont typeface="Arial" charset="0"/>
              <a:buNone/>
            </a:pPr>
            <a:r>
              <a:rPr lang="lt-LT" alt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Kriterijai</a:t>
            </a:r>
            <a:r>
              <a:rPr lang="lt-LT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būsimos </a:t>
            </a:r>
            <a:r>
              <a:rPr lang="lt-LT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situacijos aspektai, </a:t>
            </a:r>
            <a:r>
              <a:rPr lang="lt-LT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į kuriuos turi būti atsižvelgta, </a:t>
            </a:r>
            <a:r>
              <a:rPr lang="lt-LT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pasirenkant </a:t>
            </a:r>
            <a:r>
              <a:rPr lang="lt-LT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vystymosi kelią.</a:t>
            </a:r>
            <a:endParaRPr lang="lt-LT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"/>
              </a:spcBef>
            </a:pPr>
            <a:r>
              <a:rPr lang="lt-LT" alt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Tai </a:t>
            </a:r>
            <a:r>
              <a:rPr lang="lt-LT" alt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rodikliai</a:t>
            </a:r>
            <a:r>
              <a:rPr lang="lt-LT" alt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kuriuos </a:t>
            </a:r>
            <a:r>
              <a:rPr lang="lt-LT" alt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galima išmatuoti ar </a:t>
            </a:r>
            <a:r>
              <a:rPr lang="lt-LT" alt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faktai,                        kuriuos </a:t>
            </a:r>
            <a:r>
              <a:rPr lang="lt-LT" alt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galima </a:t>
            </a:r>
            <a:r>
              <a:rPr lang="lt-LT" altLang="en-US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vienareikšmiškai nustatyti.</a:t>
            </a:r>
          </a:p>
          <a:p>
            <a:pPr algn="ctr" eaLnBrk="1" hangingPunct="1">
              <a:spcBef>
                <a:spcPct val="5000"/>
              </a:spcBef>
            </a:pPr>
            <a:endParaRPr lang="lt-LT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lt-LT" altLang="en-US" sz="24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Daugiakriteriniai</a:t>
            </a:r>
            <a:r>
              <a:rPr lang="lt-LT" alt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uždaviniai paprastai </a:t>
            </a:r>
          </a:p>
          <a:p>
            <a:pPr algn="ctr"/>
            <a:r>
              <a:rPr lang="lt-LT" alt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neturi vienintelio “geriausio” sprendimo</a:t>
            </a:r>
            <a:r>
              <a:rPr lang="lt-LT" altLang="en-US" sz="24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lt-LT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Jei kriterijų yra daug, </a:t>
            </a:r>
            <a:r>
              <a:rPr lang="lt-LT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jiems </a:t>
            </a:r>
            <a:r>
              <a:rPr lang="lt-LT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turi </a:t>
            </a:r>
            <a:r>
              <a:rPr lang="lt-LT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būti numatyti </a:t>
            </a:r>
            <a:r>
              <a:rPr lang="lt-LT" alt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prioritetai</a:t>
            </a:r>
            <a:r>
              <a:rPr lang="lt-LT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42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5"/>
          <p:cNvSpPr txBox="1">
            <a:spLocks noChangeArrowheads="1"/>
          </p:cNvSpPr>
          <p:nvPr/>
        </p:nvSpPr>
        <p:spPr bwMode="auto">
          <a:xfrm>
            <a:off x="0" y="1112005"/>
            <a:ext cx="9144000" cy="3896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"/>
              </a:spcBef>
            </a:pPr>
            <a:r>
              <a:rPr lang="lt-LT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Bet kuri strategija rengiama ir įgyvendinama </a:t>
            </a:r>
          </a:p>
          <a:p>
            <a:pPr algn="ctr" eaLnBrk="1" hangingPunct="1">
              <a:spcBef>
                <a:spcPct val="5000"/>
              </a:spcBef>
            </a:pPr>
            <a:r>
              <a:rPr lang="lt-LT" alt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politikos </a:t>
            </a:r>
            <a:r>
              <a:rPr lang="lt-LT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rėmuose, kuri paprastai numato</a:t>
            </a:r>
          </a:p>
          <a:p>
            <a:pPr algn="ctr" eaLnBrk="1" hangingPunct="1">
              <a:spcBef>
                <a:spcPct val="5000"/>
              </a:spcBef>
              <a:buClr>
                <a:srgbClr val="800000"/>
              </a:buClr>
              <a:buFont typeface="Arial" charset="0"/>
              <a:buNone/>
            </a:pPr>
            <a:r>
              <a:rPr lang="lt-LT" alt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bendrus principus, </a:t>
            </a:r>
          </a:p>
          <a:p>
            <a:pPr algn="ctr" eaLnBrk="1" hangingPunct="1">
              <a:spcBef>
                <a:spcPct val="5000"/>
              </a:spcBef>
              <a:buClr>
                <a:srgbClr val="800000"/>
              </a:buClr>
              <a:buFont typeface="Arial" charset="0"/>
              <a:buNone/>
            </a:pPr>
            <a:r>
              <a:rPr lang="lt-LT" alt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prioritetus ir apribojimus</a:t>
            </a:r>
            <a:r>
              <a:rPr lang="lt-LT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 eaLnBrk="1" hangingPunct="1">
              <a:spcBef>
                <a:spcPct val="5000"/>
              </a:spcBef>
              <a:buClr>
                <a:srgbClr val="800000"/>
              </a:buClr>
              <a:buFont typeface="Arial" charset="0"/>
              <a:buNone/>
            </a:pPr>
            <a:r>
              <a:rPr lang="lt-LT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dėl priimtinų arba pageidautinų </a:t>
            </a:r>
          </a:p>
          <a:p>
            <a:pPr algn="ctr" eaLnBrk="1" hangingPunct="1">
              <a:spcBef>
                <a:spcPct val="5000"/>
              </a:spcBef>
              <a:buClr>
                <a:srgbClr val="800000"/>
              </a:buClr>
              <a:buFont typeface="Arial" charset="0"/>
              <a:buNone/>
            </a:pPr>
            <a:r>
              <a:rPr lang="lt-LT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tikslų ir veikimo </a:t>
            </a:r>
            <a:r>
              <a:rPr lang="lt-LT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būdų.</a:t>
            </a:r>
          </a:p>
          <a:p>
            <a:pPr algn="ctr" eaLnBrk="1" hangingPunct="1">
              <a:spcBef>
                <a:spcPct val="5000"/>
              </a:spcBef>
            </a:pPr>
            <a:endParaRPr lang="lt-LT" alt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lt-LT" altLang="en-US" sz="24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Politika negali pridėti naujų galimybių prie egzistuojančių,                         </a:t>
            </a:r>
            <a:r>
              <a:rPr lang="lt-LT" altLang="en-US" sz="24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politiniai reikalavimai tik </a:t>
            </a:r>
            <a:r>
              <a:rPr lang="lt-LT" altLang="en-US" sz="24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riboja </a:t>
            </a:r>
            <a:r>
              <a:rPr lang="lt-LT" alt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pasirinkimo variantus</a:t>
            </a:r>
            <a:r>
              <a:rPr lang="lt-LT" altLang="en-US" sz="24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altLang="en-US" sz="24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lt-LT" alt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55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0727" y="1623279"/>
            <a:ext cx="8783273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>
              <a:spcBef>
                <a:spcPts val="1200"/>
              </a:spcBef>
              <a:buClr>
                <a:srgbClr val="990000"/>
              </a:buClr>
              <a:buFont typeface="+mj-lt"/>
              <a:buAutoNum type="arabicParenR"/>
            </a:pPr>
            <a:r>
              <a:rPr lang="lt-L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geopolitiniai ir ekonominiai struktūriniai veiksniai,</a:t>
            </a:r>
          </a:p>
          <a:p>
            <a:pPr indent="-457200">
              <a:spcBef>
                <a:spcPts val="1200"/>
              </a:spcBef>
              <a:buClr>
                <a:srgbClr val="990000"/>
              </a:buClr>
              <a:buFont typeface="+mj-lt"/>
              <a:buAutoNum type="arabicParenR"/>
            </a:pPr>
            <a:r>
              <a:rPr lang="lt-L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aktualūs ir potencialūs gyventojų poreikiai, </a:t>
            </a:r>
          </a:p>
          <a:p>
            <a:pPr indent="-457200">
              <a:spcBef>
                <a:spcPts val="1200"/>
              </a:spcBef>
              <a:buClr>
                <a:srgbClr val="990000"/>
              </a:buClr>
              <a:buFont typeface="+mj-lt"/>
              <a:buAutoNum type="arabicParenR"/>
            </a:pPr>
            <a:r>
              <a:rPr lang="lt-L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naudojami būdai tų poreikių patenkinimui, nišos galimoms misijoms,</a:t>
            </a:r>
          </a:p>
          <a:p>
            <a:pPr indent="-457200">
              <a:spcBef>
                <a:spcPts val="1200"/>
              </a:spcBef>
              <a:buClr>
                <a:srgbClr val="990000"/>
              </a:buClr>
              <a:buFont typeface="+mj-lt"/>
              <a:buAutoNum type="arabicParenR"/>
            </a:pPr>
            <a:r>
              <a:rPr lang="lt-L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esamų ir galimų paslaugų paklausos (jos nebuvimo) analizė,</a:t>
            </a:r>
          </a:p>
          <a:p>
            <a:pPr indent="-457200">
              <a:spcBef>
                <a:spcPts val="1200"/>
              </a:spcBef>
              <a:buClr>
                <a:srgbClr val="990000"/>
              </a:buClr>
              <a:buFont typeface="+mj-lt"/>
              <a:buAutoNum type="arabicParenR"/>
            </a:pPr>
            <a:r>
              <a:rPr lang="lt-L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esamos galimybės ir kaip jos gali būti išvystytos ateityje.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82667" y="332656"/>
            <a:ext cx="7037388" cy="84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"/>
              </a:spcBef>
              <a:defRPr/>
            </a:pPr>
            <a:r>
              <a:rPr lang="lt-LT" altLang="en-US" sz="2400" b="1" dirty="0">
                <a:solidFill>
                  <a:srgbClr val="800000"/>
                </a:solidFill>
                <a:latin typeface="Arial" charset="0"/>
              </a:rPr>
              <a:t>LANDŠAFTO ANALIZĖ IR ĮVYKIŲ VYSTYMOSI </a:t>
            </a:r>
          </a:p>
          <a:p>
            <a:pPr algn="ctr">
              <a:spcBef>
                <a:spcPct val="5000"/>
              </a:spcBef>
              <a:defRPr/>
            </a:pPr>
            <a:r>
              <a:rPr lang="lt-LT" altLang="en-US" sz="2400" b="1" dirty="0">
                <a:solidFill>
                  <a:srgbClr val="800000"/>
                </a:solidFill>
                <a:latin typeface="Arial" charset="0"/>
              </a:rPr>
              <a:t>SCENARIJŲ PRELIMINARUS </a:t>
            </a:r>
            <a:r>
              <a:rPr lang="lt-LT" altLang="en-US" sz="2400" b="1" dirty="0" smtClean="0">
                <a:solidFill>
                  <a:srgbClr val="800000"/>
                </a:solidFill>
                <a:latin typeface="Arial" charset="0"/>
              </a:rPr>
              <a:t>ĮVERTINIMAS</a:t>
            </a:r>
            <a:endParaRPr lang="lt-LT" altLang="en-US" sz="2400" b="1" dirty="0">
              <a:solidFill>
                <a:srgbClr val="8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35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84023138"/>
              </p:ext>
            </p:extLst>
          </p:nvPr>
        </p:nvGraphicFramePr>
        <p:xfrm>
          <a:off x="755576" y="1501936"/>
          <a:ext cx="768133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29184" y="350944"/>
            <a:ext cx="84490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buClr>
                <a:srgbClr val="800000"/>
              </a:buClr>
              <a:buSzPct val="118000"/>
            </a:pPr>
            <a:r>
              <a:rPr lang="lt-LT" alt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PAGRINDINIO SCENARIJAUS PASIRINKIMAS,                                             IR BENDRO VYSTYMOSI TIKSLO </a:t>
            </a:r>
            <a:r>
              <a:rPr lang="lt-LT" altLang="en-US" sz="24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NUSTATYMAS</a:t>
            </a:r>
            <a:endParaRPr lang="en-US" altLang="en-US" sz="24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52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0" y="2004301"/>
            <a:ext cx="9144000" cy="414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"/>
              </a:spcBef>
            </a:pPr>
            <a:r>
              <a:rPr lang="lt-LT" altLang="lt-LT" sz="2400" b="1" i="1" dirty="0">
                <a:solidFill>
                  <a:srgbClr val="000066"/>
                </a:solidFill>
              </a:rPr>
              <a:t>Pageidaujamos ateities vizija</a:t>
            </a:r>
            <a:r>
              <a:rPr lang="lt-LT" altLang="lt-LT" sz="2400" b="1" dirty="0"/>
              <a:t>, </a:t>
            </a:r>
          </a:p>
          <a:p>
            <a:pPr algn="ctr" eaLnBrk="1" hangingPunct="1">
              <a:spcBef>
                <a:spcPct val="5000"/>
              </a:spcBef>
            </a:pPr>
            <a:r>
              <a:rPr lang="lt-LT" altLang="lt-LT" sz="2400" b="1" dirty="0"/>
              <a:t>arba </a:t>
            </a:r>
            <a:r>
              <a:rPr lang="lt-LT" altLang="lt-LT" sz="2400" b="1" i="1" dirty="0">
                <a:solidFill>
                  <a:srgbClr val="000066"/>
                </a:solidFill>
              </a:rPr>
              <a:t>bendras vystymosi tikslas</a:t>
            </a:r>
            <a:r>
              <a:rPr lang="lt-LT" altLang="lt-LT" sz="2400" b="1" dirty="0"/>
              <a:t> – </a:t>
            </a:r>
          </a:p>
          <a:p>
            <a:pPr algn="ctr" eaLnBrk="1" hangingPunct="1">
              <a:spcBef>
                <a:spcPct val="5000"/>
              </a:spcBef>
            </a:pPr>
            <a:r>
              <a:rPr lang="lt-LT" altLang="lt-LT" sz="2400" b="1" dirty="0"/>
              <a:t>tai </a:t>
            </a:r>
            <a:r>
              <a:rPr lang="lt-LT" altLang="lt-LT" sz="2400" b="1" dirty="0" smtClean="0">
                <a:solidFill>
                  <a:srgbClr val="800000"/>
                </a:solidFill>
              </a:rPr>
              <a:t>konkretus </a:t>
            </a:r>
            <a:r>
              <a:rPr lang="lt-LT" altLang="lt-LT" sz="2400" b="1" dirty="0">
                <a:solidFill>
                  <a:srgbClr val="800000"/>
                </a:solidFill>
              </a:rPr>
              <a:t>įsivaizdavimas </a:t>
            </a:r>
          </a:p>
          <a:p>
            <a:pPr algn="ctr" eaLnBrk="1" hangingPunct="1">
              <a:spcBef>
                <a:spcPct val="5000"/>
              </a:spcBef>
            </a:pPr>
            <a:r>
              <a:rPr lang="lt-LT" altLang="lt-LT" sz="2400" b="1" dirty="0">
                <a:solidFill>
                  <a:srgbClr val="800000"/>
                </a:solidFill>
              </a:rPr>
              <a:t>apie galimą situaciją ateityje</a:t>
            </a:r>
            <a:r>
              <a:rPr lang="lt-LT" altLang="lt-LT" sz="2400" b="1" dirty="0"/>
              <a:t> </a:t>
            </a:r>
          </a:p>
          <a:p>
            <a:pPr algn="ctr" eaLnBrk="1" hangingPunct="1">
              <a:spcBef>
                <a:spcPct val="5000"/>
              </a:spcBef>
            </a:pPr>
            <a:r>
              <a:rPr lang="lt-LT" altLang="lt-LT" sz="2400" b="1" dirty="0"/>
              <a:t>(esamame ar pakeistame landšafte</a:t>
            </a:r>
            <a:r>
              <a:rPr lang="lt-LT" altLang="lt-LT" sz="2400" b="1" dirty="0" smtClean="0"/>
              <a:t>). </a:t>
            </a:r>
            <a:endParaRPr lang="lt-LT" altLang="lt-LT" sz="2400" b="1" dirty="0"/>
          </a:p>
          <a:p>
            <a:pPr algn="ctr" eaLnBrk="1" hangingPunct="1">
              <a:spcBef>
                <a:spcPct val="5000"/>
              </a:spcBef>
            </a:pPr>
            <a:endParaRPr lang="lt-LT" altLang="lt-LT" sz="2400" b="1" dirty="0"/>
          </a:p>
          <a:p>
            <a:pPr algn="ctr" eaLnBrk="1" hangingPunct="1">
              <a:spcBef>
                <a:spcPct val="5000"/>
              </a:spcBef>
            </a:pPr>
            <a:r>
              <a:rPr lang="lt-LT" altLang="lt-LT" sz="2800" b="1" dirty="0"/>
              <a:t>B</a:t>
            </a:r>
            <a:r>
              <a:rPr lang="lt-LT" altLang="lt-LT" sz="2800" b="1" dirty="0" smtClean="0"/>
              <a:t>endro </a:t>
            </a:r>
            <a:r>
              <a:rPr lang="lt-LT" altLang="lt-LT" sz="2800" b="1" dirty="0"/>
              <a:t>vystymosi </a:t>
            </a:r>
            <a:r>
              <a:rPr lang="lt-LT" altLang="lt-LT" sz="2800" b="1" dirty="0" smtClean="0"/>
              <a:t>tikslo </a:t>
            </a:r>
            <a:r>
              <a:rPr lang="lt-LT" altLang="lt-LT" sz="2800" b="1" i="1" dirty="0" smtClean="0">
                <a:solidFill>
                  <a:srgbClr val="002060"/>
                </a:solidFill>
              </a:rPr>
              <a:t>strateginė </a:t>
            </a:r>
            <a:r>
              <a:rPr lang="lt-LT" altLang="lt-LT" sz="2800" b="1" i="1" dirty="0">
                <a:solidFill>
                  <a:srgbClr val="002060"/>
                </a:solidFill>
              </a:rPr>
              <a:t>vizija</a:t>
            </a:r>
            <a:r>
              <a:rPr lang="lt-LT" altLang="lt-LT" sz="2800" b="1" dirty="0"/>
              <a:t> </a:t>
            </a:r>
          </a:p>
          <a:p>
            <a:pPr algn="ctr" eaLnBrk="1" hangingPunct="1">
              <a:spcBef>
                <a:spcPct val="5000"/>
              </a:spcBef>
            </a:pPr>
            <a:r>
              <a:rPr lang="lt-LT" altLang="lt-LT" sz="2800" b="1" dirty="0" smtClean="0"/>
              <a:t>nuo </a:t>
            </a:r>
            <a:r>
              <a:rPr lang="lt-LT" altLang="lt-LT" sz="2800" b="1" i="1" dirty="0">
                <a:solidFill>
                  <a:srgbClr val="000066"/>
                </a:solidFill>
              </a:rPr>
              <a:t>tuščių svajonių</a:t>
            </a:r>
            <a:r>
              <a:rPr lang="lt-LT" altLang="lt-LT" sz="2800" b="1" dirty="0"/>
              <a:t> iš esmės skiriasi </a:t>
            </a:r>
          </a:p>
          <a:p>
            <a:pPr algn="ctr" eaLnBrk="1" hangingPunct="1">
              <a:spcBef>
                <a:spcPct val="5000"/>
              </a:spcBef>
            </a:pPr>
            <a:r>
              <a:rPr lang="lt-LT" altLang="lt-LT" sz="2800" b="1" dirty="0"/>
              <a:t>savo </a:t>
            </a:r>
            <a:r>
              <a:rPr lang="lt-LT" altLang="lt-LT" sz="2800" b="1" i="1" dirty="0">
                <a:solidFill>
                  <a:srgbClr val="002060"/>
                </a:solidFill>
              </a:rPr>
              <a:t>realistiškumu</a:t>
            </a:r>
            <a:r>
              <a:rPr lang="lt-LT" altLang="lt-LT" sz="2800" b="1" dirty="0"/>
              <a:t> bei neprieštaringumu.</a:t>
            </a:r>
            <a:endParaRPr lang="ru-RU" altLang="lt-LT" sz="2800" b="1" dirty="0"/>
          </a:p>
          <a:p>
            <a:pPr algn="ctr" eaLnBrk="1" hangingPunct="1">
              <a:spcBef>
                <a:spcPct val="5000"/>
              </a:spcBef>
            </a:pPr>
            <a:endParaRPr lang="ru-RU" altLang="lt-LT" sz="2400" b="1" dirty="0"/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0" y="871538"/>
            <a:ext cx="9144000" cy="84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"/>
              </a:spcBef>
            </a:pPr>
            <a:r>
              <a:rPr lang="lt-LT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Pasirenkamas </a:t>
            </a:r>
            <a:r>
              <a:rPr lang="lt-LT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scenarijus turi </a:t>
            </a:r>
            <a:r>
              <a:rPr lang="lt-LT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užtikrinti </a:t>
            </a:r>
            <a:r>
              <a:rPr lang="lt-LT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“komforto zonos”,</a:t>
            </a:r>
          </a:p>
          <a:p>
            <a:pPr algn="ctr" eaLnBrk="1" hangingPunct="1">
              <a:spcBef>
                <a:spcPct val="5000"/>
              </a:spcBef>
            </a:pPr>
            <a:r>
              <a:rPr lang="lt-LT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kurią apibrėžia numatyti sėkmės kriterijai, pasiekimą</a:t>
            </a:r>
            <a:r>
              <a:rPr lang="lt-LT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90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Пятно 1 5"/>
          <p:cNvSpPr>
            <a:spLocks noChangeArrowheads="1"/>
          </p:cNvSpPr>
          <p:nvPr/>
        </p:nvSpPr>
        <p:spPr bwMode="auto">
          <a:xfrm>
            <a:off x="1619250" y="549275"/>
            <a:ext cx="3024188" cy="1584325"/>
          </a:xfrm>
          <a:prstGeom prst="irregularSeal1">
            <a:avLst/>
          </a:prstGeom>
          <a:solidFill>
            <a:srgbClr val="FFFFCC"/>
          </a:solidFill>
          <a:ln w="3175" algn="ctr">
            <a:solidFill>
              <a:srgbClr val="8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lt-LT" altLang="en-US" sz="180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PRIIMTA STRATEGIJA</a:t>
            </a:r>
            <a:endParaRPr lang="ru-RU" altLang="en-US" sz="180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71" name="Oval 3"/>
          <p:cNvSpPr>
            <a:spLocks noChangeArrowheads="1"/>
          </p:cNvSpPr>
          <p:nvPr/>
        </p:nvSpPr>
        <p:spPr bwMode="auto">
          <a:xfrm>
            <a:off x="2916238" y="1544638"/>
            <a:ext cx="5111750" cy="4465637"/>
          </a:xfrm>
          <a:prstGeom prst="ellips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ru-RU" altLang="en-US" sz="1800" b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5300" name="AutoShape 18"/>
          <p:cNvCxnSpPr>
            <a:cxnSpLocks noChangeShapeType="1"/>
            <a:stCxn id="32771" idx="7"/>
            <a:endCxn id="32771" idx="7"/>
          </p:cNvCxnSpPr>
          <p:nvPr/>
        </p:nvCxnSpPr>
        <p:spPr bwMode="auto">
          <a:xfrm>
            <a:off x="7278688" y="2170113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5301" name="Rectangle 19"/>
          <p:cNvSpPr>
            <a:spLocks noChangeArrowheads="1"/>
          </p:cNvSpPr>
          <p:nvPr/>
        </p:nvSpPr>
        <p:spPr bwMode="auto">
          <a:xfrm>
            <a:off x="7378700" y="2336800"/>
            <a:ext cx="288925" cy="1444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ru-RU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02" name="Rectangle 20"/>
          <p:cNvSpPr>
            <a:spLocks noChangeArrowheads="1"/>
          </p:cNvSpPr>
          <p:nvPr/>
        </p:nvSpPr>
        <p:spPr bwMode="auto">
          <a:xfrm>
            <a:off x="7812088" y="3987800"/>
            <a:ext cx="431800" cy="714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ru-RU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03" name="AutoShape 21"/>
          <p:cNvSpPr>
            <a:spLocks noChangeArrowheads="1"/>
          </p:cNvSpPr>
          <p:nvPr/>
        </p:nvSpPr>
        <p:spPr bwMode="auto">
          <a:xfrm rot="2867036">
            <a:off x="7883525" y="3671888"/>
            <a:ext cx="287337" cy="287338"/>
          </a:xfrm>
          <a:prstGeom prst="triangle">
            <a:avLst>
              <a:gd name="adj" fmla="val 100000"/>
            </a:avLst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ru-RU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04" name="AutoShape 13"/>
          <p:cNvSpPr>
            <a:spLocks noChangeArrowheads="1"/>
          </p:cNvSpPr>
          <p:nvPr/>
        </p:nvSpPr>
        <p:spPr bwMode="auto">
          <a:xfrm>
            <a:off x="4240213" y="5373688"/>
            <a:ext cx="2387600" cy="1008062"/>
          </a:xfrm>
          <a:prstGeom prst="flowChartAlternateProces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ru-RU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78" name="Text Box 14"/>
          <p:cNvSpPr txBox="1">
            <a:spLocks noChangeArrowheads="1"/>
          </p:cNvSpPr>
          <p:nvPr/>
        </p:nvSpPr>
        <p:spPr bwMode="auto">
          <a:xfrm>
            <a:off x="4240213" y="5360988"/>
            <a:ext cx="24479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"/>
              </a:spcBef>
            </a:pPr>
            <a:r>
              <a:rPr lang="lt-LT" altLang="en-US" sz="2000" b="0">
                <a:latin typeface="Arial" panose="020B0604020202020204" pitchFamily="34" charset="0"/>
                <a:cs typeface="Arial" panose="020B0604020202020204" pitchFamily="34" charset="0"/>
              </a:rPr>
              <a:t>Problemų ir galimybių           diagnozė</a:t>
            </a:r>
            <a:endParaRPr lang="ru-RU" altLang="en-US" sz="20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06" name="Rectangle 22"/>
          <p:cNvSpPr>
            <a:spLocks noChangeArrowheads="1"/>
          </p:cNvSpPr>
          <p:nvPr/>
        </p:nvSpPr>
        <p:spPr bwMode="auto">
          <a:xfrm>
            <a:off x="6611938" y="5624513"/>
            <a:ext cx="73025" cy="3603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ru-RU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07" name="AutoShape 23"/>
          <p:cNvSpPr>
            <a:spLocks noChangeArrowheads="1"/>
          </p:cNvSpPr>
          <p:nvPr/>
        </p:nvSpPr>
        <p:spPr bwMode="auto">
          <a:xfrm rot="6289662">
            <a:off x="6699250" y="5516563"/>
            <a:ext cx="287337" cy="287338"/>
          </a:xfrm>
          <a:prstGeom prst="triangle">
            <a:avLst>
              <a:gd name="adj" fmla="val 100000"/>
            </a:avLst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ru-RU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08" name="AutoShape 24"/>
          <p:cNvSpPr>
            <a:spLocks noChangeArrowheads="1"/>
          </p:cNvSpPr>
          <p:nvPr/>
        </p:nvSpPr>
        <p:spPr bwMode="auto">
          <a:xfrm>
            <a:off x="2051050" y="4208463"/>
            <a:ext cx="2387600" cy="1008062"/>
          </a:xfrm>
          <a:prstGeom prst="flowChartAlternateProces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ru-RU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82" name="Text Box 25"/>
          <p:cNvSpPr txBox="1">
            <a:spLocks noChangeArrowheads="1"/>
          </p:cNvSpPr>
          <p:nvPr/>
        </p:nvSpPr>
        <p:spPr bwMode="auto">
          <a:xfrm>
            <a:off x="1835696" y="4210050"/>
            <a:ext cx="2807742" cy="103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"/>
              </a:spcBef>
            </a:pPr>
            <a:r>
              <a:rPr lang="lt-LT" altLang="en-US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Problemų</a:t>
            </a:r>
          </a:p>
          <a:p>
            <a:pPr algn="ctr" eaLnBrk="1" hangingPunct="1">
              <a:spcBef>
                <a:spcPct val="5000"/>
              </a:spcBef>
            </a:pPr>
            <a:r>
              <a:rPr lang="en-US" alt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lt-LT" altLang="en-US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prendimas</a:t>
            </a:r>
            <a:r>
              <a:rPr lang="en-US" altLang="en-US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lt-LT" altLang="en-US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tikslų nustatymas</a:t>
            </a:r>
            <a:endParaRPr lang="ru-RU" altLang="en-US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10" name="Rectangle 26"/>
          <p:cNvSpPr>
            <a:spLocks noChangeArrowheads="1"/>
          </p:cNvSpPr>
          <p:nvPr/>
        </p:nvSpPr>
        <p:spPr bwMode="auto">
          <a:xfrm>
            <a:off x="3346450" y="5218113"/>
            <a:ext cx="431800" cy="714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ru-RU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11" name="AutoShape 27"/>
          <p:cNvSpPr>
            <a:spLocks noChangeArrowheads="1"/>
          </p:cNvSpPr>
          <p:nvPr/>
        </p:nvSpPr>
        <p:spPr bwMode="auto">
          <a:xfrm rot="10048265">
            <a:off x="3597275" y="5260975"/>
            <a:ext cx="287338" cy="287338"/>
          </a:xfrm>
          <a:prstGeom prst="triangle">
            <a:avLst>
              <a:gd name="adj" fmla="val 100000"/>
            </a:avLst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1" hangingPunct="1"/>
            <a:endParaRPr lang="ru-RU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12" name="Rectangle 28"/>
          <p:cNvSpPr>
            <a:spLocks noChangeArrowheads="1"/>
          </p:cNvSpPr>
          <p:nvPr/>
        </p:nvSpPr>
        <p:spPr bwMode="auto">
          <a:xfrm>
            <a:off x="2770188" y="3489325"/>
            <a:ext cx="433387" cy="1444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ru-RU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13" name="AutoShape 29"/>
          <p:cNvSpPr>
            <a:spLocks noChangeArrowheads="1"/>
          </p:cNvSpPr>
          <p:nvPr/>
        </p:nvSpPr>
        <p:spPr bwMode="auto">
          <a:xfrm rot="-7794195">
            <a:off x="2755900" y="3671888"/>
            <a:ext cx="287337" cy="287338"/>
          </a:xfrm>
          <a:prstGeom prst="triangle">
            <a:avLst>
              <a:gd name="adj" fmla="val 100000"/>
            </a:avLst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ru-RU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14" name="Rectangle 30"/>
          <p:cNvSpPr>
            <a:spLocks noChangeArrowheads="1"/>
          </p:cNvSpPr>
          <p:nvPr/>
        </p:nvSpPr>
        <p:spPr bwMode="auto">
          <a:xfrm>
            <a:off x="3346450" y="1760538"/>
            <a:ext cx="865188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ru-RU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15" name="AutoShape 31"/>
          <p:cNvSpPr>
            <a:spLocks noChangeArrowheads="1"/>
          </p:cNvSpPr>
          <p:nvPr/>
        </p:nvSpPr>
        <p:spPr bwMode="auto">
          <a:xfrm>
            <a:off x="7164388" y="2055813"/>
            <a:ext cx="287337" cy="287337"/>
          </a:xfrm>
          <a:prstGeom prst="triangle">
            <a:avLst>
              <a:gd name="adj" fmla="val 100000"/>
            </a:avLst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ru-RU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16" name="AutoShape 36"/>
          <p:cNvSpPr>
            <a:spLocks noChangeArrowheads="1"/>
          </p:cNvSpPr>
          <p:nvPr/>
        </p:nvSpPr>
        <p:spPr bwMode="auto">
          <a:xfrm>
            <a:off x="6515100" y="4051300"/>
            <a:ext cx="2317750" cy="1008063"/>
          </a:xfrm>
          <a:prstGeom prst="flowChartAlternateProces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ru-RU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90" name="Text Box 37"/>
          <p:cNvSpPr txBox="1">
            <a:spLocks noChangeArrowheads="1"/>
          </p:cNvSpPr>
          <p:nvPr/>
        </p:nvSpPr>
        <p:spPr bwMode="auto">
          <a:xfrm>
            <a:off x="6659563" y="4051300"/>
            <a:ext cx="20161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"/>
              </a:spcBef>
            </a:pPr>
            <a:r>
              <a:rPr lang="lt-LT" altLang="en-US" sz="2000" b="0">
                <a:latin typeface="Arial" panose="020B0604020202020204" pitchFamily="34" charset="0"/>
                <a:cs typeface="Arial" panose="020B0604020202020204" pitchFamily="34" charset="0"/>
              </a:rPr>
              <a:t>Svarbių  faktorių            analizė</a:t>
            </a:r>
            <a:endParaRPr lang="ru-RU" altLang="en-US" sz="20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18" name="AutoShape 11"/>
          <p:cNvSpPr>
            <a:spLocks noChangeArrowheads="1"/>
          </p:cNvSpPr>
          <p:nvPr/>
        </p:nvSpPr>
        <p:spPr bwMode="auto">
          <a:xfrm>
            <a:off x="3994150" y="1041400"/>
            <a:ext cx="2881313" cy="1008063"/>
          </a:xfrm>
          <a:prstGeom prst="flowChartAlternateProces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ru-RU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92" name="Text Box 12"/>
          <p:cNvSpPr txBox="1">
            <a:spLocks noChangeArrowheads="1"/>
          </p:cNvSpPr>
          <p:nvPr/>
        </p:nvSpPr>
        <p:spPr bwMode="auto">
          <a:xfrm>
            <a:off x="3922713" y="1055688"/>
            <a:ext cx="29527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"/>
              </a:spcBef>
            </a:pPr>
            <a:r>
              <a:rPr lang="lt-LT" altLang="en-US" sz="2000" b="0">
                <a:latin typeface="Arial" panose="020B0604020202020204" pitchFamily="34" charset="0"/>
                <a:cs typeface="Arial" panose="020B0604020202020204" pitchFamily="34" charset="0"/>
              </a:rPr>
              <a:t>Esamos ir prognozuojamos situacijos SWOT analizė </a:t>
            </a:r>
            <a:endParaRPr lang="ru-RU" altLang="en-US" sz="20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2794" name="Group 47"/>
          <p:cNvGrpSpPr>
            <a:grpSpLocks/>
          </p:cNvGrpSpPr>
          <p:nvPr/>
        </p:nvGrpSpPr>
        <p:grpSpPr bwMode="auto">
          <a:xfrm>
            <a:off x="1331640" y="2205038"/>
            <a:ext cx="2411685" cy="1368425"/>
            <a:chOff x="136" y="1842"/>
            <a:chExt cx="1066" cy="862"/>
          </a:xfrm>
        </p:grpSpPr>
        <p:sp>
          <p:nvSpPr>
            <p:cNvPr id="55324" name="AutoShape 44"/>
            <p:cNvSpPr>
              <a:spLocks noChangeArrowheads="1"/>
            </p:cNvSpPr>
            <p:nvPr/>
          </p:nvSpPr>
          <p:spPr bwMode="auto">
            <a:xfrm>
              <a:off x="136" y="1842"/>
              <a:ext cx="1066" cy="862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28575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en-US" sz="18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325" name="Text Box 45"/>
            <p:cNvSpPr txBox="1">
              <a:spLocks noChangeArrowheads="1"/>
            </p:cNvSpPr>
            <p:nvPr/>
          </p:nvSpPr>
          <p:spPr bwMode="auto">
            <a:xfrm>
              <a:off x="181" y="1979"/>
              <a:ext cx="975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lt-LT" altLang="en-US" sz="20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Strateginis veiksmų planas</a:t>
              </a:r>
              <a:endParaRPr lang="ru-RU" altLang="en-US" sz="2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5321" name="AutoShape 33"/>
          <p:cNvSpPr>
            <a:spLocks noChangeArrowheads="1"/>
          </p:cNvSpPr>
          <p:nvPr/>
        </p:nvSpPr>
        <p:spPr bwMode="auto">
          <a:xfrm>
            <a:off x="6718300" y="2420938"/>
            <a:ext cx="2317750" cy="1092200"/>
          </a:xfrm>
          <a:prstGeom prst="flowChartAlternateProces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ru-RU" altLang="en-US" sz="18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97" name="Text Box 34"/>
          <p:cNvSpPr txBox="1">
            <a:spLocks noChangeArrowheads="1"/>
          </p:cNvSpPr>
          <p:nvPr/>
        </p:nvSpPr>
        <p:spPr bwMode="auto">
          <a:xfrm>
            <a:off x="6659563" y="2495550"/>
            <a:ext cx="237648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"/>
              </a:spcBef>
            </a:pPr>
            <a:r>
              <a:rPr lang="lt-LT" altLang="en-US" sz="2000" b="0" dirty="0">
                <a:latin typeface="Arial" panose="020B0604020202020204" pitchFamily="34" charset="0"/>
                <a:cs typeface="Arial" panose="020B0604020202020204" pitchFamily="34" charset="0"/>
              </a:rPr>
              <a:t>Probleminių </a:t>
            </a:r>
            <a:r>
              <a:rPr lang="lt-LT" altLang="en-US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situacijų </a:t>
            </a:r>
            <a:r>
              <a:rPr lang="lt-LT" altLang="en-US" sz="2000" b="0" dirty="0">
                <a:latin typeface="Arial" panose="020B0604020202020204" pitchFamily="34" charset="0"/>
                <a:cs typeface="Arial" panose="020B0604020202020204" pitchFamily="34" charset="0"/>
              </a:rPr>
              <a:t>išsiaiškinimas</a:t>
            </a:r>
            <a:endParaRPr lang="ru-RU" altLang="en-US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23" name="Text Box 38"/>
          <p:cNvSpPr txBox="1">
            <a:spLocks noChangeArrowheads="1"/>
          </p:cNvSpPr>
          <p:nvPr/>
        </p:nvSpPr>
        <p:spPr bwMode="auto">
          <a:xfrm>
            <a:off x="827088" y="188913"/>
            <a:ext cx="76327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lt-LT" alt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</a:t>
            </a:r>
            <a:r>
              <a:rPr lang="en-US" alt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lt-LT" alt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TEGIJOS ĮGYVENDINI</a:t>
            </a:r>
            <a:r>
              <a:rPr lang="en-US" alt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 PROCESAS</a:t>
            </a:r>
            <a:endParaRPr lang="ru-RU" altLang="en-US" sz="24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778250" y="1289304"/>
            <a:ext cx="4619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18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125792" y="88056"/>
            <a:ext cx="8856983" cy="5760639"/>
          </a:xfrm>
          <a:prstGeom prst="triangle">
            <a:avLst>
              <a:gd name="adj" fmla="val 50000"/>
            </a:avLst>
          </a:prstGeom>
          <a:solidFill>
            <a:srgbClr val="CCFFFF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en-US" sz="2000" b="1"/>
          </a:p>
        </p:txBody>
      </p:sp>
      <p:sp>
        <p:nvSpPr>
          <p:cNvPr id="54275" name="Line 3"/>
          <p:cNvSpPr>
            <a:spLocks noChangeShapeType="1"/>
          </p:cNvSpPr>
          <p:nvPr/>
        </p:nvSpPr>
        <p:spPr bwMode="auto">
          <a:xfrm>
            <a:off x="3492500" y="1557338"/>
            <a:ext cx="2160588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lt-LT" sz="2000" b="1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>
            <a:off x="1258888" y="4437063"/>
            <a:ext cx="6481762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lt-LT" sz="2000" b="1"/>
          </a:p>
        </p:txBody>
      </p:sp>
      <p:sp>
        <p:nvSpPr>
          <p:cNvPr id="54278" name="Line 7"/>
          <p:cNvSpPr>
            <a:spLocks noChangeShapeType="1"/>
          </p:cNvSpPr>
          <p:nvPr/>
        </p:nvSpPr>
        <p:spPr bwMode="auto">
          <a:xfrm>
            <a:off x="2339975" y="3141663"/>
            <a:ext cx="4392613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lt-LT" sz="2000" b="1"/>
          </a:p>
        </p:txBody>
      </p:sp>
      <p:sp>
        <p:nvSpPr>
          <p:cNvPr id="75783" name="Text Box 8"/>
          <p:cNvSpPr txBox="1">
            <a:spLocks noChangeArrowheads="1"/>
          </p:cNvSpPr>
          <p:nvPr/>
        </p:nvSpPr>
        <p:spPr bwMode="auto">
          <a:xfrm>
            <a:off x="1763167" y="1770063"/>
            <a:ext cx="5545137" cy="127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ts val="600"/>
              </a:spcBef>
            </a:pPr>
            <a:r>
              <a:rPr lang="lt-LT" altLang="en-US" sz="2400" b="1" dirty="0">
                <a:solidFill>
                  <a:srgbClr val="C00000"/>
                </a:solidFill>
              </a:rPr>
              <a:t>STRATEGIJA</a:t>
            </a:r>
          </a:p>
          <a:p>
            <a:pPr algn="ctr" eaLnBrk="1" hangingPunct="1">
              <a:spcBef>
                <a:spcPts val="600"/>
              </a:spcBef>
            </a:pPr>
            <a:r>
              <a:rPr lang="lt-LT" altLang="en-US" sz="2400" b="1" dirty="0" smtClean="0">
                <a:solidFill>
                  <a:srgbClr val="C00000"/>
                </a:solidFill>
              </a:rPr>
              <a:t>apima ateities viziją</a:t>
            </a:r>
            <a:r>
              <a:rPr lang="en-US" altLang="en-US" sz="2400" b="1" dirty="0" smtClean="0">
                <a:solidFill>
                  <a:srgbClr val="C00000"/>
                </a:solidFill>
              </a:rPr>
              <a:t> </a:t>
            </a:r>
            <a:r>
              <a:rPr lang="lt-LT" altLang="en-US" sz="2400" b="1" dirty="0">
                <a:solidFill>
                  <a:srgbClr val="C00000"/>
                </a:solidFill>
              </a:rPr>
              <a:t>ir </a:t>
            </a:r>
            <a:r>
              <a:rPr lang="lt-LT" altLang="en-US" sz="2400" b="1" dirty="0" smtClean="0">
                <a:solidFill>
                  <a:srgbClr val="C00000"/>
                </a:solidFill>
              </a:rPr>
              <a:t>                                          pasirinktą </a:t>
            </a:r>
            <a:r>
              <a:rPr lang="lt-LT" altLang="en-US" sz="2400" b="1" dirty="0">
                <a:solidFill>
                  <a:srgbClr val="C00000"/>
                </a:solidFill>
              </a:rPr>
              <a:t>vystymosi scenarijų</a:t>
            </a:r>
            <a:endParaRPr lang="ru-RU" altLang="en-US" sz="2400" b="1" dirty="0">
              <a:solidFill>
                <a:srgbClr val="C00000"/>
              </a:solidFill>
            </a:endParaRPr>
          </a:p>
        </p:txBody>
      </p:sp>
      <p:sp>
        <p:nvSpPr>
          <p:cNvPr id="75785" name="Text Box 10"/>
          <p:cNvSpPr txBox="1">
            <a:spLocks noChangeArrowheads="1"/>
          </p:cNvSpPr>
          <p:nvPr/>
        </p:nvSpPr>
        <p:spPr bwMode="auto">
          <a:xfrm>
            <a:off x="2886178" y="858800"/>
            <a:ext cx="33115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ts val="0"/>
              </a:spcBef>
            </a:pPr>
            <a:r>
              <a:rPr lang="lt-LT" altLang="en-US" b="1" dirty="0" smtClean="0">
                <a:solidFill>
                  <a:srgbClr val="4D4D4D"/>
                </a:solidFill>
              </a:rPr>
              <a:t>KRITERIJAI</a:t>
            </a:r>
          </a:p>
          <a:p>
            <a:pPr algn="ctr" eaLnBrk="1" hangingPunct="1">
              <a:spcBef>
                <a:spcPts val="0"/>
              </a:spcBef>
            </a:pPr>
            <a:r>
              <a:rPr lang="lt-LT" altLang="en-US" b="1" dirty="0" smtClean="0">
                <a:solidFill>
                  <a:srgbClr val="4D4D4D"/>
                </a:solidFill>
              </a:rPr>
              <a:t>ir POLITIKA</a:t>
            </a:r>
            <a:endParaRPr lang="lt-LT" altLang="en-US" b="1" dirty="0">
              <a:solidFill>
                <a:srgbClr val="4D4D4D"/>
              </a:solidFill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763712" y="3145043"/>
            <a:ext cx="5545137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ts val="600"/>
              </a:spcBef>
            </a:pPr>
            <a:r>
              <a:rPr lang="lt-LT" altLang="en-US" sz="2800" b="1" dirty="0" smtClean="0">
                <a:solidFill>
                  <a:srgbClr val="800000"/>
                </a:solidFill>
              </a:rPr>
              <a:t>STRATEGINIS</a:t>
            </a:r>
            <a:r>
              <a:rPr lang="en-GB" altLang="en-US" sz="2800" b="1" dirty="0" smtClean="0">
                <a:solidFill>
                  <a:srgbClr val="800000"/>
                </a:solidFill>
              </a:rPr>
              <a:t> </a:t>
            </a:r>
            <a:r>
              <a:rPr lang="lt-LT" altLang="en-US" sz="2800" b="1" dirty="0" smtClean="0">
                <a:solidFill>
                  <a:srgbClr val="800000"/>
                </a:solidFill>
              </a:rPr>
              <a:t>VEIKSMŲ PLANAS</a:t>
            </a:r>
            <a:endParaRPr lang="lt-LT" altLang="en-US" sz="2800" b="1" dirty="0">
              <a:solidFill>
                <a:srgbClr val="800000"/>
              </a:solidFill>
            </a:endParaRPr>
          </a:p>
          <a:p>
            <a:pPr algn="ctr" eaLnBrk="1" hangingPunct="1">
              <a:spcBef>
                <a:spcPts val="600"/>
              </a:spcBef>
            </a:pPr>
            <a:r>
              <a:rPr lang="lt-LT" altLang="en-US" sz="2400" b="1" dirty="0">
                <a:solidFill>
                  <a:srgbClr val="800000"/>
                </a:solidFill>
              </a:rPr>
              <a:t>a</a:t>
            </a:r>
            <a:r>
              <a:rPr lang="lt-LT" altLang="en-US" sz="2400" b="1" dirty="0" smtClean="0">
                <a:solidFill>
                  <a:srgbClr val="800000"/>
                </a:solidFill>
              </a:rPr>
              <a:t>pima strateginių tikslų seką,                                                   jų pasiekimo terminus ir būdus</a:t>
            </a:r>
            <a:endParaRPr lang="ru-RU" altLang="en-US" sz="2400" b="1" dirty="0">
              <a:solidFill>
                <a:srgbClr val="800000"/>
              </a:solidFill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763688" y="4696396"/>
            <a:ext cx="5545137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lt-LT" altLang="en-US" sz="2000" b="1" dirty="0" smtClean="0">
                <a:solidFill>
                  <a:srgbClr val="002060"/>
                </a:solidFill>
              </a:rPr>
              <a:t>STRATEGINIAI PROJEKTAI</a:t>
            </a:r>
            <a:r>
              <a:rPr lang="lt-LT" altLang="en-US" sz="2000" b="1" dirty="0">
                <a:solidFill>
                  <a:srgbClr val="002060"/>
                </a:solidFill>
              </a:rPr>
              <a:t>/ </a:t>
            </a:r>
            <a:r>
              <a:rPr lang="lt-LT" altLang="en-US" sz="2000" b="1" dirty="0" smtClean="0">
                <a:solidFill>
                  <a:srgbClr val="002060"/>
                </a:solidFill>
              </a:rPr>
              <a:t>PROJEKTAI/ </a:t>
            </a:r>
            <a:r>
              <a:rPr lang="lt-LT" altLang="en-US" sz="2000" b="1" dirty="0">
                <a:solidFill>
                  <a:srgbClr val="002060"/>
                </a:solidFill>
              </a:rPr>
              <a:t>PROJEKTAI</a:t>
            </a:r>
          </a:p>
          <a:p>
            <a:pPr algn="ctr" eaLnBrk="1" hangingPunct="1">
              <a:spcBef>
                <a:spcPct val="50000"/>
              </a:spcBef>
            </a:pPr>
            <a:r>
              <a:rPr lang="lt-LT" altLang="en-US" sz="2000" b="1" dirty="0" smtClean="0">
                <a:solidFill>
                  <a:srgbClr val="002060"/>
                </a:solidFill>
              </a:rPr>
              <a:t>apima padalinių ir vykdytojų veiklos planus</a:t>
            </a:r>
            <a:endParaRPr lang="ru-RU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49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350</Words>
  <Application>Microsoft Office PowerPoint</Application>
  <PresentationFormat>On-screen Show (4:3)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Artases Gazarian</dc:creator>
  <cp:lastModifiedBy>Artases Gazarian</cp:lastModifiedBy>
  <cp:revision>19</cp:revision>
  <cp:lastPrinted>2016-10-21T08:41:56Z</cp:lastPrinted>
  <dcterms:created xsi:type="dcterms:W3CDTF">2016-10-21T06:54:47Z</dcterms:created>
  <dcterms:modified xsi:type="dcterms:W3CDTF">2016-11-30T18:08:01Z</dcterms:modified>
</cp:coreProperties>
</file>