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charts/chart2.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4.xml" ContentType="application/vnd.openxmlformats-officedocument.drawingml.chart+xml"/>
  <Override PartName="/ppt/theme/themeOverride1.xml" ContentType="application/vnd.openxmlformats-officedocument.themeOverride+xml"/>
  <Override PartName="/ppt/charts/chart5.xml" ContentType="application/vnd.openxmlformats-officedocument.drawingml.chart+xml"/>
  <Override PartName="/ppt/theme/themeOverride2.xml" ContentType="application/vnd.openxmlformats-officedocument.themeOverride+xml"/>
  <Override PartName="/ppt/charts/chart6.xml" ContentType="application/vnd.openxmlformats-officedocument.drawingml.chart+xml"/>
  <Override PartName="/ppt/drawings/drawing2.xml" ContentType="application/vnd.openxmlformats-officedocument.drawingml.chartshapes+xml"/>
  <Override PartName="/ppt/charts/chart7.xml" ContentType="application/vnd.openxmlformats-officedocument.drawingml.chart+xml"/>
  <Override PartName="/ppt/charts/chart8.xml" ContentType="application/vnd.openxmlformats-officedocument.drawingml.chart+xml"/>
  <Override PartName="/ppt/drawings/drawing3.xml" ContentType="application/vnd.openxmlformats-officedocument.drawingml.chartshapes+xml"/>
  <Override PartName="/ppt/charts/chart9.xml" ContentType="application/vnd.openxmlformats-officedocument.drawingml.chart+xml"/>
  <Override PartName="/ppt/drawings/drawing4.xml" ContentType="application/vnd.openxmlformats-officedocument.drawingml.chartshapes+xml"/>
  <Override PartName="/ppt/charts/chart10.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7" r:id="rId3"/>
  </p:sldMasterIdLst>
  <p:notesMasterIdLst>
    <p:notesMasterId r:id="rId33"/>
  </p:notesMasterIdLst>
  <p:sldIdLst>
    <p:sldId id="256" r:id="rId4"/>
    <p:sldId id="799" r:id="rId5"/>
    <p:sldId id="830" r:id="rId6"/>
    <p:sldId id="817" r:id="rId7"/>
    <p:sldId id="837" r:id="rId8"/>
    <p:sldId id="838" r:id="rId9"/>
    <p:sldId id="839" r:id="rId10"/>
    <p:sldId id="805" r:id="rId11"/>
    <p:sldId id="841" r:id="rId12"/>
    <p:sldId id="840" r:id="rId13"/>
    <p:sldId id="842" r:id="rId14"/>
    <p:sldId id="882" r:id="rId15"/>
    <p:sldId id="883" r:id="rId16"/>
    <p:sldId id="843" r:id="rId17"/>
    <p:sldId id="811" r:id="rId18"/>
    <p:sldId id="880" r:id="rId19"/>
    <p:sldId id="881" r:id="rId20"/>
    <p:sldId id="884" r:id="rId21"/>
    <p:sldId id="801" r:id="rId22"/>
    <p:sldId id="885" r:id="rId23"/>
    <p:sldId id="803" r:id="rId24"/>
    <p:sldId id="822" r:id="rId25"/>
    <p:sldId id="823" r:id="rId26"/>
    <p:sldId id="824" r:id="rId27"/>
    <p:sldId id="825" r:id="rId28"/>
    <p:sldId id="888" r:id="rId29"/>
    <p:sldId id="887" r:id="rId30"/>
    <p:sldId id="886" r:id="rId31"/>
    <p:sldId id="889" r:id="rId32"/>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2506" autoAdjust="0"/>
  </p:normalViewPr>
  <p:slideViewPr>
    <p:cSldViewPr snapToGrid="0">
      <p:cViewPr varScale="1">
        <p:scale>
          <a:sx n="95" d="100"/>
          <a:sy n="95" d="100"/>
        </p:scale>
        <p:origin x="119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Maja%20Pilgaard\AppData\Roaming\Microsoft\Excel\Tabeller_voksne%20(version%201).xlsb"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C:\Users\maja.pilgaard\Documents\Ph.d\Ph.d\Artikler\bev&#230;gegrunde\EASM.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Documents%20and%20Settings\Maja.Pilgaard\Dokumenter\Ph.d\Undervisning\Udviklin%20i%20danskernes%20idr&#230;tsvaner.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C:\Users\Henrik\AppData\Local\Microsoft\Windows\Temporary%20Internet%20Files\Content.Outlook\R55H32N7\Henrik_fodbold.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2" Type="http://schemas.openxmlformats.org/officeDocument/2006/relationships/oleObject" Target="file:///L:\Team%20Folders\Idan%20Dokumenter\Projekter\Igangv&#230;rende%20projekter\KU.%20Frederiksberg%20Kommune\Opl&#230;g\Opl&#230;g%20Frederiksberg.xlsx" TargetMode="External"/><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2" Type="http://schemas.openxmlformats.org/officeDocument/2006/relationships/oleObject" Target="file:///C:\Users\Peter\Desktop\Ringsted,%20hovedtal,%20voksne.xlsx" TargetMode="External"/><Relationship Id="rId1" Type="http://schemas.openxmlformats.org/officeDocument/2006/relationships/themeOverride" Target="../theme/themeOverride2.xm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Documents%20and%20Settings\Maja.Pilgaard\Skrivebord\Idr&#230;tsvaner\pr&#230;sentationer\Dgi-senioridr&#230;t.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Documents%20and%20Settings\Maja.Pilgaard\Skrivebord\Idr&#230;tsvaner\pr&#230;sentationer\Dgi-senioridr&#230;t.xlsx" TargetMode="External"/></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C:\Documents%20and%20Settings\Maja.Pilgaard\Skrivebord\Idr&#230;tsvaner\pr&#230;sentationer\Dgi-senioridr&#230;t.xlsx" TargetMode="External"/></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C:\Documents%20and%20Settings\Maja.Pilgaard\Skrivebord\Idr&#230;tsvaner\pr&#230;sentationer\Dgi-senioridr&#230;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ysClr val="windowText" lastClr="000000"/>
                </a:solidFill>
                <a:latin typeface="+mn-lt"/>
                <a:ea typeface="+mn-ea"/>
                <a:cs typeface="+mn-cs"/>
              </a:defRPr>
            </a:pPr>
            <a:r>
              <a:rPr lang="en-US"/>
              <a:t>2016</a:t>
            </a:r>
          </a:p>
        </c:rich>
      </c:tx>
      <c:overlay val="0"/>
      <c:spPr>
        <a:noFill/>
        <a:ln>
          <a:noFill/>
        </a:ln>
        <a:effectLst/>
      </c:spPr>
    </c:title>
    <c:autoTitleDeleted val="0"/>
    <c:plotArea>
      <c:layout/>
      <c:barChart>
        <c:barDir val="col"/>
        <c:grouping val="clustered"/>
        <c:varyColors val="0"/>
        <c:ser>
          <c:idx val="0"/>
          <c:order val="0"/>
          <c:tx>
            <c:strRef>
              <c:f>'Ark1'!$O$3</c:f>
              <c:strCache>
                <c:ptCount val="1"/>
                <c:pt idx="0">
                  <c:v>Kvinder</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'Ark1'!$P$2:$Y$2</c:f>
              <c:strCache>
                <c:ptCount val="10"/>
                <c:pt idx="0">
                  <c:v>7-9 år</c:v>
                </c:pt>
                <c:pt idx="1">
                  <c:v>10-12 år</c:v>
                </c:pt>
                <c:pt idx="2">
                  <c:v>13-15 år</c:v>
                </c:pt>
                <c:pt idx="3">
                  <c:v>16-19 år</c:v>
                </c:pt>
                <c:pt idx="4">
                  <c:v>20-29 år</c:v>
                </c:pt>
                <c:pt idx="5">
                  <c:v>30-39 år</c:v>
                </c:pt>
                <c:pt idx="6">
                  <c:v>40-49 år</c:v>
                </c:pt>
                <c:pt idx="7">
                  <c:v>50-59 år</c:v>
                </c:pt>
                <c:pt idx="8">
                  <c:v>60-69 år</c:v>
                </c:pt>
                <c:pt idx="9">
                  <c:v>70 år+</c:v>
                </c:pt>
              </c:strCache>
            </c:strRef>
          </c:cat>
          <c:val>
            <c:numRef>
              <c:f>'Ark1'!$P$3:$Y$3</c:f>
              <c:numCache>
                <c:formatCode>General</c:formatCode>
                <c:ptCount val="10"/>
                <c:pt idx="0">
                  <c:v>86</c:v>
                </c:pt>
                <c:pt idx="1">
                  <c:v>85</c:v>
                </c:pt>
                <c:pt idx="2">
                  <c:v>78</c:v>
                </c:pt>
                <c:pt idx="3">
                  <c:v>59</c:v>
                </c:pt>
                <c:pt idx="4">
                  <c:v>56</c:v>
                </c:pt>
                <c:pt idx="5">
                  <c:v>52</c:v>
                </c:pt>
                <c:pt idx="6">
                  <c:v>63</c:v>
                </c:pt>
                <c:pt idx="7">
                  <c:v>63</c:v>
                </c:pt>
                <c:pt idx="8">
                  <c:v>73</c:v>
                </c:pt>
                <c:pt idx="9">
                  <c:v>66</c:v>
                </c:pt>
              </c:numCache>
            </c:numRef>
          </c:val>
          <c:extLst>
            <c:ext xmlns:c16="http://schemas.microsoft.com/office/drawing/2014/chart" uri="{C3380CC4-5D6E-409C-BE32-E72D297353CC}">
              <c16:uniqueId val="{00000000-1D24-4076-B099-FB8F67FC1FAA}"/>
            </c:ext>
          </c:extLst>
        </c:ser>
        <c:ser>
          <c:idx val="1"/>
          <c:order val="1"/>
          <c:tx>
            <c:strRef>
              <c:f>'Ark1'!$O$4</c:f>
              <c:strCache>
                <c:ptCount val="1"/>
                <c:pt idx="0">
                  <c:v>Mænd</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'Ark1'!$P$2:$Y$2</c:f>
              <c:strCache>
                <c:ptCount val="10"/>
                <c:pt idx="0">
                  <c:v>7-9 år</c:v>
                </c:pt>
                <c:pt idx="1">
                  <c:v>10-12 år</c:v>
                </c:pt>
                <c:pt idx="2">
                  <c:v>13-15 år</c:v>
                </c:pt>
                <c:pt idx="3">
                  <c:v>16-19 år</c:v>
                </c:pt>
                <c:pt idx="4">
                  <c:v>20-29 år</c:v>
                </c:pt>
                <c:pt idx="5">
                  <c:v>30-39 år</c:v>
                </c:pt>
                <c:pt idx="6">
                  <c:v>40-49 år</c:v>
                </c:pt>
                <c:pt idx="7">
                  <c:v>50-59 år</c:v>
                </c:pt>
                <c:pt idx="8">
                  <c:v>60-69 år</c:v>
                </c:pt>
                <c:pt idx="9">
                  <c:v>70 år+</c:v>
                </c:pt>
              </c:strCache>
            </c:strRef>
          </c:cat>
          <c:val>
            <c:numRef>
              <c:f>'Ark1'!$P$4:$Y$4</c:f>
              <c:numCache>
                <c:formatCode>General</c:formatCode>
                <c:ptCount val="10"/>
                <c:pt idx="0">
                  <c:v>85</c:v>
                </c:pt>
                <c:pt idx="1">
                  <c:v>87</c:v>
                </c:pt>
                <c:pt idx="2">
                  <c:v>75</c:v>
                </c:pt>
                <c:pt idx="3">
                  <c:v>63</c:v>
                </c:pt>
                <c:pt idx="4">
                  <c:v>65</c:v>
                </c:pt>
                <c:pt idx="5">
                  <c:v>62</c:v>
                </c:pt>
                <c:pt idx="6">
                  <c:v>60</c:v>
                </c:pt>
                <c:pt idx="7">
                  <c:v>60</c:v>
                </c:pt>
                <c:pt idx="8">
                  <c:v>58</c:v>
                </c:pt>
                <c:pt idx="9">
                  <c:v>56</c:v>
                </c:pt>
              </c:numCache>
            </c:numRef>
          </c:val>
          <c:extLst>
            <c:ext xmlns:c16="http://schemas.microsoft.com/office/drawing/2014/chart" uri="{C3380CC4-5D6E-409C-BE32-E72D297353CC}">
              <c16:uniqueId val="{00000001-1D24-4076-B099-FB8F67FC1FAA}"/>
            </c:ext>
          </c:extLst>
        </c:ser>
        <c:dLbls>
          <c:dLblPos val="outEnd"/>
          <c:showLegendKey val="0"/>
          <c:showVal val="1"/>
          <c:showCatName val="0"/>
          <c:showSerName val="0"/>
          <c:showPercent val="0"/>
          <c:showBubbleSize val="0"/>
        </c:dLbls>
        <c:gapWidth val="219"/>
        <c:overlap val="-27"/>
        <c:axId val="34260480"/>
        <c:axId val="34261632"/>
      </c:barChart>
      <c:catAx>
        <c:axId val="34260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lt-LT"/>
          </a:p>
        </c:txPr>
        <c:crossAx val="34261632"/>
        <c:crosses val="autoZero"/>
        <c:auto val="1"/>
        <c:lblAlgn val="ctr"/>
        <c:lblOffset val="100"/>
        <c:noMultiLvlLbl val="0"/>
      </c:catAx>
      <c:valAx>
        <c:axId val="342616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lt-LT"/>
          </a:p>
        </c:txPr>
        <c:crossAx val="3426048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lt-LT"/>
        </a:p>
      </c:txPr>
    </c:legend>
    <c:plotVisOnly val="1"/>
    <c:dispBlanksAs val="gap"/>
    <c:showDLblsOverMax val="0"/>
  </c:chart>
  <c:spPr>
    <a:solidFill>
      <a:schemeClr val="bg1"/>
    </a:solidFill>
    <a:ln w="9525" cap="flat" cmpd="sng" algn="ctr">
      <a:noFill/>
      <a:round/>
    </a:ln>
    <a:effectLst/>
  </c:spPr>
  <c:txPr>
    <a:bodyPr/>
    <a:lstStyle/>
    <a:p>
      <a:pPr>
        <a:defRPr sz="1400">
          <a:solidFill>
            <a:sysClr val="windowText" lastClr="000000"/>
          </a:solidFill>
        </a:defRPr>
      </a:pPr>
      <a:endParaRPr lang="lt-LT"/>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0"/>
          <c:order val="0"/>
          <c:tx>
            <c:strRef>
              <c:f>'Ark4'!$C$14</c:f>
              <c:strCache>
                <c:ptCount val="1"/>
                <c:pt idx="0">
                  <c:v>1</c:v>
                </c:pt>
              </c:strCache>
            </c:strRef>
          </c:tx>
          <c:invertIfNegative val="0"/>
          <c:cat>
            <c:strRef>
              <c:f>'Ark4'!$B$15:$B$22</c:f>
              <c:strCache>
                <c:ptCount val="8"/>
                <c:pt idx="0">
                  <c:v>Jeg har valgt en motionsform/-idrætsgren på grund af de sociale kontakter, som jeg får herved</c:v>
                </c:pt>
                <c:pt idx="1">
                  <c:v>Jeg foretrækker at dyrke sport/motion alene</c:v>
                </c:pt>
                <c:pt idx="2">
                  <c:v>Det betyder ikke noget for mig, om jeg kender dem, jeg dyrker sport/motion sammen med</c:v>
                </c:pt>
                <c:pt idx="3">
                  <c:v>Det er rart, når jeg ikke selv skal tænke på at organisere træning</c:v>
                </c:pt>
                <c:pt idx="4">
                  <c:v>Når træningen ligger på faste tidspunkter, har jeg lettere ved at komme af sted til træning</c:v>
                </c:pt>
                <c:pt idx="5">
                  <c:v>Jeg ønsker ikke at være afhængig af faste træningstidspunkter</c:v>
                </c:pt>
                <c:pt idx="6">
                  <c:v>Venskaber/social kontakt betyder meget for mig, når jeg dyrker sport/motion</c:v>
                </c:pt>
                <c:pt idx="7">
                  <c:v>Jeg værdsætter mulighed for stor fleksibilitet i tilrettelæggelse af min træning</c:v>
                </c:pt>
              </c:strCache>
            </c:strRef>
          </c:cat>
          <c:val>
            <c:numRef>
              <c:f>'Ark4'!$C$15:$C$22</c:f>
              <c:numCache>
                <c:formatCode>General</c:formatCode>
                <c:ptCount val="8"/>
                <c:pt idx="0">
                  <c:v>35.6</c:v>
                </c:pt>
                <c:pt idx="1">
                  <c:v>25.8</c:v>
                </c:pt>
                <c:pt idx="2">
                  <c:v>17.8</c:v>
                </c:pt>
                <c:pt idx="3">
                  <c:v>18.100000000000001</c:v>
                </c:pt>
                <c:pt idx="4">
                  <c:v>20.399999999999999</c:v>
                </c:pt>
                <c:pt idx="5">
                  <c:v>16.5</c:v>
                </c:pt>
                <c:pt idx="6">
                  <c:v>13.4</c:v>
                </c:pt>
                <c:pt idx="7">
                  <c:v>7.7</c:v>
                </c:pt>
              </c:numCache>
            </c:numRef>
          </c:val>
          <c:extLst>
            <c:ext xmlns:c16="http://schemas.microsoft.com/office/drawing/2014/chart" uri="{C3380CC4-5D6E-409C-BE32-E72D297353CC}">
              <c16:uniqueId val="{00000000-A3DD-4AF9-881F-E38D1A4856F9}"/>
            </c:ext>
          </c:extLst>
        </c:ser>
        <c:ser>
          <c:idx val="1"/>
          <c:order val="1"/>
          <c:tx>
            <c:strRef>
              <c:f>'Ark4'!$D$14</c:f>
              <c:strCache>
                <c:ptCount val="1"/>
                <c:pt idx="0">
                  <c:v>2</c:v>
                </c:pt>
              </c:strCache>
            </c:strRef>
          </c:tx>
          <c:invertIfNegative val="0"/>
          <c:cat>
            <c:strRef>
              <c:f>'Ark4'!$B$15:$B$22</c:f>
              <c:strCache>
                <c:ptCount val="8"/>
                <c:pt idx="0">
                  <c:v>Jeg har valgt en motionsform/-idrætsgren på grund af de sociale kontakter, som jeg får herved</c:v>
                </c:pt>
                <c:pt idx="1">
                  <c:v>Jeg foretrækker at dyrke sport/motion alene</c:v>
                </c:pt>
                <c:pt idx="2">
                  <c:v>Det betyder ikke noget for mig, om jeg kender dem, jeg dyrker sport/motion sammen med</c:v>
                </c:pt>
                <c:pt idx="3">
                  <c:v>Det er rart, når jeg ikke selv skal tænke på at organisere træning</c:v>
                </c:pt>
                <c:pt idx="4">
                  <c:v>Når træningen ligger på faste tidspunkter, har jeg lettere ved at komme af sted til træning</c:v>
                </c:pt>
                <c:pt idx="5">
                  <c:v>Jeg ønsker ikke at være afhængig af faste træningstidspunkter</c:v>
                </c:pt>
                <c:pt idx="6">
                  <c:v>Venskaber/social kontakt betyder meget for mig, når jeg dyrker sport/motion</c:v>
                </c:pt>
                <c:pt idx="7">
                  <c:v>Jeg værdsætter mulighed for stor fleksibilitet i tilrettelæggelse af min træning</c:v>
                </c:pt>
              </c:strCache>
            </c:strRef>
          </c:cat>
          <c:val>
            <c:numRef>
              <c:f>'Ark4'!$D$15:$D$22</c:f>
              <c:numCache>
                <c:formatCode>General</c:formatCode>
                <c:ptCount val="8"/>
                <c:pt idx="0">
                  <c:v>15.6</c:v>
                </c:pt>
                <c:pt idx="1">
                  <c:v>13.7</c:v>
                </c:pt>
                <c:pt idx="2">
                  <c:v>14.3</c:v>
                </c:pt>
                <c:pt idx="3">
                  <c:v>10</c:v>
                </c:pt>
                <c:pt idx="4">
                  <c:v>8.6</c:v>
                </c:pt>
                <c:pt idx="5">
                  <c:v>8.1</c:v>
                </c:pt>
                <c:pt idx="6">
                  <c:v>8.1999999999999993</c:v>
                </c:pt>
                <c:pt idx="7">
                  <c:v>5.3</c:v>
                </c:pt>
              </c:numCache>
            </c:numRef>
          </c:val>
          <c:extLst>
            <c:ext xmlns:c16="http://schemas.microsoft.com/office/drawing/2014/chart" uri="{C3380CC4-5D6E-409C-BE32-E72D297353CC}">
              <c16:uniqueId val="{00000001-A3DD-4AF9-881F-E38D1A4856F9}"/>
            </c:ext>
          </c:extLst>
        </c:ser>
        <c:ser>
          <c:idx val="2"/>
          <c:order val="2"/>
          <c:tx>
            <c:strRef>
              <c:f>'Ark4'!$E$14</c:f>
              <c:strCache>
                <c:ptCount val="1"/>
                <c:pt idx="0">
                  <c:v>3</c:v>
                </c:pt>
              </c:strCache>
            </c:strRef>
          </c:tx>
          <c:invertIfNegative val="0"/>
          <c:cat>
            <c:strRef>
              <c:f>'Ark4'!$B$15:$B$22</c:f>
              <c:strCache>
                <c:ptCount val="8"/>
                <c:pt idx="0">
                  <c:v>Jeg har valgt en motionsform/-idrætsgren på grund af de sociale kontakter, som jeg får herved</c:v>
                </c:pt>
                <c:pt idx="1">
                  <c:v>Jeg foretrækker at dyrke sport/motion alene</c:v>
                </c:pt>
                <c:pt idx="2">
                  <c:v>Det betyder ikke noget for mig, om jeg kender dem, jeg dyrker sport/motion sammen med</c:v>
                </c:pt>
                <c:pt idx="3">
                  <c:v>Det er rart, når jeg ikke selv skal tænke på at organisere træning</c:v>
                </c:pt>
                <c:pt idx="4">
                  <c:v>Når træningen ligger på faste tidspunkter, har jeg lettere ved at komme af sted til træning</c:v>
                </c:pt>
                <c:pt idx="5">
                  <c:v>Jeg ønsker ikke at være afhængig af faste træningstidspunkter</c:v>
                </c:pt>
                <c:pt idx="6">
                  <c:v>Venskaber/social kontakt betyder meget for mig, når jeg dyrker sport/motion</c:v>
                </c:pt>
                <c:pt idx="7">
                  <c:v>Jeg værdsætter mulighed for stor fleksibilitet i tilrettelæggelse af min træning</c:v>
                </c:pt>
              </c:strCache>
            </c:strRef>
          </c:cat>
          <c:val>
            <c:numRef>
              <c:f>'Ark4'!$E$15:$E$22</c:f>
              <c:numCache>
                <c:formatCode>General</c:formatCode>
                <c:ptCount val="8"/>
                <c:pt idx="0">
                  <c:v>11.1</c:v>
                </c:pt>
                <c:pt idx="1">
                  <c:v>11.5</c:v>
                </c:pt>
                <c:pt idx="2">
                  <c:v>14.5</c:v>
                </c:pt>
                <c:pt idx="3">
                  <c:v>8.3000000000000007</c:v>
                </c:pt>
                <c:pt idx="4">
                  <c:v>7.3</c:v>
                </c:pt>
                <c:pt idx="5">
                  <c:v>7.5</c:v>
                </c:pt>
                <c:pt idx="6">
                  <c:v>8.5</c:v>
                </c:pt>
                <c:pt idx="7">
                  <c:v>5.7</c:v>
                </c:pt>
              </c:numCache>
            </c:numRef>
          </c:val>
          <c:extLst>
            <c:ext xmlns:c16="http://schemas.microsoft.com/office/drawing/2014/chart" uri="{C3380CC4-5D6E-409C-BE32-E72D297353CC}">
              <c16:uniqueId val="{00000002-A3DD-4AF9-881F-E38D1A4856F9}"/>
            </c:ext>
          </c:extLst>
        </c:ser>
        <c:ser>
          <c:idx val="3"/>
          <c:order val="3"/>
          <c:tx>
            <c:strRef>
              <c:f>'Ark4'!$F$14</c:f>
              <c:strCache>
                <c:ptCount val="1"/>
                <c:pt idx="0">
                  <c:v>4</c:v>
                </c:pt>
              </c:strCache>
            </c:strRef>
          </c:tx>
          <c:invertIfNegative val="0"/>
          <c:cat>
            <c:strRef>
              <c:f>'Ark4'!$B$15:$B$22</c:f>
              <c:strCache>
                <c:ptCount val="8"/>
                <c:pt idx="0">
                  <c:v>Jeg har valgt en motionsform/-idrætsgren på grund af de sociale kontakter, som jeg får herved</c:v>
                </c:pt>
                <c:pt idx="1">
                  <c:v>Jeg foretrækker at dyrke sport/motion alene</c:v>
                </c:pt>
                <c:pt idx="2">
                  <c:v>Det betyder ikke noget for mig, om jeg kender dem, jeg dyrker sport/motion sammen med</c:v>
                </c:pt>
                <c:pt idx="3">
                  <c:v>Det er rart, når jeg ikke selv skal tænke på at organisere træning</c:v>
                </c:pt>
                <c:pt idx="4">
                  <c:v>Når træningen ligger på faste tidspunkter, har jeg lettere ved at komme af sted til træning</c:v>
                </c:pt>
                <c:pt idx="5">
                  <c:v>Jeg ønsker ikke at være afhængig af faste træningstidspunkter</c:v>
                </c:pt>
                <c:pt idx="6">
                  <c:v>Venskaber/social kontakt betyder meget for mig, når jeg dyrker sport/motion</c:v>
                </c:pt>
                <c:pt idx="7">
                  <c:v>Jeg værdsætter mulighed for stor fleksibilitet i tilrettelæggelse af min træning</c:v>
                </c:pt>
              </c:strCache>
            </c:strRef>
          </c:cat>
          <c:val>
            <c:numRef>
              <c:f>'Ark4'!$F$15:$F$22</c:f>
              <c:numCache>
                <c:formatCode>General</c:formatCode>
                <c:ptCount val="8"/>
                <c:pt idx="0">
                  <c:v>14</c:v>
                </c:pt>
                <c:pt idx="1">
                  <c:v>20</c:v>
                </c:pt>
                <c:pt idx="2">
                  <c:v>16.2</c:v>
                </c:pt>
                <c:pt idx="3">
                  <c:v>17.399999999999999</c:v>
                </c:pt>
                <c:pt idx="4">
                  <c:v>15</c:v>
                </c:pt>
                <c:pt idx="5">
                  <c:v>12.5</c:v>
                </c:pt>
                <c:pt idx="6">
                  <c:v>14.7</c:v>
                </c:pt>
                <c:pt idx="7">
                  <c:v>14</c:v>
                </c:pt>
              </c:numCache>
            </c:numRef>
          </c:val>
          <c:extLst>
            <c:ext xmlns:c16="http://schemas.microsoft.com/office/drawing/2014/chart" uri="{C3380CC4-5D6E-409C-BE32-E72D297353CC}">
              <c16:uniqueId val="{00000003-A3DD-4AF9-881F-E38D1A4856F9}"/>
            </c:ext>
          </c:extLst>
        </c:ser>
        <c:ser>
          <c:idx val="4"/>
          <c:order val="4"/>
          <c:tx>
            <c:strRef>
              <c:f>'Ark4'!$G$14</c:f>
              <c:strCache>
                <c:ptCount val="1"/>
                <c:pt idx="0">
                  <c:v>5</c:v>
                </c:pt>
              </c:strCache>
            </c:strRef>
          </c:tx>
          <c:invertIfNegative val="0"/>
          <c:cat>
            <c:strRef>
              <c:f>'Ark4'!$B$15:$B$22</c:f>
              <c:strCache>
                <c:ptCount val="8"/>
                <c:pt idx="0">
                  <c:v>Jeg har valgt en motionsform/-idrætsgren på grund af de sociale kontakter, som jeg får herved</c:v>
                </c:pt>
                <c:pt idx="1">
                  <c:v>Jeg foretrækker at dyrke sport/motion alene</c:v>
                </c:pt>
                <c:pt idx="2">
                  <c:v>Det betyder ikke noget for mig, om jeg kender dem, jeg dyrker sport/motion sammen med</c:v>
                </c:pt>
                <c:pt idx="3">
                  <c:v>Det er rart, når jeg ikke selv skal tænke på at organisere træning</c:v>
                </c:pt>
                <c:pt idx="4">
                  <c:v>Når træningen ligger på faste tidspunkter, har jeg lettere ved at komme af sted til træning</c:v>
                </c:pt>
                <c:pt idx="5">
                  <c:v>Jeg ønsker ikke at være afhængig af faste træningstidspunkter</c:v>
                </c:pt>
                <c:pt idx="6">
                  <c:v>Venskaber/social kontakt betyder meget for mig, når jeg dyrker sport/motion</c:v>
                </c:pt>
                <c:pt idx="7">
                  <c:v>Jeg værdsætter mulighed for stor fleksibilitet i tilrettelæggelse af min træning</c:v>
                </c:pt>
              </c:strCache>
            </c:strRef>
          </c:cat>
          <c:val>
            <c:numRef>
              <c:f>'Ark4'!$G$15:$G$22</c:f>
              <c:numCache>
                <c:formatCode>General</c:formatCode>
                <c:ptCount val="8"/>
                <c:pt idx="0">
                  <c:v>7.1</c:v>
                </c:pt>
                <c:pt idx="1">
                  <c:v>9.8000000000000007</c:v>
                </c:pt>
                <c:pt idx="2">
                  <c:v>10.5</c:v>
                </c:pt>
                <c:pt idx="3">
                  <c:v>11.5</c:v>
                </c:pt>
                <c:pt idx="4">
                  <c:v>10.8</c:v>
                </c:pt>
                <c:pt idx="5">
                  <c:v>10.199999999999999</c:v>
                </c:pt>
                <c:pt idx="6">
                  <c:v>11.4</c:v>
                </c:pt>
                <c:pt idx="7">
                  <c:v>12</c:v>
                </c:pt>
              </c:numCache>
            </c:numRef>
          </c:val>
          <c:extLst>
            <c:ext xmlns:c16="http://schemas.microsoft.com/office/drawing/2014/chart" uri="{C3380CC4-5D6E-409C-BE32-E72D297353CC}">
              <c16:uniqueId val="{00000004-A3DD-4AF9-881F-E38D1A4856F9}"/>
            </c:ext>
          </c:extLst>
        </c:ser>
        <c:ser>
          <c:idx val="5"/>
          <c:order val="5"/>
          <c:tx>
            <c:strRef>
              <c:f>'Ark4'!$H$14</c:f>
              <c:strCache>
                <c:ptCount val="1"/>
                <c:pt idx="0">
                  <c:v>6</c:v>
                </c:pt>
              </c:strCache>
            </c:strRef>
          </c:tx>
          <c:invertIfNegative val="0"/>
          <c:cat>
            <c:strRef>
              <c:f>'Ark4'!$B$15:$B$22</c:f>
              <c:strCache>
                <c:ptCount val="8"/>
                <c:pt idx="0">
                  <c:v>Jeg har valgt en motionsform/-idrætsgren på grund af de sociale kontakter, som jeg får herved</c:v>
                </c:pt>
                <c:pt idx="1">
                  <c:v>Jeg foretrækker at dyrke sport/motion alene</c:v>
                </c:pt>
                <c:pt idx="2">
                  <c:v>Det betyder ikke noget for mig, om jeg kender dem, jeg dyrker sport/motion sammen med</c:v>
                </c:pt>
                <c:pt idx="3">
                  <c:v>Det er rart, når jeg ikke selv skal tænke på at organisere træning</c:v>
                </c:pt>
                <c:pt idx="4">
                  <c:v>Når træningen ligger på faste tidspunkter, har jeg lettere ved at komme af sted til træning</c:v>
                </c:pt>
                <c:pt idx="5">
                  <c:v>Jeg ønsker ikke at være afhængig af faste træningstidspunkter</c:v>
                </c:pt>
                <c:pt idx="6">
                  <c:v>Venskaber/social kontakt betyder meget for mig, når jeg dyrker sport/motion</c:v>
                </c:pt>
                <c:pt idx="7">
                  <c:v>Jeg værdsætter mulighed for stor fleksibilitet i tilrettelæggelse af min træning</c:v>
                </c:pt>
              </c:strCache>
            </c:strRef>
          </c:cat>
          <c:val>
            <c:numRef>
              <c:f>'Ark4'!$H$15:$H$22</c:f>
              <c:numCache>
                <c:formatCode>General</c:formatCode>
                <c:ptCount val="8"/>
                <c:pt idx="0">
                  <c:v>5.6</c:v>
                </c:pt>
                <c:pt idx="1">
                  <c:v>6.3</c:v>
                </c:pt>
                <c:pt idx="2">
                  <c:v>9.5</c:v>
                </c:pt>
                <c:pt idx="3">
                  <c:v>13</c:v>
                </c:pt>
                <c:pt idx="4">
                  <c:v>12.7</c:v>
                </c:pt>
                <c:pt idx="5">
                  <c:v>11.9</c:v>
                </c:pt>
                <c:pt idx="6">
                  <c:v>11.7</c:v>
                </c:pt>
                <c:pt idx="7">
                  <c:v>17.899999999999999</c:v>
                </c:pt>
              </c:numCache>
            </c:numRef>
          </c:val>
          <c:extLst>
            <c:ext xmlns:c16="http://schemas.microsoft.com/office/drawing/2014/chart" uri="{C3380CC4-5D6E-409C-BE32-E72D297353CC}">
              <c16:uniqueId val="{00000005-A3DD-4AF9-881F-E38D1A4856F9}"/>
            </c:ext>
          </c:extLst>
        </c:ser>
        <c:ser>
          <c:idx val="6"/>
          <c:order val="6"/>
          <c:tx>
            <c:strRef>
              <c:f>'Ark4'!$I$14</c:f>
              <c:strCache>
                <c:ptCount val="1"/>
                <c:pt idx="0">
                  <c:v>7</c:v>
                </c:pt>
              </c:strCache>
            </c:strRef>
          </c:tx>
          <c:invertIfNegative val="0"/>
          <c:cat>
            <c:strRef>
              <c:f>'Ark4'!$B$15:$B$22</c:f>
              <c:strCache>
                <c:ptCount val="8"/>
                <c:pt idx="0">
                  <c:v>Jeg har valgt en motionsform/-idrætsgren på grund af de sociale kontakter, som jeg får herved</c:v>
                </c:pt>
                <c:pt idx="1">
                  <c:v>Jeg foretrækker at dyrke sport/motion alene</c:v>
                </c:pt>
                <c:pt idx="2">
                  <c:v>Det betyder ikke noget for mig, om jeg kender dem, jeg dyrker sport/motion sammen med</c:v>
                </c:pt>
                <c:pt idx="3">
                  <c:v>Det er rart, når jeg ikke selv skal tænke på at organisere træning</c:v>
                </c:pt>
                <c:pt idx="4">
                  <c:v>Når træningen ligger på faste tidspunkter, har jeg lettere ved at komme af sted til træning</c:v>
                </c:pt>
                <c:pt idx="5">
                  <c:v>Jeg ønsker ikke at være afhængig af faste træningstidspunkter</c:v>
                </c:pt>
                <c:pt idx="6">
                  <c:v>Venskaber/social kontakt betyder meget for mig, når jeg dyrker sport/motion</c:v>
                </c:pt>
                <c:pt idx="7">
                  <c:v>Jeg værdsætter mulighed for stor fleksibilitet i tilrettelæggelse af min træning</c:v>
                </c:pt>
              </c:strCache>
            </c:strRef>
          </c:cat>
          <c:val>
            <c:numRef>
              <c:f>'Ark4'!$I$15:$I$22</c:f>
              <c:numCache>
                <c:formatCode>General</c:formatCode>
                <c:ptCount val="8"/>
                <c:pt idx="0">
                  <c:v>10.9</c:v>
                </c:pt>
                <c:pt idx="1">
                  <c:v>12.9</c:v>
                </c:pt>
                <c:pt idx="2">
                  <c:v>17.100000000000001</c:v>
                </c:pt>
                <c:pt idx="3">
                  <c:v>21.7</c:v>
                </c:pt>
                <c:pt idx="4">
                  <c:v>25.2</c:v>
                </c:pt>
                <c:pt idx="5">
                  <c:v>33.299999999999997</c:v>
                </c:pt>
                <c:pt idx="6">
                  <c:v>32.1</c:v>
                </c:pt>
                <c:pt idx="7">
                  <c:v>37.5</c:v>
                </c:pt>
              </c:numCache>
            </c:numRef>
          </c:val>
          <c:extLst>
            <c:ext xmlns:c16="http://schemas.microsoft.com/office/drawing/2014/chart" uri="{C3380CC4-5D6E-409C-BE32-E72D297353CC}">
              <c16:uniqueId val="{00000006-A3DD-4AF9-881F-E38D1A4856F9}"/>
            </c:ext>
          </c:extLst>
        </c:ser>
        <c:dLbls>
          <c:showLegendKey val="0"/>
          <c:showVal val="0"/>
          <c:showCatName val="0"/>
          <c:showSerName val="0"/>
          <c:showPercent val="0"/>
          <c:showBubbleSize val="0"/>
        </c:dLbls>
        <c:gapWidth val="150"/>
        <c:overlap val="100"/>
        <c:axId val="121145600"/>
        <c:axId val="121176064"/>
      </c:barChart>
      <c:catAx>
        <c:axId val="121145600"/>
        <c:scaling>
          <c:orientation val="minMax"/>
        </c:scaling>
        <c:delete val="0"/>
        <c:axPos val="l"/>
        <c:numFmt formatCode="General" sourceLinked="0"/>
        <c:majorTickMark val="out"/>
        <c:minorTickMark val="none"/>
        <c:tickLblPos val="nextTo"/>
        <c:crossAx val="121176064"/>
        <c:crosses val="autoZero"/>
        <c:auto val="1"/>
        <c:lblAlgn val="ctr"/>
        <c:lblOffset val="100"/>
        <c:noMultiLvlLbl val="0"/>
      </c:catAx>
      <c:valAx>
        <c:axId val="121176064"/>
        <c:scaling>
          <c:orientation val="minMax"/>
          <c:max val="100"/>
          <c:min val="0"/>
        </c:scaling>
        <c:delete val="0"/>
        <c:axPos val="b"/>
        <c:majorGridlines/>
        <c:numFmt formatCode="General" sourceLinked="1"/>
        <c:majorTickMark val="out"/>
        <c:minorTickMark val="none"/>
        <c:tickLblPos val="nextTo"/>
        <c:crossAx val="121145600"/>
        <c:crosses val="autoZero"/>
        <c:crossBetween val="between"/>
      </c:valAx>
    </c:plotArea>
    <c:plotVisOnly val="1"/>
    <c:dispBlanksAs val="gap"/>
    <c:showDLblsOverMax val="0"/>
  </c:chart>
  <c:txPr>
    <a:bodyPr/>
    <a:lstStyle/>
    <a:p>
      <a:pPr>
        <a:defRPr sz="1400"/>
      </a:pPr>
      <a:endParaRPr lang="lt-LT"/>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3573934185770587E-2"/>
          <c:y val="0.12655118921652697"/>
          <c:w val="0.91254107125498207"/>
          <c:h val="0.76910151497040535"/>
        </c:manualLayout>
      </c:layout>
      <c:lineChart>
        <c:grouping val="standard"/>
        <c:varyColors val="0"/>
        <c:ser>
          <c:idx val="0"/>
          <c:order val="0"/>
          <c:tx>
            <c:strRef>
              <c:f>'Ark1'!$B$68</c:f>
              <c:strCache>
                <c:ptCount val="1"/>
                <c:pt idx="0">
                  <c:v>Forening</c:v>
                </c:pt>
              </c:strCache>
            </c:strRef>
          </c:tx>
          <c:spPr>
            <a:ln w="63500">
              <a:solidFill>
                <a:schemeClr val="accent1">
                  <a:alpha val="60000"/>
                </a:schemeClr>
              </a:solidFill>
            </a:ln>
          </c:spPr>
          <c:marker>
            <c:symbol val="none"/>
          </c:marker>
          <c:cat>
            <c:strRef>
              <c:f>'Ark1'!$A$69:$A$78</c:f>
              <c:strCache>
                <c:ptCount val="10"/>
                <c:pt idx="0">
                  <c:v>7-9 år</c:v>
                </c:pt>
                <c:pt idx="1">
                  <c:v>10-12 år</c:v>
                </c:pt>
                <c:pt idx="2">
                  <c:v>13-15 år</c:v>
                </c:pt>
                <c:pt idx="3">
                  <c:v>16-19 år</c:v>
                </c:pt>
                <c:pt idx="4">
                  <c:v>20-29 år</c:v>
                </c:pt>
                <c:pt idx="5">
                  <c:v>30-39 år</c:v>
                </c:pt>
                <c:pt idx="6">
                  <c:v>40-49 år</c:v>
                </c:pt>
                <c:pt idx="7">
                  <c:v>50-59 år</c:v>
                </c:pt>
                <c:pt idx="8">
                  <c:v>60-69 år</c:v>
                </c:pt>
                <c:pt idx="9">
                  <c:v>70 år+</c:v>
                </c:pt>
              </c:strCache>
            </c:strRef>
          </c:cat>
          <c:val>
            <c:numRef>
              <c:f>'Ark1'!$B$69:$B$78</c:f>
              <c:numCache>
                <c:formatCode>General</c:formatCode>
                <c:ptCount val="10"/>
                <c:pt idx="0">
                  <c:v>91</c:v>
                </c:pt>
                <c:pt idx="1">
                  <c:v>94</c:v>
                </c:pt>
                <c:pt idx="2">
                  <c:v>84</c:v>
                </c:pt>
                <c:pt idx="3">
                  <c:v>60</c:v>
                </c:pt>
                <c:pt idx="4">
                  <c:v>47</c:v>
                </c:pt>
                <c:pt idx="5">
                  <c:v>39</c:v>
                </c:pt>
                <c:pt idx="6">
                  <c:v>41</c:v>
                </c:pt>
                <c:pt idx="7">
                  <c:v>38</c:v>
                </c:pt>
                <c:pt idx="8">
                  <c:v>44</c:v>
                </c:pt>
                <c:pt idx="9">
                  <c:v>32</c:v>
                </c:pt>
              </c:numCache>
            </c:numRef>
          </c:val>
          <c:smooth val="0"/>
          <c:extLst>
            <c:ext xmlns:c16="http://schemas.microsoft.com/office/drawing/2014/chart" uri="{C3380CC4-5D6E-409C-BE32-E72D297353CC}">
              <c16:uniqueId val="{00000000-8448-42FE-BAE4-F4FABECC5341}"/>
            </c:ext>
          </c:extLst>
        </c:ser>
        <c:ser>
          <c:idx val="1"/>
          <c:order val="1"/>
          <c:tx>
            <c:strRef>
              <c:f>'Ark1'!$C$68</c:f>
              <c:strCache>
                <c:ptCount val="1"/>
                <c:pt idx="0">
                  <c:v>Selvorganiseret</c:v>
                </c:pt>
              </c:strCache>
            </c:strRef>
          </c:tx>
          <c:spPr>
            <a:ln w="63500">
              <a:solidFill>
                <a:schemeClr val="accent2">
                  <a:alpha val="60000"/>
                </a:schemeClr>
              </a:solidFill>
            </a:ln>
          </c:spPr>
          <c:marker>
            <c:symbol val="none"/>
          </c:marker>
          <c:cat>
            <c:strRef>
              <c:f>'Ark1'!$A$69:$A$78</c:f>
              <c:strCache>
                <c:ptCount val="10"/>
                <c:pt idx="0">
                  <c:v>7-9 år</c:v>
                </c:pt>
                <c:pt idx="1">
                  <c:v>10-12 år</c:v>
                </c:pt>
                <c:pt idx="2">
                  <c:v>13-15 år</c:v>
                </c:pt>
                <c:pt idx="3">
                  <c:v>16-19 år</c:v>
                </c:pt>
                <c:pt idx="4">
                  <c:v>20-29 år</c:v>
                </c:pt>
                <c:pt idx="5">
                  <c:v>30-39 år</c:v>
                </c:pt>
                <c:pt idx="6">
                  <c:v>40-49 år</c:v>
                </c:pt>
                <c:pt idx="7">
                  <c:v>50-59 år</c:v>
                </c:pt>
                <c:pt idx="8">
                  <c:v>60-69 år</c:v>
                </c:pt>
                <c:pt idx="9">
                  <c:v>70 år+</c:v>
                </c:pt>
              </c:strCache>
            </c:strRef>
          </c:cat>
          <c:val>
            <c:numRef>
              <c:f>'Ark1'!$C$69:$C$78</c:f>
              <c:numCache>
                <c:formatCode>General</c:formatCode>
                <c:ptCount val="10"/>
                <c:pt idx="0">
                  <c:v>54</c:v>
                </c:pt>
                <c:pt idx="1">
                  <c:v>52</c:v>
                </c:pt>
                <c:pt idx="2">
                  <c:v>45</c:v>
                </c:pt>
                <c:pt idx="3">
                  <c:v>65</c:v>
                </c:pt>
                <c:pt idx="4">
                  <c:v>71</c:v>
                </c:pt>
                <c:pt idx="5">
                  <c:v>68</c:v>
                </c:pt>
                <c:pt idx="6">
                  <c:v>61</c:v>
                </c:pt>
                <c:pt idx="7">
                  <c:v>63</c:v>
                </c:pt>
                <c:pt idx="8">
                  <c:v>55</c:v>
                </c:pt>
                <c:pt idx="9">
                  <c:v>42</c:v>
                </c:pt>
              </c:numCache>
            </c:numRef>
          </c:val>
          <c:smooth val="0"/>
          <c:extLst>
            <c:ext xmlns:c16="http://schemas.microsoft.com/office/drawing/2014/chart" uri="{C3380CC4-5D6E-409C-BE32-E72D297353CC}">
              <c16:uniqueId val="{00000001-8448-42FE-BAE4-F4FABECC5341}"/>
            </c:ext>
          </c:extLst>
        </c:ser>
        <c:ser>
          <c:idx val="2"/>
          <c:order val="2"/>
          <c:tx>
            <c:strRef>
              <c:f>'Ark1'!$D$68</c:f>
              <c:strCache>
                <c:ptCount val="1"/>
                <c:pt idx="0">
                  <c:v>Privat</c:v>
                </c:pt>
              </c:strCache>
            </c:strRef>
          </c:tx>
          <c:spPr>
            <a:ln w="63500">
              <a:solidFill>
                <a:schemeClr val="accent3">
                  <a:alpha val="60000"/>
                </a:schemeClr>
              </a:solidFill>
            </a:ln>
          </c:spPr>
          <c:marker>
            <c:symbol val="none"/>
          </c:marker>
          <c:cat>
            <c:strRef>
              <c:f>'Ark1'!$A$69:$A$78</c:f>
              <c:strCache>
                <c:ptCount val="10"/>
                <c:pt idx="0">
                  <c:v>7-9 år</c:v>
                </c:pt>
                <c:pt idx="1">
                  <c:v>10-12 år</c:v>
                </c:pt>
                <c:pt idx="2">
                  <c:v>13-15 år</c:v>
                </c:pt>
                <c:pt idx="3">
                  <c:v>16-19 år</c:v>
                </c:pt>
                <c:pt idx="4">
                  <c:v>20-29 år</c:v>
                </c:pt>
                <c:pt idx="5">
                  <c:v>30-39 år</c:v>
                </c:pt>
                <c:pt idx="6">
                  <c:v>40-49 år</c:v>
                </c:pt>
                <c:pt idx="7">
                  <c:v>50-59 år</c:v>
                </c:pt>
                <c:pt idx="8">
                  <c:v>60-69 år</c:v>
                </c:pt>
                <c:pt idx="9">
                  <c:v>70 år+</c:v>
                </c:pt>
              </c:strCache>
            </c:strRef>
          </c:cat>
          <c:val>
            <c:numRef>
              <c:f>'Ark1'!$D$69:$D$78</c:f>
              <c:numCache>
                <c:formatCode>General</c:formatCode>
                <c:ptCount val="10"/>
                <c:pt idx="0">
                  <c:v>10</c:v>
                </c:pt>
                <c:pt idx="1">
                  <c:v>11</c:v>
                </c:pt>
                <c:pt idx="2">
                  <c:v>14</c:v>
                </c:pt>
                <c:pt idx="3">
                  <c:v>21</c:v>
                </c:pt>
                <c:pt idx="4">
                  <c:v>33</c:v>
                </c:pt>
                <c:pt idx="5">
                  <c:v>21</c:v>
                </c:pt>
                <c:pt idx="6">
                  <c:v>18</c:v>
                </c:pt>
                <c:pt idx="7">
                  <c:v>15</c:v>
                </c:pt>
                <c:pt idx="8">
                  <c:v>13</c:v>
                </c:pt>
                <c:pt idx="9">
                  <c:v>10</c:v>
                </c:pt>
              </c:numCache>
            </c:numRef>
          </c:val>
          <c:smooth val="0"/>
          <c:extLst>
            <c:ext xmlns:c16="http://schemas.microsoft.com/office/drawing/2014/chart" uri="{C3380CC4-5D6E-409C-BE32-E72D297353CC}">
              <c16:uniqueId val="{00000002-8448-42FE-BAE4-F4FABECC5341}"/>
            </c:ext>
          </c:extLst>
        </c:ser>
        <c:dLbls>
          <c:showLegendKey val="0"/>
          <c:showVal val="0"/>
          <c:showCatName val="0"/>
          <c:showSerName val="0"/>
          <c:showPercent val="0"/>
          <c:showBubbleSize val="0"/>
        </c:dLbls>
        <c:smooth val="0"/>
        <c:axId val="151497344"/>
        <c:axId val="142016896"/>
      </c:lineChart>
      <c:catAx>
        <c:axId val="151497344"/>
        <c:scaling>
          <c:orientation val="minMax"/>
        </c:scaling>
        <c:delete val="0"/>
        <c:axPos val="b"/>
        <c:numFmt formatCode="General" sourceLinked="0"/>
        <c:majorTickMark val="none"/>
        <c:minorTickMark val="none"/>
        <c:tickLblPos val="nextTo"/>
        <c:crossAx val="142016896"/>
        <c:crosses val="autoZero"/>
        <c:auto val="1"/>
        <c:lblAlgn val="ctr"/>
        <c:lblOffset val="100"/>
        <c:noMultiLvlLbl val="0"/>
      </c:catAx>
      <c:valAx>
        <c:axId val="142016896"/>
        <c:scaling>
          <c:orientation val="minMax"/>
        </c:scaling>
        <c:delete val="0"/>
        <c:axPos val="l"/>
        <c:majorGridlines/>
        <c:numFmt formatCode="General" sourceLinked="1"/>
        <c:majorTickMark val="none"/>
        <c:minorTickMark val="none"/>
        <c:tickLblPos val="nextTo"/>
        <c:spPr>
          <a:ln>
            <a:noFill/>
          </a:ln>
        </c:spPr>
        <c:crossAx val="151497344"/>
        <c:crosses val="autoZero"/>
        <c:crossBetween val="between"/>
        <c:majorUnit val="100"/>
      </c:valAx>
    </c:plotArea>
    <c:legend>
      <c:legendPos val="t"/>
      <c:layout>
        <c:manualLayout>
          <c:xMode val="edge"/>
          <c:yMode val="edge"/>
          <c:x val="7.1555239622824909E-2"/>
          <c:y val="1.6836195965366927E-2"/>
          <c:w val="0.9000992757849714"/>
          <c:h val="7.1089843200220576E-2"/>
        </c:manualLayout>
      </c:layout>
      <c:overlay val="0"/>
    </c:legend>
    <c:plotVisOnly val="1"/>
    <c:dispBlanksAs val="gap"/>
    <c:showDLblsOverMax val="0"/>
  </c:chart>
  <c:txPr>
    <a:bodyPr/>
    <a:lstStyle/>
    <a:p>
      <a:pPr>
        <a:defRPr sz="1600"/>
      </a:pPr>
      <a:endParaRPr lang="lt-LT"/>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a-DK" b="1" dirty="0">
                <a:latin typeface="Verdana" panose="020B0604030504040204" pitchFamily="34" charset="0"/>
                <a:ea typeface="Verdana" panose="020B0604030504040204" pitchFamily="34" charset="0"/>
                <a:cs typeface="Verdana" panose="020B0604030504040204" pitchFamily="34" charset="0"/>
              </a:rPr>
              <a:t>Kids</a:t>
            </a:r>
            <a:r>
              <a:rPr lang="da-DK" b="1" baseline="0" dirty="0">
                <a:latin typeface="Verdana" panose="020B0604030504040204" pitchFamily="34" charset="0"/>
                <a:ea typeface="Verdana" panose="020B0604030504040204" pitchFamily="34" charset="0"/>
                <a:cs typeface="Verdana" panose="020B0604030504040204" pitchFamily="34" charset="0"/>
              </a:rPr>
              <a:t> </a:t>
            </a:r>
            <a:r>
              <a:rPr lang="da-DK" b="1" baseline="0" dirty="0" err="1">
                <a:latin typeface="Verdana" panose="020B0604030504040204" pitchFamily="34" charset="0"/>
                <a:ea typeface="Verdana" panose="020B0604030504040204" pitchFamily="34" charset="0"/>
                <a:cs typeface="Verdana" panose="020B0604030504040204" pitchFamily="34" charset="0"/>
              </a:rPr>
              <a:t>playing</a:t>
            </a:r>
            <a:r>
              <a:rPr lang="da-DK" b="1" baseline="0" dirty="0">
                <a:latin typeface="Verdana" panose="020B0604030504040204" pitchFamily="34" charset="0"/>
                <a:ea typeface="Verdana" panose="020B0604030504040204" pitchFamily="34" charset="0"/>
                <a:cs typeface="Verdana" panose="020B0604030504040204" pitchFamily="34" charset="0"/>
              </a:rPr>
              <a:t> in a football </a:t>
            </a:r>
            <a:r>
              <a:rPr lang="da-DK" b="1" baseline="0" dirty="0" err="1">
                <a:latin typeface="Verdana" panose="020B0604030504040204" pitchFamily="34" charset="0"/>
                <a:ea typeface="Verdana" panose="020B0604030504040204" pitchFamily="34" charset="0"/>
                <a:cs typeface="Verdana" panose="020B0604030504040204" pitchFamily="34" charset="0"/>
              </a:rPr>
              <a:t>club</a:t>
            </a:r>
            <a:r>
              <a:rPr lang="da-DK" b="1" baseline="0" dirty="0">
                <a:latin typeface="Verdana" panose="020B0604030504040204" pitchFamily="34" charset="0"/>
                <a:ea typeface="Verdana" panose="020B0604030504040204" pitchFamily="34" charset="0"/>
                <a:cs typeface="Verdana" panose="020B0604030504040204" pitchFamily="34" charset="0"/>
              </a:rPr>
              <a:t> – </a:t>
            </a:r>
            <a:r>
              <a:rPr lang="da-DK" b="1" baseline="0" dirty="0" err="1">
                <a:latin typeface="Verdana" panose="020B0604030504040204" pitchFamily="34" charset="0"/>
                <a:ea typeface="Verdana" panose="020B0604030504040204" pitchFamily="34" charset="0"/>
                <a:cs typeface="Verdana" panose="020B0604030504040204" pitchFamily="34" charset="0"/>
              </a:rPr>
              <a:t>after</a:t>
            </a:r>
            <a:r>
              <a:rPr lang="da-DK" b="1" baseline="0" dirty="0">
                <a:latin typeface="Verdana" panose="020B0604030504040204" pitchFamily="34" charset="0"/>
                <a:ea typeface="Verdana" panose="020B0604030504040204" pitchFamily="34" charset="0"/>
                <a:cs typeface="Verdana" panose="020B0604030504040204" pitchFamily="34" charset="0"/>
              </a:rPr>
              <a:t> school class </a:t>
            </a:r>
            <a:r>
              <a:rPr lang="da-DK" b="1" baseline="0" dirty="0" err="1">
                <a:latin typeface="Verdana" panose="020B0604030504040204" pitchFamily="34" charset="0"/>
                <a:ea typeface="Verdana" panose="020B0604030504040204" pitchFamily="34" charset="0"/>
                <a:cs typeface="Verdana" panose="020B0604030504040204" pitchFamily="34" charset="0"/>
              </a:rPr>
              <a:t>level</a:t>
            </a:r>
            <a:endParaRPr lang="da-DK" b="1" dirty="0">
              <a:latin typeface="Verdana" panose="020B0604030504040204" pitchFamily="34" charset="0"/>
              <a:ea typeface="Verdana" panose="020B0604030504040204" pitchFamily="34" charset="0"/>
              <a:cs typeface="Verdana" panose="020B0604030504040204" pitchFamily="34" charset="0"/>
            </a:endParaRPr>
          </a:p>
        </c:rich>
      </c:tx>
      <c:layout>
        <c:manualLayout>
          <c:xMode val="edge"/>
          <c:yMode val="edge"/>
          <c:x val="0.10970853138787988"/>
          <c:y val="5.04147519260480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lt-LT"/>
        </a:p>
      </c:txPr>
    </c:title>
    <c:autoTitleDeleted val="0"/>
    <c:plotArea>
      <c:layout/>
      <c:barChart>
        <c:barDir val="col"/>
        <c:grouping val="clustered"/>
        <c:varyColors val="0"/>
        <c:ser>
          <c:idx val="0"/>
          <c:order val="0"/>
          <c:tx>
            <c:strRef>
              <c:f>'[Henrik_fodbold.xlsx]Ark1'!$C$11:$C$12</c:f>
              <c:strCache>
                <c:ptCount val="2"/>
                <c:pt idx="0">
                  <c:v>Fodbold i forening</c:v>
                </c:pt>
                <c:pt idx="1">
                  <c:v>Drenge</c:v>
                </c:pt>
              </c:strCache>
            </c:strRef>
          </c:tx>
          <c:spPr>
            <a:solidFill>
              <a:schemeClr val="accent1"/>
            </a:solidFill>
            <a:ln>
              <a:noFill/>
            </a:ln>
            <a:effectLst/>
          </c:spPr>
          <c:invertIfNegative val="0"/>
          <c:cat>
            <c:strRef>
              <c:f>'[Henrik_fodbold.xlsx]Ark1'!$A$13:$B$19</c:f>
              <c:strCache>
                <c:ptCount val="7"/>
                <c:pt idx="0">
                  <c:v>4.</c:v>
                </c:pt>
                <c:pt idx="1">
                  <c:v>5.</c:v>
                </c:pt>
                <c:pt idx="2">
                  <c:v>6.</c:v>
                </c:pt>
                <c:pt idx="3">
                  <c:v>7.</c:v>
                </c:pt>
                <c:pt idx="4">
                  <c:v>8.</c:v>
                </c:pt>
                <c:pt idx="5">
                  <c:v>9.</c:v>
                </c:pt>
                <c:pt idx="6">
                  <c:v>10.</c:v>
                </c:pt>
              </c:strCache>
            </c:strRef>
          </c:cat>
          <c:val>
            <c:numRef>
              <c:f>'[Henrik_fodbold.xlsx]Ark1'!$C$13:$C$19</c:f>
              <c:numCache>
                <c:formatCode>0</c:formatCode>
                <c:ptCount val="7"/>
                <c:pt idx="0">
                  <c:v>41.3</c:v>
                </c:pt>
                <c:pt idx="1">
                  <c:v>41.9</c:v>
                </c:pt>
                <c:pt idx="2">
                  <c:v>43</c:v>
                </c:pt>
                <c:pt idx="3">
                  <c:v>39.6</c:v>
                </c:pt>
                <c:pt idx="4">
                  <c:v>41.1</c:v>
                </c:pt>
                <c:pt idx="5">
                  <c:v>34.200000000000003</c:v>
                </c:pt>
                <c:pt idx="6">
                  <c:v>32.6</c:v>
                </c:pt>
              </c:numCache>
            </c:numRef>
          </c:val>
          <c:extLst>
            <c:ext xmlns:c16="http://schemas.microsoft.com/office/drawing/2014/chart" uri="{C3380CC4-5D6E-409C-BE32-E72D297353CC}">
              <c16:uniqueId val="{00000000-C64E-4DC3-9C9A-8AE650933606}"/>
            </c:ext>
          </c:extLst>
        </c:ser>
        <c:ser>
          <c:idx val="1"/>
          <c:order val="1"/>
          <c:tx>
            <c:strRef>
              <c:f>'[Henrik_fodbold.xlsx]Ark1'!$D$11:$D$12</c:f>
              <c:strCache>
                <c:ptCount val="2"/>
                <c:pt idx="0">
                  <c:v>Fodbold i forening</c:v>
                </c:pt>
                <c:pt idx="1">
                  <c:v>Piger</c:v>
                </c:pt>
              </c:strCache>
            </c:strRef>
          </c:tx>
          <c:spPr>
            <a:solidFill>
              <a:schemeClr val="accent2"/>
            </a:solidFill>
            <a:ln>
              <a:noFill/>
            </a:ln>
            <a:effectLst/>
          </c:spPr>
          <c:invertIfNegative val="0"/>
          <c:cat>
            <c:strRef>
              <c:f>'[Henrik_fodbold.xlsx]Ark1'!$A$13:$B$19</c:f>
              <c:strCache>
                <c:ptCount val="7"/>
                <c:pt idx="0">
                  <c:v>4.</c:v>
                </c:pt>
                <c:pt idx="1">
                  <c:v>5.</c:v>
                </c:pt>
                <c:pt idx="2">
                  <c:v>6.</c:v>
                </c:pt>
                <c:pt idx="3">
                  <c:v>7.</c:v>
                </c:pt>
                <c:pt idx="4">
                  <c:v>8.</c:v>
                </c:pt>
                <c:pt idx="5">
                  <c:v>9.</c:v>
                </c:pt>
                <c:pt idx="6">
                  <c:v>10.</c:v>
                </c:pt>
              </c:strCache>
            </c:strRef>
          </c:cat>
          <c:val>
            <c:numRef>
              <c:f>'[Henrik_fodbold.xlsx]Ark1'!$D$13:$D$19</c:f>
              <c:numCache>
                <c:formatCode>0</c:formatCode>
                <c:ptCount val="7"/>
                <c:pt idx="0">
                  <c:v>15.9</c:v>
                </c:pt>
                <c:pt idx="1">
                  <c:v>14.7</c:v>
                </c:pt>
                <c:pt idx="2">
                  <c:v>18.7</c:v>
                </c:pt>
                <c:pt idx="3">
                  <c:v>16.7</c:v>
                </c:pt>
                <c:pt idx="4">
                  <c:v>16.600000000000001</c:v>
                </c:pt>
                <c:pt idx="5">
                  <c:v>13.1</c:v>
                </c:pt>
                <c:pt idx="6">
                  <c:v>14.4</c:v>
                </c:pt>
              </c:numCache>
            </c:numRef>
          </c:val>
          <c:extLst>
            <c:ext xmlns:c16="http://schemas.microsoft.com/office/drawing/2014/chart" uri="{C3380CC4-5D6E-409C-BE32-E72D297353CC}">
              <c16:uniqueId val="{00000001-C64E-4DC3-9C9A-8AE650933606}"/>
            </c:ext>
          </c:extLst>
        </c:ser>
        <c:dLbls>
          <c:showLegendKey val="0"/>
          <c:showVal val="0"/>
          <c:showCatName val="0"/>
          <c:showSerName val="0"/>
          <c:showPercent val="0"/>
          <c:showBubbleSize val="0"/>
        </c:dLbls>
        <c:gapWidth val="219"/>
        <c:overlap val="-27"/>
        <c:axId val="515739568"/>
        <c:axId val="515739240"/>
      </c:barChart>
      <c:catAx>
        <c:axId val="51573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crossAx val="515739240"/>
        <c:crosses val="autoZero"/>
        <c:auto val="1"/>
        <c:lblAlgn val="ctr"/>
        <c:lblOffset val="100"/>
        <c:noMultiLvlLbl val="0"/>
      </c:catAx>
      <c:valAx>
        <c:axId val="5157392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crossAx val="5157395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lt-LT"/>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'[Oplæg Frederiksberg.xlsx]Ark3'!$O$44</c:f>
              <c:strCache>
                <c:ptCount val="1"/>
                <c:pt idx="0">
                  <c:v>Foreningsaktiv</c:v>
                </c:pt>
              </c:strCache>
            </c:strRef>
          </c:tx>
          <c:spPr>
            <a:ln w="28575" cap="rnd">
              <a:solidFill>
                <a:srgbClr val="266A93"/>
              </a:solidFill>
              <a:round/>
            </a:ln>
            <a:effectLst/>
          </c:spPr>
          <c:marker>
            <c:symbol val="none"/>
          </c:marker>
          <c:cat>
            <c:strRef>
              <c:f>'[Oplæg Frederiksberg.xlsx]Ark3'!$P$43:$X$43</c:f>
              <c:strCache>
                <c:ptCount val="9"/>
                <c:pt idx="0">
                  <c:v>10-12</c:v>
                </c:pt>
                <c:pt idx="1">
                  <c:v>13-15</c:v>
                </c:pt>
                <c:pt idx="2">
                  <c:v>16-19</c:v>
                </c:pt>
                <c:pt idx="3">
                  <c:v>20-29</c:v>
                </c:pt>
                <c:pt idx="4">
                  <c:v>30-39</c:v>
                </c:pt>
                <c:pt idx="5">
                  <c:v>40-49</c:v>
                </c:pt>
                <c:pt idx="6">
                  <c:v>50-59</c:v>
                </c:pt>
                <c:pt idx="7">
                  <c:v>60-69</c:v>
                </c:pt>
                <c:pt idx="8">
                  <c:v>70+ år</c:v>
                </c:pt>
              </c:strCache>
            </c:strRef>
          </c:cat>
          <c:val>
            <c:numRef>
              <c:f>'[Oplæg Frederiksberg.xlsx]Ark3'!$P$44:$X$44</c:f>
              <c:numCache>
                <c:formatCode>0</c:formatCode>
                <c:ptCount val="9"/>
                <c:pt idx="0">
                  <c:v>77</c:v>
                </c:pt>
                <c:pt idx="1">
                  <c:v>66</c:v>
                </c:pt>
                <c:pt idx="2">
                  <c:v>57.142857142857139</c:v>
                </c:pt>
                <c:pt idx="3">
                  <c:v>30.980392156862745</c:v>
                </c:pt>
                <c:pt idx="4">
                  <c:v>29.056603773584904</c:v>
                </c:pt>
                <c:pt idx="5">
                  <c:v>28.436018957345972</c:v>
                </c:pt>
                <c:pt idx="6">
                  <c:v>30.097087378640776</c:v>
                </c:pt>
                <c:pt idx="7">
                  <c:v>28.260869565217391</c:v>
                </c:pt>
                <c:pt idx="8">
                  <c:v>27.647058823529413</c:v>
                </c:pt>
              </c:numCache>
            </c:numRef>
          </c:val>
          <c:smooth val="0"/>
          <c:extLst>
            <c:ext xmlns:c16="http://schemas.microsoft.com/office/drawing/2014/chart" uri="{C3380CC4-5D6E-409C-BE32-E72D297353CC}">
              <c16:uniqueId val="{00000000-85FF-43EE-A3A6-99EA8CCEC93C}"/>
            </c:ext>
          </c:extLst>
        </c:ser>
        <c:dLbls>
          <c:showLegendKey val="0"/>
          <c:showVal val="0"/>
          <c:showCatName val="0"/>
          <c:showSerName val="0"/>
          <c:showPercent val="0"/>
          <c:showBubbleSize val="0"/>
        </c:dLbls>
        <c:smooth val="0"/>
        <c:axId val="219692032"/>
        <c:axId val="221571712"/>
      </c:lineChart>
      <c:catAx>
        <c:axId val="219692032"/>
        <c:scaling>
          <c:orientation val="minMax"/>
        </c:scaling>
        <c:delete val="0"/>
        <c:axPos val="b"/>
        <c:numFmt formatCode="General" sourceLinked="1"/>
        <c:majorTickMark val="out"/>
        <c:minorTickMark val="none"/>
        <c:tickLblPos val="nextTo"/>
        <c:spPr>
          <a:noFill/>
          <a:ln w="9525" cap="flat" cmpd="sng" algn="ctr">
            <a:solidFill>
              <a:sysClr val="window" lastClr="FFFFFF">
                <a:lumMod val="75000"/>
              </a:sys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lt-LT"/>
          </a:p>
        </c:txPr>
        <c:crossAx val="221571712"/>
        <c:crosses val="autoZero"/>
        <c:auto val="1"/>
        <c:lblAlgn val="ctr"/>
        <c:lblOffset val="100"/>
        <c:noMultiLvlLbl val="0"/>
      </c:catAx>
      <c:valAx>
        <c:axId val="221571712"/>
        <c:scaling>
          <c:orientation val="minMax"/>
          <c:max val="100"/>
        </c:scaling>
        <c:delete val="0"/>
        <c:axPos val="l"/>
        <c:majorGridlines>
          <c:spPr>
            <a:ln w="9525" cap="flat" cmpd="sng" algn="ctr">
              <a:solidFill>
                <a:schemeClr val="bg1">
                  <a:lumMod val="75000"/>
                </a:schemeClr>
              </a:solidFill>
              <a:round/>
            </a:ln>
            <a:effectLst/>
          </c:spPr>
        </c:majorGridlines>
        <c:numFmt formatCode="General\ \%" sourceLinked="0"/>
        <c:majorTickMark val="out"/>
        <c:minorTickMark val="none"/>
        <c:tickLblPos val="nextTo"/>
        <c:spPr>
          <a:noFill/>
          <a:ln>
            <a:solidFill>
              <a:sysClr val="window" lastClr="FFFFFF">
                <a:lumMod val="75000"/>
              </a:sysClr>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lt-LT"/>
          </a:p>
        </c:txPr>
        <c:crossAx val="219692032"/>
        <c:crosses val="autoZero"/>
        <c:crossBetween val="between"/>
        <c:majorUnit val="20"/>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lt-LT"/>
        </a:p>
      </c:txPr>
    </c:legend>
    <c:plotVisOnly val="1"/>
    <c:dispBlanksAs val="gap"/>
    <c:showDLblsOverMax val="0"/>
  </c:chart>
  <c:spPr>
    <a:noFill/>
    <a:ln w="9525" cap="flat" cmpd="sng" algn="ctr">
      <a:noFill/>
      <a:round/>
    </a:ln>
    <a:effectLst/>
  </c:spPr>
  <c:txPr>
    <a:bodyPr/>
    <a:lstStyle/>
    <a:p>
      <a:pPr>
        <a:defRPr sz="1400"/>
      </a:pPr>
      <a:endParaRPr lang="lt-LT"/>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8956301973985708E-2"/>
          <c:y val="5.9076769247861351E-2"/>
          <c:w val="0.76096537511761364"/>
          <c:h val="0.85878709932116304"/>
        </c:manualLayout>
      </c:layout>
      <c:lineChart>
        <c:grouping val="standard"/>
        <c:varyColors val="0"/>
        <c:ser>
          <c:idx val="0"/>
          <c:order val="0"/>
          <c:tx>
            <c:strRef>
              <c:f>'Aktiviteter på tværs'!$B$42</c:f>
              <c:strCache>
                <c:ptCount val="1"/>
                <c:pt idx="0">
                  <c:v>Forening</c:v>
                </c:pt>
              </c:strCache>
            </c:strRef>
          </c:tx>
          <c:spPr>
            <a:ln w="28575" cap="rnd">
              <a:solidFill>
                <a:srgbClr val="CC3300"/>
              </a:solidFill>
              <a:round/>
            </a:ln>
            <a:effectLst/>
          </c:spPr>
          <c:marker>
            <c:symbol val="none"/>
          </c:marker>
          <c:cat>
            <c:strRef>
              <c:f>'Aktiviteter på tværs'!$C$41:$K$41</c:f>
              <c:strCache>
                <c:ptCount val="9"/>
                <c:pt idx="0">
                  <c:v>10-12 år</c:v>
                </c:pt>
                <c:pt idx="1">
                  <c:v>13-15 år</c:v>
                </c:pt>
                <c:pt idx="2">
                  <c:v>16-19 år</c:v>
                </c:pt>
                <c:pt idx="3">
                  <c:v>20-29 år</c:v>
                </c:pt>
                <c:pt idx="4">
                  <c:v>30-39 år</c:v>
                </c:pt>
                <c:pt idx="5">
                  <c:v>40-49 år</c:v>
                </c:pt>
                <c:pt idx="6">
                  <c:v>50-59 år</c:v>
                </c:pt>
                <c:pt idx="7">
                  <c:v>60-69 år</c:v>
                </c:pt>
                <c:pt idx="8">
                  <c:v>70+ år</c:v>
                </c:pt>
              </c:strCache>
            </c:strRef>
          </c:cat>
          <c:val>
            <c:numRef>
              <c:f>'Aktiviteter på tværs'!$C$42:$K$42</c:f>
              <c:numCache>
                <c:formatCode>General</c:formatCode>
                <c:ptCount val="9"/>
                <c:pt idx="0">
                  <c:v>77</c:v>
                </c:pt>
                <c:pt idx="1">
                  <c:v>71</c:v>
                </c:pt>
                <c:pt idx="2" formatCode="0">
                  <c:v>55.172413793103445</c:v>
                </c:pt>
                <c:pt idx="3" formatCode="0">
                  <c:v>49.275362318840585</c:v>
                </c:pt>
                <c:pt idx="4" formatCode="0">
                  <c:v>39.200000000000003</c:v>
                </c:pt>
                <c:pt idx="5" formatCode="0">
                  <c:v>35.204081632653065</c:v>
                </c:pt>
                <c:pt idx="6" formatCode="0">
                  <c:v>32.038834951456316</c:v>
                </c:pt>
                <c:pt idx="7" formatCode="0">
                  <c:v>45.412844036697244</c:v>
                </c:pt>
                <c:pt idx="8" formatCode="0">
                  <c:v>29.126213592233007</c:v>
                </c:pt>
              </c:numCache>
            </c:numRef>
          </c:val>
          <c:smooth val="0"/>
          <c:extLst>
            <c:ext xmlns:c16="http://schemas.microsoft.com/office/drawing/2014/chart" uri="{C3380CC4-5D6E-409C-BE32-E72D297353CC}">
              <c16:uniqueId val="{00000000-6197-4C97-81C3-95687EDA014B}"/>
            </c:ext>
          </c:extLst>
        </c:ser>
        <c:dLbls>
          <c:showLegendKey val="0"/>
          <c:showVal val="0"/>
          <c:showCatName val="0"/>
          <c:showSerName val="0"/>
          <c:showPercent val="0"/>
          <c:showBubbleSize val="0"/>
        </c:dLbls>
        <c:smooth val="0"/>
        <c:axId val="224432128"/>
        <c:axId val="224434432"/>
      </c:lineChart>
      <c:catAx>
        <c:axId val="224432128"/>
        <c:scaling>
          <c:orientation val="minMax"/>
        </c:scaling>
        <c:delete val="0"/>
        <c:axPos val="b"/>
        <c:numFmt formatCode="General" sourceLinked="1"/>
        <c:majorTickMark val="out"/>
        <c:minorTickMark val="none"/>
        <c:tickLblPos val="nextTo"/>
        <c:spPr>
          <a:noFill/>
          <a:ln w="9525" cap="flat" cmpd="sng" algn="ctr">
            <a:solidFill>
              <a:sysClr val="window" lastClr="FFFFFF">
                <a:lumMod val="75000"/>
              </a:sys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lt-LT"/>
          </a:p>
        </c:txPr>
        <c:crossAx val="224434432"/>
        <c:crosses val="autoZero"/>
        <c:auto val="1"/>
        <c:lblAlgn val="ctr"/>
        <c:lblOffset val="100"/>
        <c:noMultiLvlLbl val="0"/>
      </c:catAx>
      <c:valAx>
        <c:axId val="224434432"/>
        <c:scaling>
          <c:orientation val="minMax"/>
          <c:max val="100"/>
        </c:scaling>
        <c:delete val="0"/>
        <c:axPos val="l"/>
        <c:majorGridlines>
          <c:spPr>
            <a:ln w="9525" cap="flat" cmpd="sng" algn="ctr">
              <a:solidFill>
                <a:sysClr val="window" lastClr="FFFFFF">
                  <a:lumMod val="75000"/>
                </a:sysClr>
              </a:solidFill>
              <a:round/>
            </a:ln>
            <a:effectLst/>
          </c:spPr>
        </c:majorGridlines>
        <c:numFmt formatCode="General\ \%" sourceLinked="0"/>
        <c:majorTickMark val="out"/>
        <c:minorTickMark val="none"/>
        <c:tickLblPos val="nextTo"/>
        <c:spPr>
          <a:noFill/>
          <a:ln>
            <a:solidFill>
              <a:sysClr val="window" lastClr="FFFFFF">
                <a:lumMod val="75000"/>
              </a:sysClr>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lt-LT"/>
          </a:p>
        </c:txPr>
        <c:crossAx val="224432128"/>
        <c:crosses val="autoZero"/>
        <c:crossBetween val="between"/>
        <c:majorUnit val="20"/>
      </c:valAx>
      <c:spPr>
        <a:noFill/>
        <a:ln>
          <a:noFill/>
        </a:ln>
        <a:effectLst/>
      </c:spPr>
    </c:plotArea>
    <c:legend>
      <c:legendPos val="r"/>
      <c:layout>
        <c:manualLayout>
          <c:xMode val="edge"/>
          <c:yMode val="edge"/>
          <c:x val="0.82762066782203825"/>
          <c:y val="0.13166345536287732"/>
          <c:w val="0.16989445458906838"/>
          <c:h val="0.72059330733947291"/>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lt-LT"/>
        </a:p>
      </c:txPr>
    </c:legend>
    <c:plotVisOnly val="1"/>
    <c:dispBlanksAs val="gap"/>
    <c:showDLblsOverMax val="0"/>
  </c:chart>
  <c:spPr>
    <a:solidFill>
      <a:schemeClr val="bg1"/>
    </a:solidFill>
    <a:ln w="9525" cap="flat" cmpd="sng" algn="ctr">
      <a:noFill/>
      <a:round/>
    </a:ln>
    <a:effectLst/>
  </c:spPr>
  <c:txPr>
    <a:bodyPr/>
    <a:lstStyle/>
    <a:p>
      <a:pPr>
        <a:defRPr sz="1400"/>
      </a:pPr>
      <a:endParaRPr lang="lt-LT"/>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'Ark3'!$B$25</c:f>
              <c:strCache>
                <c:ptCount val="1"/>
                <c:pt idx="0">
                  <c:v>Tidsmangel</c:v>
                </c:pt>
              </c:strCache>
            </c:strRef>
          </c:tx>
          <c:spPr>
            <a:solidFill>
              <a:schemeClr val="accent1">
                <a:lumMod val="75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'Ark3'!$A$26:$A$32</c:f>
              <c:strCache>
                <c:ptCount val="7"/>
                <c:pt idx="0">
                  <c:v>16-19 </c:v>
                </c:pt>
                <c:pt idx="1">
                  <c:v>20-29 </c:v>
                </c:pt>
                <c:pt idx="2">
                  <c:v>30-39 </c:v>
                </c:pt>
                <c:pt idx="3">
                  <c:v>40-49 </c:v>
                </c:pt>
                <c:pt idx="4">
                  <c:v>50-59 </c:v>
                </c:pt>
                <c:pt idx="5">
                  <c:v>60-69 </c:v>
                </c:pt>
                <c:pt idx="6">
                  <c:v>70+</c:v>
                </c:pt>
              </c:strCache>
            </c:strRef>
          </c:cat>
          <c:val>
            <c:numRef>
              <c:f>'Ark3'!$B$26:$B$32</c:f>
              <c:numCache>
                <c:formatCode>General</c:formatCode>
                <c:ptCount val="7"/>
                <c:pt idx="0">
                  <c:v>18</c:v>
                </c:pt>
                <c:pt idx="1">
                  <c:v>27</c:v>
                </c:pt>
                <c:pt idx="2">
                  <c:v>43</c:v>
                </c:pt>
                <c:pt idx="3">
                  <c:v>28</c:v>
                </c:pt>
                <c:pt idx="4">
                  <c:v>17</c:v>
                </c:pt>
                <c:pt idx="5">
                  <c:v>12</c:v>
                </c:pt>
                <c:pt idx="6">
                  <c:v>2</c:v>
                </c:pt>
              </c:numCache>
            </c:numRef>
          </c:val>
          <c:extLst>
            <c:ext xmlns:c16="http://schemas.microsoft.com/office/drawing/2014/chart" uri="{C3380CC4-5D6E-409C-BE32-E72D297353CC}">
              <c16:uniqueId val="{00000000-7347-4278-AB29-F9EC367F4BB4}"/>
            </c:ext>
          </c:extLst>
        </c:ser>
        <c:dLbls>
          <c:showLegendKey val="0"/>
          <c:showVal val="1"/>
          <c:showCatName val="0"/>
          <c:showSerName val="0"/>
          <c:showPercent val="0"/>
          <c:showBubbleSize val="0"/>
        </c:dLbls>
        <c:gapWidth val="75"/>
        <c:axId val="81591296"/>
        <c:axId val="81638144"/>
      </c:barChart>
      <c:catAx>
        <c:axId val="81591296"/>
        <c:scaling>
          <c:orientation val="minMax"/>
        </c:scaling>
        <c:delete val="0"/>
        <c:axPos val="b"/>
        <c:numFmt formatCode="General" sourceLinked="0"/>
        <c:majorTickMark val="none"/>
        <c:minorTickMark val="none"/>
        <c:tickLblPos val="nextTo"/>
        <c:crossAx val="81638144"/>
        <c:crosses val="autoZero"/>
        <c:auto val="1"/>
        <c:lblAlgn val="ctr"/>
        <c:lblOffset val="100"/>
        <c:noMultiLvlLbl val="0"/>
      </c:catAx>
      <c:valAx>
        <c:axId val="81638144"/>
        <c:scaling>
          <c:orientation val="minMax"/>
        </c:scaling>
        <c:delete val="0"/>
        <c:axPos val="l"/>
        <c:numFmt formatCode="General" sourceLinked="1"/>
        <c:majorTickMark val="none"/>
        <c:minorTickMark val="none"/>
        <c:tickLblPos val="nextTo"/>
        <c:crossAx val="81591296"/>
        <c:crosses val="autoZero"/>
        <c:crossBetween val="between"/>
      </c:valAx>
    </c:plotArea>
    <c:legend>
      <c:legendPos val="t"/>
      <c:overlay val="0"/>
    </c:legend>
    <c:plotVisOnly val="1"/>
    <c:dispBlanksAs val="gap"/>
    <c:showDLblsOverMax val="0"/>
  </c:chart>
  <c:txPr>
    <a:bodyPr/>
    <a:lstStyle/>
    <a:p>
      <a:pPr>
        <a:defRPr sz="1400"/>
      </a:pPr>
      <a:endParaRPr lang="lt-LT"/>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'Ark3'!$C$25</c:f>
              <c:strCache>
                <c:ptCount val="1"/>
                <c:pt idx="0">
                  <c:v>Interesse</c:v>
                </c:pt>
              </c:strCache>
            </c:strRef>
          </c:tx>
          <c:spPr>
            <a:solidFill>
              <a:schemeClr val="accent1">
                <a:lumMod val="75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'Ark3'!$A$26:$A$32</c:f>
              <c:strCache>
                <c:ptCount val="7"/>
                <c:pt idx="0">
                  <c:v>16-19 </c:v>
                </c:pt>
                <c:pt idx="1">
                  <c:v>20-29 </c:v>
                </c:pt>
                <c:pt idx="2">
                  <c:v>30-39 </c:v>
                </c:pt>
                <c:pt idx="3">
                  <c:v>40-49 </c:v>
                </c:pt>
                <c:pt idx="4">
                  <c:v>50-59 </c:v>
                </c:pt>
                <c:pt idx="5">
                  <c:v>60-69 </c:v>
                </c:pt>
                <c:pt idx="6">
                  <c:v>70+</c:v>
                </c:pt>
              </c:strCache>
            </c:strRef>
          </c:cat>
          <c:val>
            <c:numRef>
              <c:f>'Ark3'!$C$26:$C$32</c:f>
              <c:numCache>
                <c:formatCode>General</c:formatCode>
                <c:ptCount val="7"/>
                <c:pt idx="0">
                  <c:v>38</c:v>
                </c:pt>
                <c:pt idx="1">
                  <c:v>21</c:v>
                </c:pt>
                <c:pt idx="2">
                  <c:v>16</c:v>
                </c:pt>
                <c:pt idx="3">
                  <c:v>18</c:v>
                </c:pt>
                <c:pt idx="4">
                  <c:v>19</c:v>
                </c:pt>
                <c:pt idx="5">
                  <c:v>21</c:v>
                </c:pt>
                <c:pt idx="6">
                  <c:v>12</c:v>
                </c:pt>
              </c:numCache>
            </c:numRef>
          </c:val>
          <c:extLst>
            <c:ext xmlns:c16="http://schemas.microsoft.com/office/drawing/2014/chart" uri="{C3380CC4-5D6E-409C-BE32-E72D297353CC}">
              <c16:uniqueId val="{00000000-783E-4383-9C0A-EFFE9ADC0E54}"/>
            </c:ext>
          </c:extLst>
        </c:ser>
        <c:dLbls>
          <c:showLegendKey val="0"/>
          <c:showVal val="1"/>
          <c:showCatName val="0"/>
          <c:showSerName val="0"/>
          <c:showPercent val="0"/>
          <c:showBubbleSize val="0"/>
        </c:dLbls>
        <c:gapWidth val="75"/>
        <c:axId val="83260544"/>
        <c:axId val="83262080"/>
      </c:barChart>
      <c:catAx>
        <c:axId val="83260544"/>
        <c:scaling>
          <c:orientation val="minMax"/>
        </c:scaling>
        <c:delete val="0"/>
        <c:axPos val="b"/>
        <c:numFmt formatCode="General" sourceLinked="0"/>
        <c:majorTickMark val="none"/>
        <c:minorTickMark val="none"/>
        <c:tickLblPos val="nextTo"/>
        <c:crossAx val="83262080"/>
        <c:crosses val="autoZero"/>
        <c:auto val="1"/>
        <c:lblAlgn val="ctr"/>
        <c:lblOffset val="100"/>
        <c:noMultiLvlLbl val="0"/>
      </c:catAx>
      <c:valAx>
        <c:axId val="83262080"/>
        <c:scaling>
          <c:orientation val="minMax"/>
          <c:max val="50"/>
        </c:scaling>
        <c:delete val="0"/>
        <c:axPos val="l"/>
        <c:numFmt formatCode="General" sourceLinked="1"/>
        <c:majorTickMark val="none"/>
        <c:minorTickMark val="none"/>
        <c:tickLblPos val="nextTo"/>
        <c:crossAx val="83260544"/>
        <c:crosses val="autoZero"/>
        <c:crossBetween val="between"/>
      </c:valAx>
    </c:plotArea>
    <c:legend>
      <c:legendPos val="t"/>
      <c:layout>
        <c:manualLayout>
          <c:xMode val="edge"/>
          <c:yMode val="edge"/>
          <c:x val="0.36900026570289057"/>
          <c:y val="3.2323006090468787E-2"/>
          <c:w val="0.23850476565536924"/>
          <c:h val="0.12346836884197952"/>
        </c:manualLayout>
      </c:layout>
      <c:overlay val="0"/>
    </c:legend>
    <c:plotVisOnly val="1"/>
    <c:dispBlanksAs val="gap"/>
    <c:showDLblsOverMax val="0"/>
  </c:chart>
  <c:txPr>
    <a:bodyPr/>
    <a:lstStyle/>
    <a:p>
      <a:pPr>
        <a:defRPr sz="1400"/>
      </a:pPr>
      <a:endParaRPr lang="lt-LT"/>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400" b="0" dirty="0" err="1"/>
              <a:t>Praktiske</a:t>
            </a:r>
            <a:r>
              <a:rPr lang="en-US" sz="1400" b="0" dirty="0"/>
              <a:t> </a:t>
            </a:r>
            <a:r>
              <a:rPr lang="en-US" sz="1400" b="0" dirty="0" err="1"/>
              <a:t>forhold</a:t>
            </a:r>
            <a:endParaRPr lang="en-US" sz="1400" b="0" dirty="0"/>
          </a:p>
        </c:rich>
      </c:tx>
      <c:overlay val="0"/>
    </c:title>
    <c:autoTitleDeleted val="0"/>
    <c:plotArea>
      <c:layout/>
      <c:barChart>
        <c:barDir val="col"/>
        <c:grouping val="clustered"/>
        <c:varyColors val="0"/>
        <c:ser>
          <c:idx val="0"/>
          <c:order val="0"/>
          <c:tx>
            <c:strRef>
              <c:f>'Ark3'!$D$25</c:f>
              <c:strCache>
                <c:ptCount val="1"/>
                <c:pt idx="0">
                  <c:v>Organisering</c:v>
                </c:pt>
              </c:strCache>
            </c:strRef>
          </c:tx>
          <c:spPr>
            <a:solidFill>
              <a:schemeClr val="accent1">
                <a:lumMod val="75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'Ark3'!$A$26:$A$32</c:f>
              <c:strCache>
                <c:ptCount val="7"/>
                <c:pt idx="0">
                  <c:v>16-19 </c:v>
                </c:pt>
                <c:pt idx="1">
                  <c:v>20-29 </c:v>
                </c:pt>
                <c:pt idx="2">
                  <c:v>30-39 </c:v>
                </c:pt>
                <c:pt idx="3">
                  <c:v>40-49 </c:v>
                </c:pt>
                <c:pt idx="4">
                  <c:v>50-59 </c:v>
                </c:pt>
                <c:pt idx="5">
                  <c:v>60-69 </c:v>
                </c:pt>
                <c:pt idx="6">
                  <c:v>70+</c:v>
                </c:pt>
              </c:strCache>
            </c:strRef>
          </c:cat>
          <c:val>
            <c:numRef>
              <c:f>'Ark3'!$D$26:$D$32</c:f>
              <c:numCache>
                <c:formatCode>General</c:formatCode>
                <c:ptCount val="7"/>
                <c:pt idx="0">
                  <c:v>18</c:v>
                </c:pt>
                <c:pt idx="1">
                  <c:v>22</c:v>
                </c:pt>
                <c:pt idx="2">
                  <c:v>12</c:v>
                </c:pt>
                <c:pt idx="3">
                  <c:v>10</c:v>
                </c:pt>
                <c:pt idx="4">
                  <c:v>8</c:v>
                </c:pt>
                <c:pt idx="5">
                  <c:v>5</c:v>
                </c:pt>
                <c:pt idx="6">
                  <c:v>3</c:v>
                </c:pt>
              </c:numCache>
            </c:numRef>
          </c:val>
          <c:extLst>
            <c:ext xmlns:c16="http://schemas.microsoft.com/office/drawing/2014/chart" uri="{C3380CC4-5D6E-409C-BE32-E72D297353CC}">
              <c16:uniqueId val="{00000000-0CCD-43D8-BA4C-11998C7A6F7F}"/>
            </c:ext>
          </c:extLst>
        </c:ser>
        <c:dLbls>
          <c:showLegendKey val="0"/>
          <c:showVal val="1"/>
          <c:showCatName val="0"/>
          <c:showSerName val="0"/>
          <c:showPercent val="0"/>
          <c:showBubbleSize val="0"/>
        </c:dLbls>
        <c:gapWidth val="75"/>
        <c:axId val="101964800"/>
        <c:axId val="112952064"/>
      </c:barChart>
      <c:catAx>
        <c:axId val="101964800"/>
        <c:scaling>
          <c:orientation val="minMax"/>
        </c:scaling>
        <c:delete val="0"/>
        <c:axPos val="b"/>
        <c:numFmt formatCode="General" sourceLinked="0"/>
        <c:majorTickMark val="none"/>
        <c:minorTickMark val="none"/>
        <c:tickLblPos val="nextTo"/>
        <c:crossAx val="112952064"/>
        <c:crosses val="autoZero"/>
        <c:auto val="1"/>
        <c:lblAlgn val="ctr"/>
        <c:lblOffset val="100"/>
        <c:noMultiLvlLbl val="0"/>
      </c:catAx>
      <c:valAx>
        <c:axId val="112952064"/>
        <c:scaling>
          <c:orientation val="minMax"/>
          <c:max val="50"/>
        </c:scaling>
        <c:delete val="0"/>
        <c:axPos val="l"/>
        <c:numFmt formatCode="General" sourceLinked="1"/>
        <c:majorTickMark val="none"/>
        <c:minorTickMark val="none"/>
        <c:tickLblPos val="nextTo"/>
        <c:crossAx val="101964800"/>
        <c:crosses val="autoZero"/>
        <c:crossBetween val="between"/>
      </c:valAx>
    </c:plotArea>
    <c:plotVisOnly val="1"/>
    <c:dispBlanksAs val="gap"/>
    <c:showDLblsOverMax val="0"/>
  </c:chart>
  <c:txPr>
    <a:bodyPr/>
    <a:lstStyle/>
    <a:p>
      <a:pPr>
        <a:defRPr sz="1400"/>
      </a:pPr>
      <a:endParaRPr lang="lt-LT"/>
    </a:p>
  </c:tx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400" b="0" dirty="0" err="1"/>
              <a:t>Kropslig</a:t>
            </a:r>
            <a:r>
              <a:rPr lang="en-US" sz="1400" b="0" dirty="0"/>
              <a:t> </a:t>
            </a:r>
            <a:r>
              <a:rPr lang="en-US" sz="1400" b="0" dirty="0" err="1"/>
              <a:t>barriere</a:t>
            </a:r>
            <a:endParaRPr lang="en-US" sz="1400" b="0" dirty="0"/>
          </a:p>
        </c:rich>
      </c:tx>
      <c:overlay val="0"/>
    </c:title>
    <c:autoTitleDeleted val="0"/>
    <c:plotArea>
      <c:layout/>
      <c:barChart>
        <c:barDir val="col"/>
        <c:grouping val="clustered"/>
        <c:varyColors val="0"/>
        <c:ser>
          <c:idx val="0"/>
          <c:order val="0"/>
          <c:tx>
            <c:strRef>
              <c:f>'Ark3'!$E$25</c:f>
              <c:strCache>
                <c:ptCount val="1"/>
                <c:pt idx="0">
                  <c:v>Fysik</c:v>
                </c:pt>
              </c:strCache>
            </c:strRef>
          </c:tx>
          <c:spPr>
            <a:solidFill>
              <a:srgbClr val="4F81BD">
                <a:lumMod val="75000"/>
              </a:srgb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'Ark3'!$A$26:$A$32</c:f>
              <c:strCache>
                <c:ptCount val="7"/>
                <c:pt idx="0">
                  <c:v>16-19 </c:v>
                </c:pt>
                <c:pt idx="1">
                  <c:v>20-29 </c:v>
                </c:pt>
                <c:pt idx="2">
                  <c:v>30-39 </c:v>
                </c:pt>
                <c:pt idx="3">
                  <c:v>40-49 </c:v>
                </c:pt>
                <c:pt idx="4">
                  <c:v>50-59 </c:v>
                </c:pt>
                <c:pt idx="5">
                  <c:v>60-69 </c:v>
                </c:pt>
                <c:pt idx="6">
                  <c:v>70+</c:v>
                </c:pt>
              </c:strCache>
            </c:strRef>
          </c:cat>
          <c:val>
            <c:numRef>
              <c:f>'Ark3'!$E$26:$E$32</c:f>
              <c:numCache>
                <c:formatCode>General</c:formatCode>
                <c:ptCount val="7"/>
                <c:pt idx="0">
                  <c:v>11</c:v>
                </c:pt>
                <c:pt idx="1">
                  <c:v>8</c:v>
                </c:pt>
                <c:pt idx="2">
                  <c:v>8</c:v>
                </c:pt>
                <c:pt idx="3">
                  <c:v>15</c:v>
                </c:pt>
                <c:pt idx="4">
                  <c:v>16</c:v>
                </c:pt>
                <c:pt idx="5">
                  <c:v>21</c:v>
                </c:pt>
                <c:pt idx="6">
                  <c:v>37</c:v>
                </c:pt>
              </c:numCache>
            </c:numRef>
          </c:val>
          <c:extLst>
            <c:ext xmlns:c16="http://schemas.microsoft.com/office/drawing/2014/chart" uri="{C3380CC4-5D6E-409C-BE32-E72D297353CC}">
              <c16:uniqueId val="{00000000-6A56-481C-990A-69E837AE07F1}"/>
            </c:ext>
          </c:extLst>
        </c:ser>
        <c:dLbls>
          <c:showLegendKey val="0"/>
          <c:showVal val="1"/>
          <c:showCatName val="0"/>
          <c:showSerName val="0"/>
          <c:showPercent val="0"/>
          <c:showBubbleSize val="0"/>
        </c:dLbls>
        <c:gapWidth val="75"/>
        <c:axId val="113013888"/>
        <c:axId val="113015424"/>
      </c:barChart>
      <c:catAx>
        <c:axId val="113013888"/>
        <c:scaling>
          <c:orientation val="minMax"/>
        </c:scaling>
        <c:delete val="0"/>
        <c:axPos val="b"/>
        <c:numFmt formatCode="General" sourceLinked="0"/>
        <c:majorTickMark val="none"/>
        <c:minorTickMark val="none"/>
        <c:tickLblPos val="nextTo"/>
        <c:crossAx val="113015424"/>
        <c:crosses val="autoZero"/>
        <c:auto val="1"/>
        <c:lblAlgn val="ctr"/>
        <c:lblOffset val="100"/>
        <c:noMultiLvlLbl val="0"/>
      </c:catAx>
      <c:valAx>
        <c:axId val="113015424"/>
        <c:scaling>
          <c:orientation val="minMax"/>
          <c:max val="50"/>
        </c:scaling>
        <c:delete val="0"/>
        <c:axPos val="l"/>
        <c:numFmt formatCode="General" sourceLinked="1"/>
        <c:majorTickMark val="none"/>
        <c:minorTickMark val="none"/>
        <c:tickLblPos val="nextTo"/>
        <c:crossAx val="113013888"/>
        <c:crosses val="autoZero"/>
        <c:crossBetween val="between"/>
      </c:valAx>
    </c:plotArea>
    <c:plotVisOnly val="1"/>
    <c:dispBlanksAs val="gap"/>
    <c:showDLblsOverMax val="0"/>
  </c:chart>
  <c:txPr>
    <a:bodyPr/>
    <a:lstStyle/>
    <a:p>
      <a:pPr>
        <a:defRPr sz="1400"/>
      </a:pPr>
      <a:endParaRPr lang="lt-LT"/>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cdr:x>
      <cdr:y>0.20968</cdr:y>
    </cdr:from>
    <cdr:to>
      <cdr:x>1</cdr:x>
      <cdr:y>0.20968</cdr:y>
    </cdr:to>
    <cdr:cxnSp macro="">
      <cdr:nvCxnSpPr>
        <cdr:cNvPr id="2" name="Lige forbindelse 1">
          <a:extLst xmlns:a="http://schemas.openxmlformats.org/drawingml/2006/main">
            <a:ext uri="{FF2B5EF4-FFF2-40B4-BE49-F238E27FC236}">
              <a16:creationId xmlns:a16="http://schemas.microsoft.com/office/drawing/2014/main" id="{9317E12E-DE37-4269-A9C3-C96D8E76DB96}"/>
            </a:ext>
          </a:extLst>
        </cdr:cNvPr>
        <cdr:cNvCxnSpPr/>
      </cdr:nvCxnSpPr>
      <cdr:spPr>
        <a:xfrm xmlns:a="http://schemas.openxmlformats.org/drawingml/2006/main">
          <a:off x="0" y="976630"/>
          <a:ext cx="7269462" cy="0"/>
        </a:xfrm>
        <a:prstGeom xmlns:a="http://schemas.openxmlformats.org/drawingml/2006/main" prst="line">
          <a:avLst/>
        </a:prstGeom>
        <a:ln xmlns:a="http://schemas.openxmlformats.org/drawingml/2006/main" w="12700">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cdr:x>
      <cdr:y>0.58378</cdr:y>
    </cdr:from>
    <cdr:to>
      <cdr:x>1</cdr:x>
      <cdr:y>0.58378</cdr:y>
    </cdr:to>
    <cdr:cxnSp macro="">
      <cdr:nvCxnSpPr>
        <cdr:cNvPr id="3" name="Lige forbindelse 2">
          <a:extLst xmlns:a="http://schemas.openxmlformats.org/drawingml/2006/main">
            <a:ext uri="{FF2B5EF4-FFF2-40B4-BE49-F238E27FC236}">
              <a16:creationId xmlns:a16="http://schemas.microsoft.com/office/drawing/2014/main" id="{199384A0-27E6-4583-A8FC-78417D5098E9}"/>
            </a:ext>
          </a:extLst>
        </cdr:cNvPr>
        <cdr:cNvCxnSpPr/>
      </cdr:nvCxnSpPr>
      <cdr:spPr>
        <a:xfrm xmlns:a="http://schemas.openxmlformats.org/drawingml/2006/main">
          <a:off x="0" y="2719070"/>
          <a:ext cx="7269462" cy="0"/>
        </a:xfrm>
        <a:prstGeom xmlns:a="http://schemas.openxmlformats.org/drawingml/2006/main" prst="line">
          <a:avLst/>
        </a:prstGeom>
        <a:ln xmlns:a="http://schemas.openxmlformats.org/drawingml/2006/main" w="12700">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0.33111</cdr:x>
      <cdr:y>0.93535</cdr:y>
    </cdr:from>
    <cdr:to>
      <cdr:x>0.49982</cdr:x>
      <cdr:y>0.97533</cdr:y>
    </cdr:to>
    <cdr:sp macro="" textlink="">
      <cdr:nvSpPr>
        <cdr:cNvPr id="4" name="Rektangel 3">
          <a:extLst xmlns:a="http://schemas.openxmlformats.org/drawingml/2006/main">
            <a:ext uri="{FF2B5EF4-FFF2-40B4-BE49-F238E27FC236}">
              <a16:creationId xmlns:a16="http://schemas.microsoft.com/office/drawing/2014/main" id="{C57940C3-D664-4DA4-8E92-EDAEBF152A82}"/>
            </a:ext>
          </a:extLst>
        </cdr:cNvPr>
        <cdr:cNvSpPr/>
      </cdr:nvSpPr>
      <cdr:spPr>
        <a:xfrm xmlns:a="http://schemas.openxmlformats.org/drawingml/2006/main">
          <a:off x="2407024" y="4356592"/>
          <a:ext cx="1226372" cy="186231"/>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da-DK"/>
        </a:p>
      </cdr:txBody>
    </cdr:sp>
  </cdr:relSizeAnchor>
  <cdr:relSizeAnchor xmlns:cdr="http://schemas.openxmlformats.org/drawingml/2006/chartDrawing">
    <cdr:from>
      <cdr:x>0.33111</cdr:x>
      <cdr:y>0.92842</cdr:y>
    </cdr:from>
    <cdr:to>
      <cdr:x>0.50278</cdr:x>
      <cdr:y>0.98018</cdr:y>
    </cdr:to>
    <cdr:sp macro="" textlink="">
      <cdr:nvSpPr>
        <cdr:cNvPr id="6" name="Tekstfelt 5">
          <a:extLst xmlns:a="http://schemas.openxmlformats.org/drawingml/2006/main">
            <a:ext uri="{FF2B5EF4-FFF2-40B4-BE49-F238E27FC236}">
              <a16:creationId xmlns:a16="http://schemas.microsoft.com/office/drawing/2014/main" id="{C8B17947-D1AB-4B89-9B6D-DCA780022826}"/>
            </a:ext>
          </a:extLst>
        </cdr:cNvPr>
        <cdr:cNvSpPr txBox="1"/>
      </cdr:nvSpPr>
      <cdr:spPr>
        <a:xfrm xmlns:a="http://schemas.openxmlformats.org/drawingml/2006/main">
          <a:off x="2407024" y="4324319"/>
          <a:ext cx="1247887" cy="24107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a-DK" sz="1100" dirty="0">
              <a:latin typeface="Verdana" panose="020B0604030504040204" pitchFamily="34" charset="0"/>
              <a:ea typeface="Verdana" panose="020B0604030504040204" pitchFamily="34" charset="0"/>
              <a:cs typeface="Verdana" panose="020B0604030504040204" pitchFamily="34" charset="0"/>
            </a:rPr>
            <a:t>Boys</a:t>
          </a:r>
        </a:p>
      </cdr:txBody>
    </cdr:sp>
  </cdr:relSizeAnchor>
  <cdr:relSizeAnchor xmlns:cdr="http://schemas.openxmlformats.org/drawingml/2006/chartDrawing">
    <cdr:from>
      <cdr:x>0.53533</cdr:x>
      <cdr:y>0.93535</cdr:y>
    </cdr:from>
    <cdr:to>
      <cdr:x>0.69368</cdr:x>
      <cdr:y>0.98018</cdr:y>
    </cdr:to>
    <cdr:sp macro="" textlink="">
      <cdr:nvSpPr>
        <cdr:cNvPr id="7" name="Rektangel 6">
          <a:extLst xmlns:a="http://schemas.openxmlformats.org/drawingml/2006/main">
            <a:ext uri="{FF2B5EF4-FFF2-40B4-BE49-F238E27FC236}">
              <a16:creationId xmlns:a16="http://schemas.microsoft.com/office/drawing/2014/main" id="{7773A79D-A863-4002-A639-06A7CF4391A5}"/>
            </a:ext>
          </a:extLst>
        </cdr:cNvPr>
        <cdr:cNvSpPr/>
      </cdr:nvSpPr>
      <cdr:spPr>
        <a:xfrm xmlns:a="http://schemas.openxmlformats.org/drawingml/2006/main">
          <a:off x="3891579" y="4356592"/>
          <a:ext cx="1151069" cy="208799"/>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da-DK"/>
        </a:p>
      </cdr:txBody>
    </cdr:sp>
  </cdr:relSizeAnchor>
  <cdr:relSizeAnchor xmlns:cdr="http://schemas.openxmlformats.org/drawingml/2006/chartDrawing">
    <cdr:from>
      <cdr:x>0.53533</cdr:x>
      <cdr:y>0.93304</cdr:y>
    </cdr:from>
    <cdr:to>
      <cdr:x>0.69368</cdr:x>
      <cdr:y>0.97533</cdr:y>
    </cdr:to>
    <cdr:sp macro="" textlink="">
      <cdr:nvSpPr>
        <cdr:cNvPr id="8" name="Tekstfelt 7">
          <a:extLst xmlns:a="http://schemas.openxmlformats.org/drawingml/2006/main">
            <a:ext uri="{FF2B5EF4-FFF2-40B4-BE49-F238E27FC236}">
              <a16:creationId xmlns:a16="http://schemas.microsoft.com/office/drawing/2014/main" id="{B5C7706F-F450-4828-8823-FE867B281D58}"/>
            </a:ext>
          </a:extLst>
        </cdr:cNvPr>
        <cdr:cNvSpPr txBox="1"/>
      </cdr:nvSpPr>
      <cdr:spPr>
        <a:xfrm xmlns:a="http://schemas.openxmlformats.org/drawingml/2006/main">
          <a:off x="3891579" y="4345834"/>
          <a:ext cx="1151069" cy="19698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a-DK" sz="1100" dirty="0">
              <a:latin typeface="Verdana" panose="020B0604030504040204" pitchFamily="34" charset="0"/>
              <a:ea typeface="Verdana" panose="020B0604030504040204" pitchFamily="34" charset="0"/>
              <a:cs typeface="Verdana" panose="020B0604030504040204" pitchFamily="34" charset="0"/>
            </a:rPr>
            <a:t>Girls</a:t>
          </a:r>
        </a:p>
      </cdr:txBody>
    </cdr:sp>
  </cdr:relSizeAnchor>
</c:userShapes>
</file>

<file path=ppt/drawings/drawing2.xml><?xml version="1.0" encoding="utf-8"?>
<c:userShapes xmlns:c="http://schemas.openxmlformats.org/drawingml/2006/chart">
  <cdr:relSizeAnchor xmlns:cdr="http://schemas.openxmlformats.org/drawingml/2006/chartDrawing">
    <cdr:from>
      <cdr:x>0.71402</cdr:x>
      <cdr:y>0.14536</cdr:y>
    </cdr:from>
    <cdr:to>
      <cdr:x>0.99174</cdr:x>
      <cdr:y>0.24217</cdr:y>
    </cdr:to>
    <cdr:sp macro="" textlink="">
      <cdr:nvSpPr>
        <cdr:cNvPr id="2" name="Tekstfelt 3">
          <a:extLst xmlns:a="http://schemas.openxmlformats.org/drawingml/2006/main">
            <a:ext uri="{FF2B5EF4-FFF2-40B4-BE49-F238E27FC236}">
              <a16:creationId xmlns:a16="http://schemas.microsoft.com/office/drawing/2014/main" id="{BE32DA63-FAD2-4369-8FEA-DB557DB80153}"/>
            </a:ext>
          </a:extLst>
        </cdr:cNvPr>
        <cdr:cNvSpPr txBox="1"/>
      </cdr:nvSpPr>
      <cdr:spPr>
        <a:xfrm xmlns:a="http://schemas.openxmlformats.org/drawingml/2006/main">
          <a:off x="2955061" y="369673"/>
          <a:ext cx="1149395" cy="24622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da-DK" sz="1000" dirty="0" err="1">
              <a:latin typeface="Verdana" panose="020B0604030504040204" pitchFamily="34" charset="0"/>
              <a:ea typeface="Verdana" panose="020B0604030504040204" pitchFamily="34" charset="0"/>
              <a:cs typeface="Verdana" panose="020B0604030504040204" pitchFamily="34" charset="0"/>
            </a:rPr>
            <a:t>Lack</a:t>
          </a:r>
          <a:r>
            <a:rPr lang="da-DK" sz="1000" dirty="0">
              <a:latin typeface="Verdana" panose="020B0604030504040204" pitchFamily="34" charset="0"/>
              <a:ea typeface="Verdana" panose="020B0604030504040204" pitchFamily="34" charset="0"/>
              <a:cs typeface="Verdana" panose="020B0604030504040204" pitchFamily="34" charset="0"/>
            </a:rPr>
            <a:t> of time</a:t>
          </a:r>
        </a:p>
      </cdr:txBody>
    </cdr:sp>
  </cdr:relSizeAnchor>
</c:userShapes>
</file>

<file path=ppt/drawings/drawing3.xml><?xml version="1.0" encoding="utf-8"?>
<c:userShapes xmlns:c="http://schemas.openxmlformats.org/drawingml/2006/chart">
  <cdr:relSizeAnchor xmlns:cdr="http://schemas.openxmlformats.org/drawingml/2006/chartDrawing">
    <cdr:from>
      <cdr:x>0.7154</cdr:x>
      <cdr:y>0.15492</cdr:y>
    </cdr:from>
    <cdr:to>
      <cdr:x>1</cdr:x>
      <cdr:y>0.32994</cdr:y>
    </cdr:to>
    <cdr:sp macro="" textlink="">
      <cdr:nvSpPr>
        <cdr:cNvPr id="2" name="Tekstfelt 3">
          <a:extLst xmlns:a="http://schemas.openxmlformats.org/drawingml/2006/main">
            <a:ext uri="{FF2B5EF4-FFF2-40B4-BE49-F238E27FC236}">
              <a16:creationId xmlns:a16="http://schemas.microsoft.com/office/drawing/2014/main" id="{BE32DA63-FAD2-4369-8FEA-DB557DB80153}"/>
            </a:ext>
          </a:extLst>
        </cdr:cNvPr>
        <cdr:cNvSpPr txBox="1"/>
      </cdr:nvSpPr>
      <cdr:spPr>
        <a:xfrm xmlns:a="http://schemas.openxmlformats.org/drawingml/2006/main">
          <a:off x="2889205" y="354139"/>
          <a:ext cx="1149395" cy="4001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da-DK" sz="1000" dirty="0">
              <a:latin typeface="Verdana" panose="020B0604030504040204" pitchFamily="34" charset="0"/>
              <a:ea typeface="Verdana" panose="020B0604030504040204" pitchFamily="34" charset="0"/>
              <a:cs typeface="Verdana" panose="020B0604030504040204" pitchFamily="34" charset="0"/>
            </a:rPr>
            <a:t>Practical </a:t>
          </a:r>
          <a:r>
            <a:rPr lang="da-DK" sz="1000" dirty="0" err="1">
              <a:latin typeface="Verdana" panose="020B0604030504040204" pitchFamily="34" charset="0"/>
              <a:ea typeface="Verdana" panose="020B0604030504040204" pitchFamily="34" charset="0"/>
              <a:cs typeface="Verdana" panose="020B0604030504040204" pitchFamily="34" charset="0"/>
            </a:rPr>
            <a:t>barreers</a:t>
          </a:r>
          <a:endParaRPr lang="da-DK" sz="1000" dirty="0">
            <a:latin typeface="Verdana" panose="020B0604030504040204" pitchFamily="34" charset="0"/>
            <a:ea typeface="Verdana" panose="020B0604030504040204" pitchFamily="34" charset="0"/>
            <a:cs typeface="Verdana" panose="020B0604030504040204" pitchFamily="34" charset="0"/>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0.7154</cdr:x>
      <cdr:y>0.05616</cdr:y>
    </cdr:from>
    <cdr:to>
      <cdr:x>1</cdr:x>
      <cdr:y>0.21174</cdr:y>
    </cdr:to>
    <cdr:sp macro="" textlink="">
      <cdr:nvSpPr>
        <cdr:cNvPr id="2" name="Tekstfelt 3">
          <a:extLst xmlns:a="http://schemas.openxmlformats.org/drawingml/2006/main">
            <a:ext uri="{FF2B5EF4-FFF2-40B4-BE49-F238E27FC236}">
              <a16:creationId xmlns:a16="http://schemas.microsoft.com/office/drawing/2014/main" id="{BE32DA63-FAD2-4369-8FEA-DB557DB80153}"/>
            </a:ext>
          </a:extLst>
        </cdr:cNvPr>
        <cdr:cNvSpPr txBox="1"/>
      </cdr:nvSpPr>
      <cdr:spPr>
        <a:xfrm xmlns:a="http://schemas.openxmlformats.org/drawingml/2006/main">
          <a:off x="2889205" y="144442"/>
          <a:ext cx="1149395" cy="4001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da-DK" sz="1000" dirty="0">
              <a:latin typeface="Verdana" panose="020B0604030504040204" pitchFamily="34" charset="0"/>
              <a:ea typeface="Verdana" panose="020B0604030504040204" pitchFamily="34" charset="0"/>
              <a:cs typeface="Verdana" panose="020B0604030504040204" pitchFamily="34" charset="0"/>
            </a:rPr>
            <a:t>Body/</a:t>
          </a:r>
          <a:r>
            <a:rPr lang="da-DK" sz="1000" dirty="0" err="1">
              <a:latin typeface="Verdana" panose="020B0604030504040204" pitchFamily="34" charset="0"/>
              <a:ea typeface="Verdana" panose="020B0604030504040204" pitchFamily="34" charset="0"/>
              <a:cs typeface="Verdana" panose="020B0604030504040204" pitchFamily="34" charset="0"/>
            </a:rPr>
            <a:t>health</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barreer</a:t>
          </a:r>
          <a:endParaRPr lang="da-DK" sz="1000" dirty="0">
            <a:latin typeface="Verdana" panose="020B0604030504040204" pitchFamily="34" charset="0"/>
            <a:ea typeface="Verdana" panose="020B0604030504040204" pitchFamily="34" charset="0"/>
            <a:cs typeface="Verdana" panose="020B0604030504040204"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3D99E1-7CE7-45A3-A66E-9B9915459D91}" type="datetimeFigureOut">
              <a:rPr lang="da-DK" smtClean="0"/>
              <a:t>24-10-2018</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6268B6-A038-4AB4-859F-C8A27C57B980}" type="slidenum">
              <a:rPr lang="da-DK" smtClean="0"/>
              <a:t>‹#›</a:t>
            </a:fld>
            <a:endParaRPr lang="da-DK"/>
          </a:p>
        </p:txBody>
      </p:sp>
    </p:spTree>
    <p:extLst>
      <p:ext uri="{BB962C8B-B14F-4D97-AF65-F5344CB8AC3E}">
        <p14:creationId xmlns:p14="http://schemas.microsoft.com/office/powerpoint/2010/main" val="292917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6268B6-A038-4AB4-859F-C8A27C57B980}"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9537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6268B6-A038-4AB4-859F-C8A27C57B980}"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79227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Reelt stor udskiftning</a:t>
            </a:r>
          </a:p>
          <a:p>
            <a:r>
              <a:rPr lang="da-DK" dirty="0"/>
              <a:t>Tiltrækker spillere fra hele byen</a:t>
            </a:r>
          </a:p>
          <a:p>
            <a:r>
              <a:rPr lang="da-DK" dirty="0"/>
              <a:t>Godt træningsmiljø på førsteholdet, men vi kæmper på andet-fjerdeholdet (fremmøde, engagement, kommunikation, forældreopbakning)</a:t>
            </a:r>
          </a:p>
          <a:p>
            <a:r>
              <a:rPr lang="da-DK" dirty="0"/>
              <a:t>Udfordring med kvalitet i træning, banekvalitet</a:t>
            </a:r>
          </a:p>
          <a:p>
            <a:r>
              <a:rPr lang="da-DK" dirty="0"/>
              <a:t>Godt sportsligt niveau</a:t>
            </a:r>
          </a:p>
          <a:p>
            <a:r>
              <a:rPr lang="da-DK" dirty="0"/>
              <a:t>Mange bestræbelser på fastholdelse/kommunikation med </a:t>
            </a:r>
            <a:r>
              <a:rPr lang="da-DK" dirty="0" err="1"/>
              <a:t>spilelrne</a:t>
            </a:r>
            <a:r>
              <a:rPr lang="da-DK" dirty="0"/>
              <a:t>, men fodbold er ikke nummer ét længere (vi </a:t>
            </a:r>
            <a:r>
              <a:rPr lang="da-DK" dirty="0" err="1"/>
              <a:t>forsøm,te</a:t>
            </a:r>
            <a:r>
              <a:rPr lang="da-DK" dirty="0"/>
              <a:t> at skabe værdier og opdragelse, da de var U11-U12-spillere, og vi døjer stadig med motivation7rester af den store </a:t>
            </a:r>
            <a:r>
              <a:rPr lang="da-DK" dirty="0" err="1"/>
              <a:t>forskelsbehandlin</a:t>
            </a:r>
            <a:r>
              <a:rPr lang="da-DK" dirty="0"/>
              <a:t> fra dengang.</a:t>
            </a:r>
          </a:p>
          <a:p>
            <a:r>
              <a:rPr lang="da-DK" dirty="0"/>
              <a:t>Min styrke: kendte kurverne, baggrund som løber, kommunikation/organisering af trænere/kampe etc.</a:t>
            </a:r>
          </a:p>
          <a:p>
            <a:r>
              <a:rPr lang="da-DK" dirty="0"/>
              <a:t>Min bagdel: manglende tid til det træningsmæssige</a:t>
            </a:r>
          </a:p>
          <a:p>
            <a:endParaRPr lang="da-DK" dirty="0"/>
          </a:p>
          <a:p>
            <a:r>
              <a:rPr lang="da-DK" dirty="0"/>
              <a:t>Spillerne kommer fra: AGF, Viby, </a:t>
            </a:r>
            <a:r>
              <a:rPr lang="da-DK" dirty="0" err="1"/>
              <a:t>Aros</a:t>
            </a:r>
            <a:r>
              <a:rPr lang="da-DK" dirty="0"/>
              <a:t>, ASA, TMG, BMI, </a:t>
            </a:r>
            <a:r>
              <a:rPr lang="da-DK" dirty="0" err="1"/>
              <a:t>Aabyhøj</a:t>
            </a:r>
            <a:r>
              <a:rPr lang="da-DK" dirty="0"/>
              <a:t>, TST, VSK, Skanderborg, Hørning</a:t>
            </a:r>
          </a:p>
        </p:txBody>
      </p:sp>
      <p:sp>
        <p:nvSpPr>
          <p:cNvPr id="4" name="Pladsholder til slidenummer 3"/>
          <p:cNvSpPr>
            <a:spLocks noGrp="1"/>
          </p:cNvSpPr>
          <p:nvPr>
            <p:ph type="sldNum" sz="quarter" idx="10"/>
          </p:nvPr>
        </p:nvSpPr>
        <p:spPr/>
        <p:txBody>
          <a:bodyPr/>
          <a:lstStyle/>
          <a:p>
            <a:fld id="{466268B6-A038-4AB4-859F-C8A27C57B980}" type="slidenum">
              <a:rPr lang="da-DK" smtClean="0"/>
              <a:t>15</a:t>
            </a:fld>
            <a:endParaRPr lang="da-DK"/>
          </a:p>
        </p:txBody>
      </p:sp>
    </p:spTree>
    <p:extLst>
      <p:ext uri="{BB962C8B-B14F-4D97-AF65-F5344CB8AC3E}">
        <p14:creationId xmlns:p14="http://schemas.microsoft.com/office/powerpoint/2010/main" val="36106259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6268B6-A038-4AB4-859F-C8A27C57B980}"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73231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6268B6-A038-4AB4-859F-C8A27C57B980}"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05917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6268B6-A038-4AB4-859F-C8A27C57B980}"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65351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6268B6-A038-4AB4-859F-C8A27C57B980}"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4040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6268B6-A038-4AB4-859F-C8A27C57B980}"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08356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Facebookgruppen</a:t>
            </a:r>
          </a:p>
          <a:p>
            <a:r>
              <a:rPr lang="da-DK" dirty="0"/>
              <a:t>Stats</a:t>
            </a:r>
          </a:p>
          <a:p>
            <a:r>
              <a:rPr lang="da-DK" dirty="0" err="1"/>
              <a:t>Get</a:t>
            </a:r>
            <a:r>
              <a:rPr lang="da-DK" dirty="0"/>
              <a:t> </a:t>
            </a:r>
            <a:r>
              <a:rPr lang="da-DK" dirty="0" err="1"/>
              <a:t>level</a:t>
            </a:r>
            <a:r>
              <a:rPr lang="da-DK" dirty="0"/>
              <a:t> up</a:t>
            </a:r>
          </a:p>
          <a:p>
            <a:r>
              <a:rPr lang="da-DK" dirty="0"/>
              <a:t>Holdsport (DBU-beslutninger)</a:t>
            </a:r>
          </a:p>
          <a:p>
            <a:r>
              <a:rPr lang="da-DK" dirty="0"/>
              <a:t>Hvad gør </a:t>
            </a:r>
            <a:r>
              <a:rPr lang="da-DK" dirty="0" err="1"/>
              <a:t>Goals</a:t>
            </a:r>
            <a:r>
              <a:rPr lang="da-DK" dirty="0"/>
              <a:t>?</a:t>
            </a:r>
          </a:p>
          <a:p>
            <a:r>
              <a:rPr lang="da-DK" dirty="0"/>
              <a:t>Hvad gør gymnastik?</a:t>
            </a:r>
          </a:p>
          <a:p>
            <a:r>
              <a:rPr lang="da-DK" dirty="0"/>
              <a:t>Hvordan deler vi erfaringer mellem trænere?</a:t>
            </a:r>
          </a:p>
        </p:txBody>
      </p:sp>
      <p:sp>
        <p:nvSpPr>
          <p:cNvPr id="4" name="Pladsholder til slidenummer 3"/>
          <p:cNvSpPr>
            <a:spLocks noGrp="1"/>
          </p:cNvSpPr>
          <p:nvPr>
            <p:ph type="sldNum" sz="quarter" idx="10"/>
          </p:nvPr>
        </p:nvSpPr>
        <p:spPr/>
        <p:txBody>
          <a:bodyPr/>
          <a:lstStyle/>
          <a:p>
            <a:fld id="{466268B6-A038-4AB4-859F-C8A27C57B980}" type="slidenum">
              <a:rPr lang="da-DK" smtClean="0"/>
              <a:t>27</a:t>
            </a:fld>
            <a:endParaRPr lang="da-DK"/>
          </a:p>
        </p:txBody>
      </p:sp>
    </p:spTree>
    <p:extLst>
      <p:ext uri="{BB962C8B-B14F-4D97-AF65-F5344CB8AC3E}">
        <p14:creationId xmlns:p14="http://schemas.microsoft.com/office/powerpoint/2010/main" val="24895772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6268B6-A038-4AB4-859F-C8A27C57B980}"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2973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6268B6-A038-4AB4-859F-C8A27C57B980}"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581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6268B6-A038-4AB4-859F-C8A27C57B980}"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2199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6268B6-A038-4AB4-859F-C8A27C57B980}"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1471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6268B6-A038-4AB4-859F-C8A27C57B980}"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2388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Straf: Den autoritære træner mister tillid/opbakning</a:t>
            </a:r>
          </a:p>
          <a:p>
            <a:r>
              <a:rPr lang="da-DK" dirty="0"/>
              <a:t>Belønning: Ros med omtanke (ellers har det heller ingen værdi/effekt)</a:t>
            </a:r>
          </a:p>
          <a:p>
            <a:r>
              <a:rPr lang="da-DK" dirty="0"/>
              <a:t>Lovgivning/struktur: utrolig meget kultur i en fodboldklub, pyramidetænkning/forskelsbehandling. Den dag, spillerne mister tilliden til den autoritet eller det ikke er det vigtigste for dem længere, går det galt</a:t>
            </a:r>
          </a:p>
          <a:p>
            <a:r>
              <a:rPr lang="da-DK" dirty="0"/>
              <a:t>Viden: Kan man arbejde med mentorordninger, de ældre guider de yngre, Der sker en magtforskydning, hvor træneren ikke længere er den klogeste i alt, hvor </a:t>
            </a:r>
            <a:r>
              <a:rPr lang="da-DK" dirty="0" err="1"/>
              <a:t>spilelrne</a:t>
            </a:r>
            <a:r>
              <a:rPr lang="da-DK" dirty="0"/>
              <a:t> får egen viden/erfaring (og så mister man autoritet som fyrtårnet)’</a:t>
            </a:r>
          </a:p>
          <a:p>
            <a:r>
              <a:rPr lang="da-DK" dirty="0"/>
              <a:t>Tillid til læring(</a:t>
            </a:r>
            <a:r>
              <a:rPr lang="da-DK" dirty="0" err="1"/>
              <a:t>Vidensbaseret</a:t>
            </a:r>
            <a:r>
              <a:rPr lang="da-DK" dirty="0"/>
              <a:t> læring): man skal forstå hvor man selv og modparten kommer fra, man skal gide at kende Louise. Man skal forstå, hvad der sker med Louise og kaj og deres forældre om ganske få år</a:t>
            </a:r>
          </a:p>
          <a:p>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6268B6-A038-4AB4-859F-C8A27C57B980}"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4796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 korte af det lange</a:t>
            </a:r>
          </a:p>
          <a:p>
            <a:r>
              <a:rPr lang="da-DK" dirty="0"/>
              <a:t>8-12. Vi har størst chance for at påvirke dem der, fordi de vil det, kommer ofte, er lydhøre… og motorisk kompetente etc.</a:t>
            </a:r>
          </a:p>
          <a:p>
            <a:r>
              <a:rPr lang="da-DK" dirty="0"/>
              <a:t>De kan det hele, de begynde at blive mere bevidste</a:t>
            </a:r>
          </a:p>
          <a:p>
            <a:r>
              <a:rPr lang="da-DK" dirty="0"/>
              <a:t>De begynder at få andre rollemodeller og få egen mening</a:t>
            </a:r>
          </a:p>
          <a:p>
            <a:r>
              <a:rPr lang="da-DK" dirty="0"/>
              <a:t>Hvis vi opdrager dem skidt/ikke opdrager dem, får det konsekvenser senere</a:t>
            </a:r>
          </a:p>
          <a:p>
            <a:r>
              <a:rPr lang="da-DK" dirty="0"/>
              <a:t>Vi skal også huske at opdrage forældrene mens vi har dem (teenagerne har meget mere brug for dem end man tror). Betyder også noget, om træneren har god forældrekontakt </a:t>
            </a:r>
            <a:r>
              <a:rPr lang="da-DK" dirty="0" err="1"/>
              <a:t>mht</a:t>
            </a:r>
            <a:r>
              <a:rPr lang="da-DK" dirty="0"/>
              <a:t> fastholdelse etc.</a:t>
            </a:r>
          </a:p>
          <a:p>
            <a:r>
              <a:rPr lang="da-DK" dirty="0"/>
              <a:t>Vi kan begynde at lære dem nogle instinkter/værdier og ansvar, som så sidder på rygmarven, når de bliver teenagere.</a:t>
            </a:r>
          </a:p>
          <a:p>
            <a:r>
              <a:rPr lang="da-DK" dirty="0" err="1"/>
              <a:t>Teeangere</a:t>
            </a:r>
            <a:r>
              <a:rPr lang="da-DK" dirty="0"/>
              <a:t>, meget optaget af de lidt ældre, kan det udnyttes? Mange andre fyrtårne end forældre</a:t>
            </a:r>
          </a:p>
          <a:p>
            <a:r>
              <a:rPr lang="da-DK" dirty="0"/>
              <a:t>Nogle liv i sportshal </a:t>
            </a:r>
            <a:r>
              <a:rPr lang="da-DK" dirty="0" err="1"/>
              <a:t>etc</a:t>
            </a:r>
            <a:r>
              <a:rPr lang="da-DK" dirty="0"/>
              <a:t>… kan gøre noget der…</a:t>
            </a:r>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6268B6-A038-4AB4-859F-C8A27C57B980}"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71696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6268B6-A038-4AB4-859F-C8A27C57B980}"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2617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466268B6-A038-4AB4-859F-C8A27C57B980}" type="slidenum">
              <a:rPr lang="da-DK" smtClean="0"/>
              <a:t>12</a:t>
            </a:fld>
            <a:endParaRPr lang="da-DK"/>
          </a:p>
        </p:txBody>
      </p:sp>
    </p:spTree>
    <p:extLst>
      <p:ext uri="{BB962C8B-B14F-4D97-AF65-F5344CB8AC3E}">
        <p14:creationId xmlns:p14="http://schemas.microsoft.com/office/powerpoint/2010/main" val="1395704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D85E18-92B0-46AF-9938-D8AB4800223F}"/>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236E7220-71D5-4FF6-A0DE-D5EB7BC7BD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BCA9245B-A31A-41D0-88CB-1A1AA53DA294}"/>
              </a:ext>
            </a:extLst>
          </p:cNvPr>
          <p:cNvSpPr>
            <a:spLocks noGrp="1"/>
          </p:cNvSpPr>
          <p:nvPr>
            <p:ph type="dt" sz="half" idx="10"/>
          </p:nvPr>
        </p:nvSpPr>
        <p:spPr/>
        <p:txBody>
          <a:bodyPr/>
          <a:lstStyle/>
          <a:p>
            <a:fld id="{BE9BC130-64ED-49ED-BDF6-D54F6CF9D5B3}" type="datetimeFigureOut">
              <a:rPr lang="da-DK" smtClean="0"/>
              <a:t>24-10-2018</a:t>
            </a:fld>
            <a:endParaRPr lang="da-DK"/>
          </a:p>
        </p:txBody>
      </p:sp>
      <p:sp>
        <p:nvSpPr>
          <p:cNvPr id="5" name="Pladsholder til sidefod 4">
            <a:extLst>
              <a:ext uri="{FF2B5EF4-FFF2-40B4-BE49-F238E27FC236}">
                <a16:creationId xmlns:a16="http://schemas.microsoft.com/office/drawing/2014/main" id="{35D44602-5CD8-4CA6-963A-63DAF199B65A}"/>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56BCE7BD-CA96-41CF-806B-0045877C06BA}"/>
              </a:ext>
            </a:extLst>
          </p:cNvPr>
          <p:cNvSpPr>
            <a:spLocks noGrp="1"/>
          </p:cNvSpPr>
          <p:nvPr>
            <p:ph type="sldNum" sz="quarter" idx="12"/>
          </p:nvPr>
        </p:nvSpPr>
        <p:spPr/>
        <p:txBody>
          <a:bodyPr/>
          <a:lstStyle/>
          <a:p>
            <a:fld id="{236ED42B-A17D-4B29-971A-512B1C008802}" type="slidenum">
              <a:rPr lang="da-DK" smtClean="0"/>
              <a:t>‹#›</a:t>
            </a:fld>
            <a:endParaRPr lang="da-DK"/>
          </a:p>
        </p:txBody>
      </p:sp>
    </p:spTree>
    <p:extLst>
      <p:ext uri="{BB962C8B-B14F-4D97-AF65-F5344CB8AC3E}">
        <p14:creationId xmlns:p14="http://schemas.microsoft.com/office/powerpoint/2010/main" val="1882377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15442A-3376-4BA9-AB91-3A862DF2C107}"/>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29D5D27F-62A4-42F3-9FEB-CB9774FD5935}"/>
              </a:ext>
            </a:extLst>
          </p:cNvPr>
          <p:cNvSpPr>
            <a:spLocks noGrp="1"/>
          </p:cNvSpPr>
          <p:nvPr>
            <p:ph type="body" orient="vert" idx="1"/>
          </p:nvPr>
        </p:nvSpPr>
        <p:spPr/>
        <p:txBody>
          <a:bodyPr vert="eaVe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C02A8B62-9AFB-49C7-9ECA-9EADAD4A9C1B}"/>
              </a:ext>
            </a:extLst>
          </p:cNvPr>
          <p:cNvSpPr>
            <a:spLocks noGrp="1"/>
          </p:cNvSpPr>
          <p:nvPr>
            <p:ph type="dt" sz="half" idx="10"/>
          </p:nvPr>
        </p:nvSpPr>
        <p:spPr/>
        <p:txBody>
          <a:bodyPr/>
          <a:lstStyle/>
          <a:p>
            <a:fld id="{BE9BC130-64ED-49ED-BDF6-D54F6CF9D5B3}" type="datetimeFigureOut">
              <a:rPr lang="da-DK" smtClean="0"/>
              <a:t>24-10-2018</a:t>
            </a:fld>
            <a:endParaRPr lang="da-DK"/>
          </a:p>
        </p:txBody>
      </p:sp>
      <p:sp>
        <p:nvSpPr>
          <p:cNvPr id="5" name="Pladsholder til sidefod 4">
            <a:extLst>
              <a:ext uri="{FF2B5EF4-FFF2-40B4-BE49-F238E27FC236}">
                <a16:creationId xmlns:a16="http://schemas.microsoft.com/office/drawing/2014/main" id="{30B22959-70CC-459C-A52F-1C111054CFB7}"/>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F81EA28D-314D-45F5-8B31-2C75E9EC2047}"/>
              </a:ext>
            </a:extLst>
          </p:cNvPr>
          <p:cNvSpPr>
            <a:spLocks noGrp="1"/>
          </p:cNvSpPr>
          <p:nvPr>
            <p:ph type="sldNum" sz="quarter" idx="12"/>
          </p:nvPr>
        </p:nvSpPr>
        <p:spPr/>
        <p:txBody>
          <a:bodyPr/>
          <a:lstStyle/>
          <a:p>
            <a:fld id="{236ED42B-A17D-4B29-971A-512B1C008802}" type="slidenum">
              <a:rPr lang="da-DK" smtClean="0"/>
              <a:t>‹#›</a:t>
            </a:fld>
            <a:endParaRPr lang="da-DK"/>
          </a:p>
        </p:txBody>
      </p:sp>
    </p:spTree>
    <p:extLst>
      <p:ext uri="{BB962C8B-B14F-4D97-AF65-F5344CB8AC3E}">
        <p14:creationId xmlns:p14="http://schemas.microsoft.com/office/powerpoint/2010/main" val="1169760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BB718DCF-DCD5-413A-9CF4-C2776CDD8807}"/>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34BCADCA-B7B0-402F-8180-1AA7913C04B2}"/>
              </a:ext>
            </a:extLst>
          </p:cNvPr>
          <p:cNvSpPr>
            <a:spLocks noGrp="1"/>
          </p:cNvSpPr>
          <p:nvPr>
            <p:ph type="body" orient="vert" idx="1"/>
          </p:nvPr>
        </p:nvSpPr>
        <p:spPr>
          <a:xfrm>
            <a:off x="838200" y="365125"/>
            <a:ext cx="7734300" cy="5811838"/>
          </a:xfrm>
        </p:spPr>
        <p:txBody>
          <a:bodyPr vert="eaVe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378D2D2C-4F5F-4712-A796-EAEEB557D97C}"/>
              </a:ext>
            </a:extLst>
          </p:cNvPr>
          <p:cNvSpPr>
            <a:spLocks noGrp="1"/>
          </p:cNvSpPr>
          <p:nvPr>
            <p:ph type="dt" sz="half" idx="10"/>
          </p:nvPr>
        </p:nvSpPr>
        <p:spPr/>
        <p:txBody>
          <a:bodyPr/>
          <a:lstStyle/>
          <a:p>
            <a:fld id="{BE9BC130-64ED-49ED-BDF6-D54F6CF9D5B3}" type="datetimeFigureOut">
              <a:rPr lang="da-DK" smtClean="0"/>
              <a:t>24-10-2018</a:t>
            </a:fld>
            <a:endParaRPr lang="da-DK"/>
          </a:p>
        </p:txBody>
      </p:sp>
      <p:sp>
        <p:nvSpPr>
          <p:cNvPr id="5" name="Pladsholder til sidefod 4">
            <a:extLst>
              <a:ext uri="{FF2B5EF4-FFF2-40B4-BE49-F238E27FC236}">
                <a16:creationId xmlns:a16="http://schemas.microsoft.com/office/drawing/2014/main" id="{1F18FCCB-8ADF-4BEE-9153-5F9DA5AEA214}"/>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69922DD-1A6B-4E62-BE79-41573C770D97}"/>
              </a:ext>
            </a:extLst>
          </p:cNvPr>
          <p:cNvSpPr>
            <a:spLocks noGrp="1"/>
          </p:cNvSpPr>
          <p:nvPr>
            <p:ph type="sldNum" sz="quarter" idx="12"/>
          </p:nvPr>
        </p:nvSpPr>
        <p:spPr/>
        <p:txBody>
          <a:bodyPr/>
          <a:lstStyle/>
          <a:p>
            <a:fld id="{236ED42B-A17D-4B29-971A-512B1C008802}" type="slidenum">
              <a:rPr lang="da-DK" smtClean="0"/>
              <a:t>‹#›</a:t>
            </a:fld>
            <a:endParaRPr lang="da-DK"/>
          </a:p>
        </p:txBody>
      </p:sp>
    </p:spTree>
    <p:extLst>
      <p:ext uri="{BB962C8B-B14F-4D97-AF65-F5344CB8AC3E}">
        <p14:creationId xmlns:p14="http://schemas.microsoft.com/office/powerpoint/2010/main" val="40457838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dan - forside med foto">
    <p:spTree>
      <p:nvGrpSpPr>
        <p:cNvPr id="1" name=""/>
        <p:cNvGrpSpPr/>
        <p:nvPr/>
      </p:nvGrpSpPr>
      <p:grpSpPr>
        <a:xfrm>
          <a:off x="0" y="0"/>
          <a:ext cx="0" cy="0"/>
          <a:chOff x="0" y="0"/>
          <a:chExt cx="0" cy="0"/>
        </a:xfrm>
      </p:grpSpPr>
      <p:sp>
        <p:nvSpPr>
          <p:cNvPr id="4" name="Rektangel 3"/>
          <p:cNvSpPr/>
          <p:nvPr userDrawn="1"/>
        </p:nvSpPr>
        <p:spPr>
          <a:xfrm>
            <a:off x="3695733" y="6021288"/>
            <a:ext cx="8498339"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solidFill>
                <a:prstClr val="white"/>
              </a:solidFill>
            </a:endParaRPr>
          </a:p>
        </p:txBody>
      </p:sp>
      <p:sp>
        <p:nvSpPr>
          <p:cNvPr id="2" name="Rektangel 1"/>
          <p:cNvSpPr/>
          <p:nvPr userDrawn="1"/>
        </p:nvSpPr>
        <p:spPr>
          <a:xfrm>
            <a:off x="3695734" y="4254860"/>
            <a:ext cx="8496265" cy="2603140"/>
          </a:xfrm>
          <a:prstGeom prst="rect">
            <a:avLst/>
          </a:prstGeom>
          <a:solidFill>
            <a:srgbClr val="2F7AC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solidFill>
                <a:prstClr val="white"/>
              </a:solidFill>
            </a:endParaRPr>
          </a:p>
        </p:txBody>
      </p:sp>
      <p:pic>
        <p:nvPicPr>
          <p:cNvPr id="3" name="Billed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478616" cy="1424035"/>
          </a:xfrm>
          <a:prstGeom prst="rect">
            <a:avLst/>
          </a:prstGeom>
        </p:spPr>
      </p:pic>
    </p:spTree>
    <p:extLst>
      <p:ext uri="{BB962C8B-B14F-4D97-AF65-F5344CB8AC3E}">
        <p14:creationId xmlns:p14="http://schemas.microsoft.com/office/powerpoint/2010/main" val="26099820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dan - forside uden foto">
    <p:spTree>
      <p:nvGrpSpPr>
        <p:cNvPr id="1" name=""/>
        <p:cNvGrpSpPr/>
        <p:nvPr/>
      </p:nvGrpSpPr>
      <p:grpSpPr>
        <a:xfrm>
          <a:off x="0" y="0"/>
          <a:ext cx="0" cy="0"/>
          <a:chOff x="0" y="0"/>
          <a:chExt cx="0" cy="0"/>
        </a:xfrm>
      </p:grpSpPr>
      <p:sp>
        <p:nvSpPr>
          <p:cNvPr id="5" name="Rektangel 4"/>
          <p:cNvSpPr/>
          <p:nvPr userDrawn="1"/>
        </p:nvSpPr>
        <p:spPr>
          <a:xfrm>
            <a:off x="3695733" y="6021288"/>
            <a:ext cx="8498339"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solidFill>
                <a:prstClr val="white"/>
              </a:solidFill>
            </a:endParaRPr>
          </a:p>
        </p:txBody>
      </p:sp>
      <p:sp>
        <p:nvSpPr>
          <p:cNvPr id="4" name="Rektangel 3"/>
          <p:cNvSpPr/>
          <p:nvPr userDrawn="1"/>
        </p:nvSpPr>
        <p:spPr>
          <a:xfrm>
            <a:off x="3695733" y="6021288"/>
            <a:ext cx="8498339"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solidFill>
                <a:prstClr val="white"/>
              </a:solidFill>
            </a:endParaRPr>
          </a:p>
        </p:txBody>
      </p:sp>
      <p:sp>
        <p:nvSpPr>
          <p:cNvPr id="2" name="Rektangel 1"/>
          <p:cNvSpPr/>
          <p:nvPr userDrawn="1"/>
        </p:nvSpPr>
        <p:spPr>
          <a:xfrm>
            <a:off x="3695734" y="0"/>
            <a:ext cx="8496265" cy="6858000"/>
          </a:xfrm>
          <a:prstGeom prst="rect">
            <a:avLst/>
          </a:prstGeom>
          <a:solidFill>
            <a:srgbClr val="2F7AC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solidFill>
                <a:prstClr val="white"/>
              </a:solidFill>
            </a:endParaRPr>
          </a:p>
        </p:txBody>
      </p:sp>
      <p:pic>
        <p:nvPicPr>
          <p:cNvPr id="3" name="Billed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478616" cy="1424035"/>
          </a:xfrm>
          <a:prstGeom prst="rect">
            <a:avLst/>
          </a:prstGeom>
        </p:spPr>
      </p:pic>
    </p:spTree>
    <p:extLst>
      <p:ext uri="{BB962C8B-B14F-4D97-AF65-F5344CB8AC3E}">
        <p14:creationId xmlns:p14="http://schemas.microsoft.com/office/powerpoint/2010/main" val="6179854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dan - indhold">
    <p:spTree>
      <p:nvGrpSpPr>
        <p:cNvPr id="1" name=""/>
        <p:cNvGrpSpPr/>
        <p:nvPr/>
      </p:nvGrpSpPr>
      <p:grpSpPr>
        <a:xfrm>
          <a:off x="0" y="0"/>
          <a:ext cx="0" cy="0"/>
          <a:chOff x="0" y="0"/>
          <a:chExt cx="0" cy="0"/>
        </a:xfrm>
      </p:grpSpPr>
      <p:pic>
        <p:nvPicPr>
          <p:cNvPr id="3" name="Billed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478616" cy="1424035"/>
          </a:xfrm>
          <a:prstGeom prst="rect">
            <a:avLst/>
          </a:prstGeom>
        </p:spPr>
      </p:pic>
    </p:spTree>
    <p:extLst>
      <p:ext uri="{BB962C8B-B14F-4D97-AF65-F5344CB8AC3E}">
        <p14:creationId xmlns:p14="http://schemas.microsoft.com/office/powerpoint/2010/main" val="28192742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dan - indhold med billede">
    <p:spTree>
      <p:nvGrpSpPr>
        <p:cNvPr id="1" name=""/>
        <p:cNvGrpSpPr/>
        <p:nvPr/>
      </p:nvGrpSpPr>
      <p:grpSpPr>
        <a:xfrm>
          <a:off x="0" y="0"/>
          <a:ext cx="0" cy="0"/>
          <a:chOff x="0" y="0"/>
          <a:chExt cx="0" cy="0"/>
        </a:xfrm>
      </p:grpSpPr>
      <p:pic>
        <p:nvPicPr>
          <p:cNvPr id="3" name="Billede 2"/>
          <p:cNvPicPr>
            <a:picLocks noChangeAspect="1"/>
          </p:cNvPicPr>
          <p:nvPr userDrawn="1"/>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1"/>
            <a:ext cx="1478616" cy="1424035"/>
          </a:xfrm>
          <a:prstGeom prst="rect">
            <a:avLst/>
          </a:prstGeom>
        </p:spPr>
      </p:pic>
    </p:spTree>
    <p:extLst>
      <p:ext uri="{BB962C8B-B14F-4D97-AF65-F5344CB8AC3E}">
        <p14:creationId xmlns:p14="http://schemas.microsoft.com/office/powerpoint/2010/main" val="34370251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dan - slut-side">
    <p:spTree>
      <p:nvGrpSpPr>
        <p:cNvPr id="1" name=""/>
        <p:cNvGrpSpPr/>
        <p:nvPr/>
      </p:nvGrpSpPr>
      <p:grpSpPr>
        <a:xfrm>
          <a:off x="0" y="0"/>
          <a:ext cx="0" cy="0"/>
          <a:chOff x="0" y="0"/>
          <a:chExt cx="0" cy="0"/>
        </a:xfrm>
      </p:grpSpPr>
      <p:sp>
        <p:nvSpPr>
          <p:cNvPr id="5" name="Rektangel 4"/>
          <p:cNvSpPr/>
          <p:nvPr userDrawn="1"/>
        </p:nvSpPr>
        <p:spPr>
          <a:xfrm>
            <a:off x="3695733" y="6021288"/>
            <a:ext cx="8498339"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solidFill>
                <a:prstClr val="white"/>
              </a:solidFill>
            </a:endParaRPr>
          </a:p>
        </p:txBody>
      </p:sp>
      <p:sp>
        <p:nvSpPr>
          <p:cNvPr id="4" name="Rektangel 3"/>
          <p:cNvSpPr/>
          <p:nvPr userDrawn="1"/>
        </p:nvSpPr>
        <p:spPr>
          <a:xfrm>
            <a:off x="3695733" y="6021288"/>
            <a:ext cx="8498339"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solidFill>
                <a:prstClr val="white"/>
              </a:solidFill>
            </a:endParaRPr>
          </a:p>
        </p:txBody>
      </p:sp>
      <p:sp>
        <p:nvSpPr>
          <p:cNvPr id="2" name="Rektangel 1"/>
          <p:cNvSpPr/>
          <p:nvPr userDrawn="1"/>
        </p:nvSpPr>
        <p:spPr>
          <a:xfrm>
            <a:off x="3695734" y="0"/>
            <a:ext cx="8496265" cy="6858000"/>
          </a:xfrm>
          <a:prstGeom prst="rect">
            <a:avLst/>
          </a:prstGeom>
          <a:solidFill>
            <a:srgbClr val="2F7AC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solidFill>
                <a:prstClr val="white"/>
              </a:solidFill>
            </a:endParaRPr>
          </a:p>
        </p:txBody>
      </p:sp>
      <p:pic>
        <p:nvPicPr>
          <p:cNvPr id="3" name="Billed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478616" cy="1424035"/>
          </a:xfrm>
          <a:prstGeom prst="rect">
            <a:avLst/>
          </a:prstGeom>
        </p:spPr>
      </p:pic>
    </p:spTree>
    <p:extLst>
      <p:ext uri="{BB962C8B-B14F-4D97-AF65-F5344CB8AC3E}">
        <p14:creationId xmlns:p14="http://schemas.microsoft.com/office/powerpoint/2010/main" val="38486057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dan - forside med foto">
    <p:spTree>
      <p:nvGrpSpPr>
        <p:cNvPr id="1" name=""/>
        <p:cNvGrpSpPr/>
        <p:nvPr/>
      </p:nvGrpSpPr>
      <p:grpSpPr>
        <a:xfrm>
          <a:off x="0" y="0"/>
          <a:ext cx="0" cy="0"/>
          <a:chOff x="0" y="0"/>
          <a:chExt cx="0" cy="0"/>
        </a:xfrm>
      </p:grpSpPr>
      <p:sp>
        <p:nvSpPr>
          <p:cNvPr id="4" name="Rektangel 3"/>
          <p:cNvSpPr/>
          <p:nvPr userDrawn="1"/>
        </p:nvSpPr>
        <p:spPr>
          <a:xfrm>
            <a:off x="3695733" y="6021288"/>
            <a:ext cx="8498339"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solidFill>
                <a:prstClr val="white"/>
              </a:solidFill>
            </a:endParaRPr>
          </a:p>
        </p:txBody>
      </p:sp>
      <p:sp>
        <p:nvSpPr>
          <p:cNvPr id="2" name="Rektangel 1"/>
          <p:cNvSpPr/>
          <p:nvPr userDrawn="1"/>
        </p:nvSpPr>
        <p:spPr>
          <a:xfrm>
            <a:off x="3695734" y="4254860"/>
            <a:ext cx="8496265" cy="2603140"/>
          </a:xfrm>
          <a:prstGeom prst="rect">
            <a:avLst/>
          </a:prstGeom>
          <a:solidFill>
            <a:srgbClr val="2F7AC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solidFill>
                <a:prstClr val="white"/>
              </a:solidFill>
            </a:endParaRPr>
          </a:p>
        </p:txBody>
      </p:sp>
      <p:pic>
        <p:nvPicPr>
          <p:cNvPr id="3" name="Billed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478616" cy="1424035"/>
          </a:xfrm>
          <a:prstGeom prst="rect">
            <a:avLst/>
          </a:prstGeom>
        </p:spPr>
      </p:pic>
    </p:spTree>
    <p:extLst>
      <p:ext uri="{BB962C8B-B14F-4D97-AF65-F5344CB8AC3E}">
        <p14:creationId xmlns:p14="http://schemas.microsoft.com/office/powerpoint/2010/main" val="7920618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dan - forside uden foto">
    <p:spTree>
      <p:nvGrpSpPr>
        <p:cNvPr id="1" name=""/>
        <p:cNvGrpSpPr/>
        <p:nvPr/>
      </p:nvGrpSpPr>
      <p:grpSpPr>
        <a:xfrm>
          <a:off x="0" y="0"/>
          <a:ext cx="0" cy="0"/>
          <a:chOff x="0" y="0"/>
          <a:chExt cx="0" cy="0"/>
        </a:xfrm>
      </p:grpSpPr>
      <p:sp>
        <p:nvSpPr>
          <p:cNvPr id="5" name="Rektangel 4"/>
          <p:cNvSpPr/>
          <p:nvPr userDrawn="1"/>
        </p:nvSpPr>
        <p:spPr>
          <a:xfrm>
            <a:off x="3695733" y="6021288"/>
            <a:ext cx="8498339"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solidFill>
                <a:prstClr val="white"/>
              </a:solidFill>
            </a:endParaRPr>
          </a:p>
        </p:txBody>
      </p:sp>
      <p:sp>
        <p:nvSpPr>
          <p:cNvPr id="4" name="Rektangel 3"/>
          <p:cNvSpPr/>
          <p:nvPr userDrawn="1"/>
        </p:nvSpPr>
        <p:spPr>
          <a:xfrm>
            <a:off x="3695733" y="6021288"/>
            <a:ext cx="8498339"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solidFill>
                <a:prstClr val="white"/>
              </a:solidFill>
            </a:endParaRPr>
          </a:p>
        </p:txBody>
      </p:sp>
      <p:sp>
        <p:nvSpPr>
          <p:cNvPr id="2" name="Rektangel 1"/>
          <p:cNvSpPr/>
          <p:nvPr userDrawn="1"/>
        </p:nvSpPr>
        <p:spPr>
          <a:xfrm>
            <a:off x="3695734" y="0"/>
            <a:ext cx="8496265" cy="6858000"/>
          </a:xfrm>
          <a:prstGeom prst="rect">
            <a:avLst/>
          </a:prstGeom>
          <a:solidFill>
            <a:srgbClr val="2F7AC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solidFill>
                <a:prstClr val="white"/>
              </a:solidFill>
            </a:endParaRPr>
          </a:p>
        </p:txBody>
      </p:sp>
      <p:pic>
        <p:nvPicPr>
          <p:cNvPr id="3" name="Billed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478616" cy="1424035"/>
          </a:xfrm>
          <a:prstGeom prst="rect">
            <a:avLst/>
          </a:prstGeom>
        </p:spPr>
      </p:pic>
    </p:spTree>
    <p:extLst>
      <p:ext uri="{BB962C8B-B14F-4D97-AF65-F5344CB8AC3E}">
        <p14:creationId xmlns:p14="http://schemas.microsoft.com/office/powerpoint/2010/main" val="15063419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dan - indhold">
    <p:spTree>
      <p:nvGrpSpPr>
        <p:cNvPr id="1" name=""/>
        <p:cNvGrpSpPr/>
        <p:nvPr/>
      </p:nvGrpSpPr>
      <p:grpSpPr>
        <a:xfrm>
          <a:off x="0" y="0"/>
          <a:ext cx="0" cy="0"/>
          <a:chOff x="0" y="0"/>
          <a:chExt cx="0" cy="0"/>
        </a:xfrm>
      </p:grpSpPr>
      <p:pic>
        <p:nvPicPr>
          <p:cNvPr id="3" name="Billed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478616" cy="1424035"/>
          </a:xfrm>
          <a:prstGeom prst="rect">
            <a:avLst/>
          </a:prstGeom>
        </p:spPr>
      </p:pic>
    </p:spTree>
    <p:extLst>
      <p:ext uri="{BB962C8B-B14F-4D97-AF65-F5344CB8AC3E}">
        <p14:creationId xmlns:p14="http://schemas.microsoft.com/office/powerpoint/2010/main" val="341953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CD0362-056D-4DBE-9A6E-993635774D68}"/>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AE1226AA-447A-498E-816F-A1FD96E274DE}"/>
              </a:ext>
            </a:extLst>
          </p:cNvPr>
          <p:cNvSpPr>
            <a:spLocks noGrp="1"/>
          </p:cNvSpPr>
          <p:nvPr>
            <p:ph idx="1"/>
          </p:nvPr>
        </p:nvSpPr>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DDE1D8F0-EB69-45F4-B9F4-C8AA052595D4}"/>
              </a:ext>
            </a:extLst>
          </p:cNvPr>
          <p:cNvSpPr>
            <a:spLocks noGrp="1"/>
          </p:cNvSpPr>
          <p:nvPr>
            <p:ph type="dt" sz="half" idx="10"/>
          </p:nvPr>
        </p:nvSpPr>
        <p:spPr/>
        <p:txBody>
          <a:bodyPr/>
          <a:lstStyle/>
          <a:p>
            <a:fld id="{BE9BC130-64ED-49ED-BDF6-D54F6CF9D5B3}" type="datetimeFigureOut">
              <a:rPr lang="da-DK" smtClean="0"/>
              <a:t>24-10-2018</a:t>
            </a:fld>
            <a:endParaRPr lang="da-DK"/>
          </a:p>
        </p:txBody>
      </p:sp>
      <p:sp>
        <p:nvSpPr>
          <p:cNvPr id="5" name="Pladsholder til sidefod 4">
            <a:extLst>
              <a:ext uri="{FF2B5EF4-FFF2-40B4-BE49-F238E27FC236}">
                <a16:creationId xmlns:a16="http://schemas.microsoft.com/office/drawing/2014/main" id="{1B3A3C76-AD17-4ECC-A537-C6895E49E271}"/>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FD92DE2D-77BD-4D01-8820-E061683275CF}"/>
              </a:ext>
            </a:extLst>
          </p:cNvPr>
          <p:cNvSpPr>
            <a:spLocks noGrp="1"/>
          </p:cNvSpPr>
          <p:nvPr>
            <p:ph type="sldNum" sz="quarter" idx="12"/>
          </p:nvPr>
        </p:nvSpPr>
        <p:spPr/>
        <p:txBody>
          <a:bodyPr/>
          <a:lstStyle/>
          <a:p>
            <a:fld id="{236ED42B-A17D-4B29-971A-512B1C008802}" type="slidenum">
              <a:rPr lang="da-DK" smtClean="0"/>
              <a:t>‹#›</a:t>
            </a:fld>
            <a:endParaRPr lang="da-DK"/>
          </a:p>
        </p:txBody>
      </p:sp>
    </p:spTree>
    <p:extLst>
      <p:ext uri="{BB962C8B-B14F-4D97-AF65-F5344CB8AC3E}">
        <p14:creationId xmlns:p14="http://schemas.microsoft.com/office/powerpoint/2010/main" val="1659185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dan - indhold med billede">
    <p:spTree>
      <p:nvGrpSpPr>
        <p:cNvPr id="1" name=""/>
        <p:cNvGrpSpPr/>
        <p:nvPr/>
      </p:nvGrpSpPr>
      <p:grpSpPr>
        <a:xfrm>
          <a:off x="0" y="0"/>
          <a:ext cx="0" cy="0"/>
          <a:chOff x="0" y="0"/>
          <a:chExt cx="0" cy="0"/>
        </a:xfrm>
      </p:grpSpPr>
      <p:pic>
        <p:nvPicPr>
          <p:cNvPr id="3" name="Billede 2"/>
          <p:cNvPicPr>
            <a:picLocks noChangeAspect="1"/>
          </p:cNvPicPr>
          <p:nvPr userDrawn="1"/>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1"/>
            <a:ext cx="1478616" cy="1424035"/>
          </a:xfrm>
          <a:prstGeom prst="rect">
            <a:avLst/>
          </a:prstGeom>
        </p:spPr>
      </p:pic>
    </p:spTree>
    <p:extLst>
      <p:ext uri="{BB962C8B-B14F-4D97-AF65-F5344CB8AC3E}">
        <p14:creationId xmlns:p14="http://schemas.microsoft.com/office/powerpoint/2010/main" val="42662041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dan - slut-side">
    <p:spTree>
      <p:nvGrpSpPr>
        <p:cNvPr id="1" name=""/>
        <p:cNvGrpSpPr/>
        <p:nvPr/>
      </p:nvGrpSpPr>
      <p:grpSpPr>
        <a:xfrm>
          <a:off x="0" y="0"/>
          <a:ext cx="0" cy="0"/>
          <a:chOff x="0" y="0"/>
          <a:chExt cx="0" cy="0"/>
        </a:xfrm>
      </p:grpSpPr>
      <p:sp>
        <p:nvSpPr>
          <p:cNvPr id="5" name="Rektangel 4"/>
          <p:cNvSpPr/>
          <p:nvPr userDrawn="1"/>
        </p:nvSpPr>
        <p:spPr>
          <a:xfrm>
            <a:off x="3695733" y="6021288"/>
            <a:ext cx="8498339"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solidFill>
                <a:prstClr val="white"/>
              </a:solidFill>
            </a:endParaRPr>
          </a:p>
        </p:txBody>
      </p:sp>
      <p:sp>
        <p:nvSpPr>
          <p:cNvPr id="4" name="Rektangel 3"/>
          <p:cNvSpPr/>
          <p:nvPr userDrawn="1"/>
        </p:nvSpPr>
        <p:spPr>
          <a:xfrm>
            <a:off x="3695733" y="6021288"/>
            <a:ext cx="8498339"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solidFill>
                <a:prstClr val="white"/>
              </a:solidFill>
            </a:endParaRPr>
          </a:p>
        </p:txBody>
      </p:sp>
      <p:sp>
        <p:nvSpPr>
          <p:cNvPr id="2" name="Rektangel 1"/>
          <p:cNvSpPr/>
          <p:nvPr userDrawn="1"/>
        </p:nvSpPr>
        <p:spPr>
          <a:xfrm>
            <a:off x="3695734" y="0"/>
            <a:ext cx="8496265" cy="6858000"/>
          </a:xfrm>
          <a:prstGeom prst="rect">
            <a:avLst/>
          </a:prstGeom>
          <a:solidFill>
            <a:srgbClr val="2F7AC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solidFill>
                <a:prstClr val="white"/>
              </a:solidFill>
            </a:endParaRPr>
          </a:p>
        </p:txBody>
      </p:sp>
      <p:pic>
        <p:nvPicPr>
          <p:cNvPr id="3" name="Billed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478616" cy="1424035"/>
          </a:xfrm>
          <a:prstGeom prst="rect">
            <a:avLst/>
          </a:prstGeom>
        </p:spPr>
      </p:pic>
    </p:spTree>
    <p:extLst>
      <p:ext uri="{BB962C8B-B14F-4D97-AF65-F5344CB8AC3E}">
        <p14:creationId xmlns:p14="http://schemas.microsoft.com/office/powerpoint/2010/main" val="5363327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a:xfrm>
            <a:off x="609600" y="6356351"/>
            <a:ext cx="2844800" cy="365125"/>
          </a:xfrm>
          <a:prstGeom prst="rect">
            <a:avLst/>
          </a:prstGeom>
        </p:spPr>
        <p:txBody>
          <a:bodyPr/>
          <a:lstStyle/>
          <a:p>
            <a:fld id="{56199315-DEA5-4D1F-B640-70D2D1EF85BA}" type="datetimeFigureOut">
              <a:rPr lang="da-DK" smtClean="0">
                <a:solidFill>
                  <a:prstClr val="black"/>
                </a:solidFill>
              </a:rPr>
              <a:pPr/>
              <a:t>24-10-2018</a:t>
            </a:fld>
            <a:endParaRPr lang="da-DK">
              <a:solidFill>
                <a:prstClr val="black"/>
              </a:solidFill>
            </a:endParaRPr>
          </a:p>
        </p:txBody>
      </p:sp>
      <p:sp>
        <p:nvSpPr>
          <p:cNvPr id="3" name="Pladsholder til sidefod 2"/>
          <p:cNvSpPr>
            <a:spLocks noGrp="1"/>
          </p:cNvSpPr>
          <p:nvPr>
            <p:ph type="ftr" sz="quarter" idx="11"/>
          </p:nvPr>
        </p:nvSpPr>
        <p:spPr>
          <a:xfrm>
            <a:off x="4165600" y="6356351"/>
            <a:ext cx="3860800" cy="365125"/>
          </a:xfrm>
          <a:prstGeom prst="rect">
            <a:avLst/>
          </a:prstGeom>
        </p:spPr>
        <p:txBody>
          <a:bodyPr/>
          <a:lstStyle/>
          <a:p>
            <a:endParaRPr lang="da-DK">
              <a:solidFill>
                <a:prstClr val="black"/>
              </a:solidFill>
            </a:endParaRPr>
          </a:p>
        </p:txBody>
      </p:sp>
      <p:sp>
        <p:nvSpPr>
          <p:cNvPr id="4" name="Pladsholder til diasnummer 3"/>
          <p:cNvSpPr>
            <a:spLocks noGrp="1"/>
          </p:cNvSpPr>
          <p:nvPr>
            <p:ph type="sldNum" sz="quarter" idx="12"/>
          </p:nvPr>
        </p:nvSpPr>
        <p:spPr>
          <a:xfrm>
            <a:off x="8737600" y="6356351"/>
            <a:ext cx="2844800" cy="365125"/>
          </a:xfrm>
          <a:prstGeom prst="rect">
            <a:avLst/>
          </a:prstGeom>
        </p:spPr>
        <p:txBody>
          <a:bodyPr/>
          <a:lstStyle/>
          <a:p>
            <a:fld id="{4E147B5D-997E-4D4D-AD06-DE86ECBB83E1}" type="slidenum">
              <a:rPr lang="da-DK" smtClean="0">
                <a:solidFill>
                  <a:prstClr val="black"/>
                </a:solidFill>
              </a:rPr>
              <a:pPr/>
              <a:t>‹#›</a:t>
            </a:fld>
            <a:endParaRPr lang="da-DK">
              <a:solidFill>
                <a:prstClr val="black"/>
              </a:solidFill>
            </a:endParaRPr>
          </a:p>
        </p:txBody>
      </p:sp>
    </p:spTree>
    <p:extLst>
      <p:ext uri="{BB962C8B-B14F-4D97-AF65-F5344CB8AC3E}">
        <p14:creationId xmlns:p14="http://schemas.microsoft.com/office/powerpoint/2010/main" val="1850763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D4CC20-4189-4E5B-96E0-13E3A8B4DACC}"/>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3748EC23-33A0-440E-BF83-E40238F45A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Rediger teksttypografien i masteren</a:t>
            </a:r>
          </a:p>
        </p:txBody>
      </p:sp>
      <p:sp>
        <p:nvSpPr>
          <p:cNvPr id="4" name="Pladsholder til dato 3">
            <a:extLst>
              <a:ext uri="{FF2B5EF4-FFF2-40B4-BE49-F238E27FC236}">
                <a16:creationId xmlns:a16="http://schemas.microsoft.com/office/drawing/2014/main" id="{5EAA40E6-E52A-4811-8403-965EA58FC23A}"/>
              </a:ext>
            </a:extLst>
          </p:cNvPr>
          <p:cNvSpPr>
            <a:spLocks noGrp="1"/>
          </p:cNvSpPr>
          <p:nvPr>
            <p:ph type="dt" sz="half" idx="10"/>
          </p:nvPr>
        </p:nvSpPr>
        <p:spPr/>
        <p:txBody>
          <a:bodyPr/>
          <a:lstStyle/>
          <a:p>
            <a:fld id="{BE9BC130-64ED-49ED-BDF6-D54F6CF9D5B3}" type="datetimeFigureOut">
              <a:rPr lang="da-DK" smtClean="0"/>
              <a:t>24-10-2018</a:t>
            </a:fld>
            <a:endParaRPr lang="da-DK"/>
          </a:p>
        </p:txBody>
      </p:sp>
      <p:sp>
        <p:nvSpPr>
          <p:cNvPr id="5" name="Pladsholder til sidefod 4">
            <a:extLst>
              <a:ext uri="{FF2B5EF4-FFF2-40B4-BE49-F238E27FC236}">
                <a16:creationId xmlns:a16="http://schemas.microsoft.com/office/drawing/2014/main" id="{F42C96BA-C81D-4B55-8048-DA58F7A4D648}"/>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0F52FBC4-8AA5-4203-8775-1962AC032AA2}"/>
              </a:ext>
            </a:extLst>
          </p:cNvPr>
          <p:cNvSpPr>
            <a:spLocks noGrp="1"/>
          </p:cNvSpPr>
          <p:nvPr>
            <p:ph type="sldNum" sz="quarter" idx="12"/>
          </p:nvPr>
        </p:nvSpPr>
        <p:spPr/>
        <p:txBody>
          <a:bodyPr/>
          <a:lstStyle/>
          <a:p>
            <a:fld id="{236ED42B-A17D-4B29-971A-512B1C008802}" type="slidenum">
              <a:rPr lang="da-DK" smtClean="0"/>
              <a:t>‹#›</a:t>
            </a:fld>
            <a:endParaRPr lang="da-DK"/>
          </a:p>
        </p:txBody>
      </p:sp>
    </p:spTree>
    <p:extLst>
      <p:ext uri="{BB962C8B-B14F-4D97-AF65-F5344CB8AC3E}">
        <p14:creationId xmlns:p14="http://schemas.microsoft.com/office/powerpoint/2010/main" val="2746044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328C83-BDAA-4299-9251-EB8EC5646713}"/>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AC9D3A50-3A58-4839-91AA-1937AC129906}"/>
              </a:ext>
            </a:extLst>
          </p:cNvPr>
          <p:cNvSpPr>
            <a:spLocks noGrp="1"/>
          </p:cNvSpPr>
          <p:nvPr>
            <p:ph sz="half" idx="1"/>
          </p:nvPr>
        </p:nvSpPr>
        <p:spPr>
          <a:xfrm>
            <a:off x="838200" y="1825625"/>
            <a:ext cx="5181600" cy="435133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02B2FE69-37E7-4170-A66C-D86EA7DCF8FD}"/>
              </a:ext>
            </a:extLst>
          </p:cNvPr>
          <p:cNvSpPr>
            <a:spLocks noGrp="1"/>
          </p:cNvSpPr>
          <p:nvPr>
            <p:ph sz="half" idx="2"/>
          </p:nvPr>
        </p:nvSpPr>
        <p:spPr>
          <a:xfrm>
            <a:off x="6172200" y="1825625"/>
            <a:ext cx="5181600" cy="435133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865C5A73-EA27-4DFD-9482-50359D01CE65}"/>
              </a:ext>
            </a:extLst>
          </p:cNvPr>
          <p:cNvSpPr>
            <a:spLocks noGrp="1"/>
          </p:cNvSpPr>
          <p:nvPr>
            <p:ph type="dt" sz="half" idx="10"/>
          </p:nvPr>
        </p:nvSpPr>
        <p:spPr/>
        <p:txBody>
          <a:bodyPr/>
          <a:lstStyle/>
          <a:p>
            <a:fld id="{BE9BC130-64ED-49ED-BDF6-D54F6CF9D5B3}" type="datetimeFigureOut">
              <a:rPr lang="da-DK" smtClean="0"/>
              <a:t>24-10-2018</a:t>
            </a:fld>
            <a:endParaRPr lang="da-DK"/>
          </a:p>
        </p:txBody>
      </p:sp>
      <p:sp>
        <p:nvSpPr>
          <p:cNvPr id="6" name="Pladsholder til sidefod 5">
            <a:extLst>
              <a:ext uri="{FF2B5EF4-FFF2-40B4-BE49-F238E27FC236}">
                <a16:creationId xmlns:a16="http://schemas.microsoft.com/office/drawing/2014/main" id="{79644930-3FD3-494C-99A2-109899D3F15F}"/>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56606586-2D60-4385-BDAE-897554DB316E}"/>
              </a:ext>
            </a:extLst>
          </p:cNvPr>
          <p:cNvSpPr>
            <a:spLocks noGrp="1"/>
          </p:cNvSpPr>
          <p:nvPr>
            <p:ph type="sldNum" sz="quarter" idx="12"/>
          </p:nvPr>
        </p:nvSpPr>
        <p:spPr/>
        <p:txBody>
          <a:bodyPr/>
          <a:lstStyle/>
          <a:p>
            <a:fld id="{236ED42B-A17D-4B29-971A-512B1C008802}" type="slidenum">
              <a:rPr lang="da-DK" smtClean="0"/>
              <a:t>‹#›</a:t>
            </a:fld>
            <a:endParaRPr lang="da-DK"/>
          </a:p>
        </p:txBody>
      </p:sp>
    </p:spTree>
    <p:extLst>
      <p:ext uri="{BB962C8B-B14F-4D97-AF65-F5344CB8AC3E}">
        <p14:creationId xmlns:p14="http://schemas.microsoft.com/office/powerpoint/2010/main" val="1917173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56D067-3CF3-4453-87BA-1ADAAC934F2F}"/>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1DB9C5C5-83F3-48BF-9EE4-5B91282054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4" name="Pladsholder til indhold 3">
            <a:extLst>
              <a:ext uri="{FF2B5EF4-FFF2-40B4-BE49-F238E27FC236}">
                <a16:creationId xmlns:a16="http://schemas.microsoft.com/office/drawing/2014/main" id="{1EE43F09-7590-423D-A7CC-20DA90BC8E27}"/>
              </a:ext>
            </a:extLst>
          </p:cNvPr>
          <p:cNvSpPr>
            <a:spLocks noGrp="1"/>
          </p:cNvSpPr>
          <p:nvPr>
            <p:ph sz="half" idx="2"/>
          </p:nvPr>
        </p:nvSpPr>
        <p:spPr>
          <a:xfrm>
            <a:off x="839788" y="2505075"/>
            <a:ext cx="5157787" cy="368458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F243F745-BE11-4F6A-A1B4-FABCC93CF5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6" name="Pladsholder til indhold 5">
            <a:extLst>
              <a:ext uri="{FF2B5EF4-FFF2-40B4-BE49-F238E27FC236}">
                <a16:creationId xmlns:a16="http://schemas.microsoft.com/office/drawing/2014/main" id="{4DC0CFBC-6A73-4E41-9F5D-F6C2FA27DA22}"/>
              </a:ext>
            </a:extLst>
          </p:cNvPr>
          <p:cNvSpPr>
            <a:spLocks noGrp="1"/>
          </p:cNvSpPr>
          <p:nvPr>
            <p:ph sz="quarter" idx="4"/>
          </p:nvPr>
        </p:nvSpPr>
        <p:spPr>
          <a:xfrm>
            <a:off x="6172200" y="2505075"/>
            <a:ext cx="5183188" cy="368458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376BA1AD-2BB0-4CE5-8B6E-2F7F6881819F}"/>
              </a:ext>
            </a:extLst>
          </p:cNvPr>
          <p:cNvSpPr>
            <a:spLocks noGrp="1"/>
          </p:cNvSpPr>
          <p:nvPr>
            <p:ph type="dt" sz="half" idx="10"/>
          </p:nvPr>
        </p:nvSpPr>
        <p:spPr/>
        <p:txBody>
          <a:bodyPr/>
          <a:lstStyle/>
          <a:p>
            <a:fld id="{BE9BC130-64ED-49ED-BDF6-D54F6CF9D5B3}" type="datetimeFigureOut">
              <a:rPr lang="da-DK" smtClean="0"/>
              <a:t>24-10-2018</a:t>
            </a:fld>
            <a:endParaRPr lang="da-DK"/>
          </a:p>
        </p:txBody>
      </p:sp>
      <p:sp>
        <p:nvSpPr>
          <p:cNvPr id="8" name="Pladsholder til sidefod 7">
            <a:extLst>
              <a:ext uri="{FF2B5EF4-FFF2-40B4-BE49-F238E27FC236}">
                <a16:creationId xmlns:a16="http://schemas.microsoft.com/office/drawing/2014/main" id="{D0484041-EC5B-4148-B7E8-0BF71B25B06C}"/>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0D9D9686-7995-4614-A7DE-A7934E904AA9}"/>
              </a:ext>
            </a:extLst>
          </p:cNvPr>
          <p:cNvSpPr>
            <a:spLocks noGrp="1"/>
          </p:cNvSpPr>
          <p:nvPr>
            <p:ph type="sldNum" sz="quarter" idx="12"/>
          </p:nvPr>
        </p:nvSpPr>
        <p:spPr/>
        <p:txBody>
          <a:bodyPr/>
          <a:lstStyle/>
          <a:p>
            <a:fld id="{236ED42B-A17D-4B29-971A-512B1C008802}" type="slidenum">
              <a:rPr lang="da-DK" smtClean="0"/>
              <a:t>‹#›</a:t>
            </a:fld>
            <a:endParaRPr lang="da-DK"/>
          </a:p>
        </p:txBody>
      </p:sp>
    </p:spTree>
    <p:extLst>
      <p:ext uri="{BB962C8B-B14F-4D97-AF65-F5344CB8AC3E}">
        <p14:creationId xmlns:p14="http://schemas.microsoft.com/office/powerpoint/2010/main" val="4595804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F87230-02A5-4AB8-94C4-9439483B9A05}"/>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4FDB1242-0341-4B39-B0C8-CF18593AB277}"/>
              </a:ext>
            </a:extLst>
          </p:cNvPr>
          <p:cNvSpPr>
            <a:spLocks noGrp="1"/>
          </p:cNvSpPr>
          <p:nvPr>
            <p:ph type="dt" sz="half" idx="10"/>
          </p:nvPr>
        </p:nvSpPr>
        <p:spPr/>
        <p:txBody>
          <a:bodyPr/>
          <a:lstStyle/>
          <a:p>
            <a:fld id="{BE9BC130-64ED-49ED-BDF6-D54F6CF9D5B3}" type="datetimeFigureOut">
              <a:rPr lang="da-DK" smtClean="0"/>
              <a:t>24-10-2018</a:t>
            </a:fld>
            <a:endParaRPr lang="da-DK"/>
          </a:p>
        </p:txBody>
      </p:sp>
      <p:sp>
        <p:nvSpPr>
          <p:cNvPr id="4" name="Pladsholder til sidefod 3">
            <a:extLst>
              <a:ext uri="{FF2B5EF4-FFF2-40B4-BE49-F238E27FC236}">
                <a16:creationId xmlns:a16="http://schemas.microsoft.com/office/drawing/2014/main" id="{264CE948-4EA0-40E7-B583-85793CED67A4}"/>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AE0C3253-C871-49CA-A4E7-23A039E79BFC}"/>
              </a:ext>
            </a:extLst>
          </p:cNvPr>
          <p:cNvSpPr>
            <a:spLocks noGrp="1"/>
          </p:cNvSpPr>
          <p:nvPr>
            <p:ph type="sldNum" sz="quarter" idx="12"/>
          </p:nvPr>
        </p:nvSpPr>
        <p:spPr/>
        <p:txBody>
          <a:bodyPr/>
          <a:lstStyle/>
          <a:p>
            <a:fld id="{236ED42B-A17D-4B29-971A-512B1C008802}" type="slidenum">
              <a:rPr lang="da-DK" smtClean="0"/>
              <a:t>‹#›</a:t>
            </a:fld>
            <a:endParaRPr lang="da-DK"/>
          </a:p>
        </p:txBody>
      </p:sp>
    </p:spTree>
    <p:extLst>
      <p:ext uri="{BB962C8B-B14F-4D97-AF65-F5344CB8AC3E}">
        <p14:creationId xmlns:p14="http://schemas.microsoft.com/office/powerpoint/2010/main" val="480888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71E4AE77-965F-48F8-B7D5-D09176A0CC41}"/>
              </a:ext>
            </a:extLst>
          </p:cNvPr>
          <p:cNvSpPr>
            <a:spLocks noGrp="1"/>
          </p:cNvSpPr>
          <p:nvPr>
            <p:ph type="dt" sz="half" idx="10"/>
          </p:nvPr>
        </p:nvSpPr>
        <p:spPr/>
        <p:txBody>
          <a:bodyPr/>
          <a:lstStyle/>
          <a:p>
            <a:fld id="{BE9BC130-64ED-49ED-BDF6-D54F6CF9D5B3}" type="datetimeFigureOut">
              <a:rPr lang="da-DK" smtClean="0"/>
              <a:t>24-10-2018</a:t>
            </a:fld>
            <a:endParaRPr lang="da-DK"/>
          </a:p>
        </p:txBody>
      </p:sp>
      <p:sp>
        <p:nvSpPr>
          <p:cNvPr id="3" name="Pladsholder til sidefod 2">
            <a:extLst>
              <a:ext uri="{FF2B5EF4-FFF2-40B4-BE49-F238E27FC236}">
                <a16:creationId xmlns:a16="http://schemas.microsoft.com/office/drawing/2014/main" id="{44B15889-A460-4A5F-8874-371BBFCF6B59}"/>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9661A1E6-C3F9-40D9-97E7-37C244B8D8A6}"/>
              </a:ext>
            </a:extLst>
          </p:cNvPr>
          <p:cNvSpPr>
            <a:spLocks noGrp="1"/>
          </p:cNvSpPr>
          <p:nvPr>
            <p:ph type="sldNum" sz="quarter" idx="12"/>
          </p:nvPr>
        </p:nvSpPr>
        <p:spPr/>
        <p:txBody>
          <a:bodyPr/>
          <a:lstStyle/>
          <a:p>
            <a:fld id="{236ED42B-A17D-4B29-971A-512B1C008802}" type="slidenum">
              <a:rPr lang="da-DK" smtClean="0"/>
              <a:t>‹#›</a:t>
            </a:fld>
            <a:endParaRPr lang="da-DK"/>
          </a:p>
        </p:txBody>
      </p:sp>
    </p:spTree>
    <p:extLst>
      <p:ext uri="{BB962C8B-B14F-4D97-AF65-F5344CB8AC3E}">
        <p14:creationId xmlns:p14="http://schemas.microsoft.com/office/powerpoint/2010/main" val="3227149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A4D55C-00BF-443A-A02F-E0930B9C53F6}"/>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A6D47DB3-D447-4736-9959-E6146B5BA8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333C4DD1-60B3-4F3A-94DE-BA37DC7674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5" name="Pladsholder til dato 4">
            <a:extLst>
              <a:ext uri="{FF2B5EF4-FFF2-40B4-BE49-F238E27FC236}">
                <a16:creationId xmlns:a16="http://schemas.microsoft.com/office/drawing/2014/main" id="{094761FB-B1C7-4204-A88E-8FC699910940}"/>
              </a:ext>
            </a:extLst>
          </p:cNvPr>
          <p:cNvSpPr>
            <a:spLocks noGrp="1"/>
          </p:cNvSpPr>
          <p:nvPr>
            <p:ph type="dt" sz="half" idx="10"/>
          </p:nvPr>
        </p:nvSpPr>
        <p:spPr/>
        <p:txBody>
          <a:bodyPr/>
          <a:lstStyle/>
          <a:p>
            <a:fld id="{BE9BC130-64ED-49ED-BDF6-D54F6CF9D5B3}" type="datetimeFigureOut">
              <a:rPr lang="da-DK" smtClean="0"/>
              <a:t>24-10-2018</a:t>
            </a:fld>
            <a:endParaRPr lang="da-DK"/>
          </a:p>
        </p:txBody>
      </p:sp>
      <p:sp>
        <p:nvSpPr>
          <p:cNvPr id="6" name="Pladsholder til sidefod 5">
            <a:extLst>
              <a:ext uri="{FF2B5EF4-FFF2-40B4-BE49-F238E27FC236}">
                <a16:creationId xmlns:a16="http://schemas.microsoft.com/office/drawing/2014/main" id="{FA28FD07-967B-4314-BF17-4209B7FA0EF7}"/>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8C96478B-7D34-44B7-9CA9-8F066543F805}"/>
              </a:ext>
            </a:extLst>
          </p:cNvPr>
          <p:cNvSpPr>
            <a:spLocks noGrp="1"/>
          </p:cNvSpPr>
          <p:nvPr>
            <p:ph type="sldNum" sz="quarter" idx="12"/>
          </p:nvPr>
        </p:nvSpPr>
        <p:spPr/>
        <p:txBody>
          <a:bodyPr/>
          <a:lstStyle/>
          <a:p>
            <a:fld id="{236ED42B-A17D-4B29-971A-512B1C008802}" type="slidenum">
              <a:rPr lang="da-DK" smtClean="0"/>
              <a:t>‹#›</a:t>
            </a:fld>
            <a:endParaRPr lang="da-DK"/>
          </a:p>
        </p:txBody>
      </p:sp>
    </p:spTree>
    <p:extLst>
      <p:ext uri="{BB962C8B-B14F-4D97-AF65-F5344CB8AC3E}">
        <p14:creationId xmlns:p14="http://schemas.microsoft.com/office/powerpoint/2010/main" val="7227666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8D285E-AC6F-4DBB-ADB6-C77970A3367C}"/>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8630E890-201C-40A3-A527-99CD4EF0CC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7DC1F4ED-5F63-4BA9-800B-B58EEAA557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5" name="Pladsholder til dato 4">
            <a:extLst>
              <a:ext uri="{FF2B5EF4-FFF2-40B4-BE49-F238E27FC236}">
                <a16:creationId xmlns:a16="http://schemas.microsoft.com/office/drawing/2014/main" id="{4C7F2196-BBFA-4CB4-93C0-C2434EFA0319}"/>
              </a:ext>
            </a:extLst>
          </p:cNvPr>
          <p:cNvSpPr>
            <a:spLocks noGrp="1"/>
          </p:cNvSpPr>
          <p:nvPr>
            <p:ph type="dt" sz="half" idx="10"/>
          </p:nvPr>
        </p:nvSpPr>
        <p:spPr/>
        <p:txBody>
          <a:bodyPr/>
          <a:lstStyle/>
          <a:p>
            <a:fld id="{BE9BC130-64ED-49ED-BDF6-D54F6CF9D5B3}" type="datetimeFigureOut">
              <a:rPr lang="da-DK" smtClean="0"/>
              <a:t>24-10-2018</a:t>
            </a:fld>
            <a:endParaRPr lang="da-DK"/>
          </a:p>
        </p:txBody>
      </p:sp>
      <p:sp>
        <p:nvSpPr>
          <p:cNvPr id="6" name="Pladsholder til sidefod 5">
            <a:extLst>
              <a:ext uri="{FF2B5EF4-FFF2-40B4-BE49-F238E27FC236}">
                <a16:creationId xmlns:a16="http://schemas.microsoft.com/office/drawing/2014/main" id="{83EB7628-311D-4AD1-B0FD-E7D04B43F93B}"/>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839A5CC1-05B2-46E8-A674-C9E9206289D2}"/>
              </a:ext>
            </a:extLst>
          </p:cNvPr>
          <p:cNvSpPr>
            <a:spLocks noGrp="1"/>
          </p:cNvSpPr>
          <p:nvPr>
            <p:ph type="sldNum" sz="quarter" idx="12"/>
          </p:nvPr>
        </p:nvSpPr>
        <p:spPr/>
        <p:txBody>
          <a:bodyPr/>
          <a:lstStyle/>
          <a:p>
            <a:fld id="{236ED42B-A17D-4B29-971A-512B1C008802}" type="slidenum">
              <a:rPr lang="da-DK" smtClean="0"/>
              <a:t>‹#›</a:t>
            </a:fld>
            <a:endParaRPr lang="da-DK"/>
          </a:p>
        </p:txBody>
      </p:sp>
    </p:spTree>
    <p:extLst>
      <p:ext uri="{BB962C8B-B14F-4D97-AF65-F5344CB8AC3E}">
        <p14:creationId xmlns:p14="http://schemas.microsoft.com/office/powerpoint/2010/main" val="3002073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F5C3D0DB-094E-456B-89C0-4466CC90F0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199EB37A-4F1D-4CDB-8293-BA7AEB6268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8200F0ED-1250-497B-9961-EACA0ADCB9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9BC130-64ED-49ED-BDF6-D54F6CF9D5B3}" type="datetimeFigureOut">
              <a:rPr lang="da-DK" smtClean="0"/>
              <a:t>24-10-2018</a:t>
            </a:fld>
            <a:endParaRPr lang="da-DK"/>
          </a:p>
        </p:txBody>
      </p:sp>
      <p:sp>
        <p:nvSpPr>
          <p:cNvPr id="5" name="Pladsholder til sidefod 4">
            <a:extLst>
              <a:ext uri="{FF2B5EF4-FFF2-40B4-BE49-F238E27FC236}">
                <a16:creationId xmlns:a16="http://schemas.microsoft.com/office/drawing/2014/main" id="{64B6C216-65AA-4393-87F0-332F321517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B6DCCE36-2CB2-4B6D-B3A5-F47507EFD9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6ED42B-A17D-4B29-971A-512B1C008802}" type="slidenum">
              <a:rPr lang="da-DK" smtClean="0"/>
              <a:t>‹#›</a:t>
            </a:fld>
            <a:endParaRPr lang="da-DK"/>
          </a:p>
        </p:txBody>
      </p:sp>
    </p:spTree>
    <p:extLst>
      <p:ext uri="{BB962C8B-B14F-4D97-AF65-F5344CB8AC3E}">
        <p14:creationId xmlns:p14="http://schemas.microsoft.com/office/powerpoint/2010/main" val="16011441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7" name="Lige forbindelse 6"/>
          <p:cNvCxnSpPr/>
          <p:nvPr/>
        </p:nvCxnSpPr>
        <p:spPr>
          <a:xfrm>
            <a:off x="3791744" y="6372000"/>
            <a:ext cx="6528725" cy="0"/>
          </a:xfrm>
          <a:prstGeom prst="line">
            <a:avLst/>
          </a:prstGeom>
          <a:ln w="12700">
            <a:solidFill>
              <a:srgbClr val="388FC4"/>
            </a:solidFill>
          </a:ln>
        </p:spPr>
        <p:style>
          <a:lnRef idx="1">
            <a:schemeClr val="dk1"/>
          </a:lnRef>
          <a:fillRef idx="0">
            <a:schemeClr val="dk1"/>
          </a:fillRef>
          <a:effectRef idx="0">
            <a:schemeClr val="dk1"/>
          </a:effectRef>
          <a:fontRef idx="minor">
            <a:schemeClr val="tx1"/>
          </a:fontRef>
        </p:style>
      </p:cxnSp>
      <p:pic>
        <p:nvPicPr>
          <p:cNvPr id="8" name="Billed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7144" y="6312232"/>
            <a:ext cx="1189497" cy="96054"/>
          </a:xfrm>
          <a:prstGeom prst="rect">
            <a:avLst/>
          </a:prstGeom>
        </p:spPr>
      </p:pic>
      <p:pic>
        <p:nvPicPr>
          <p:cNvPr id="9" name="Billed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2632" y="5726580"/>
            <a:ext cx="3171080" cy="870773"/>
          </a:xfrm>
          <a:prstGeom prst="rect">
            <a:avLst/>
          </a:prstGeom>
        </p:spPr>
      </p:pic>
    </p:spTree>
    <p:extLst>
      <p:ext uri="{BB962C8B-B14F-4D97-AF65-F5344CB8AC3E}">
        <p14:creationId xmlns:p14="http://schemas.microsoft.com/office/powerpoint/2010/main" val="28320561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7" name="Lige forbindelse 6"/>
          <p:cNvCxnSpPr/>
          <p:nvPr/>
        </p:nvCxnSpPr>
        <p:spPr>
          <a:xfrm>
            <a:off x="3791744" y="6372000"/>
            <a:ext cx="6528725" cy="0"/>
          </a:xfrm>
          <a:prstGeom prst="line">
            <a:avLst/>
          </a:prstGeom>
          <a:ln w="12700">
            <a:solidFill>
              <a:srgbClr val="388FC4"/>
            </a:solidFill>
          </a:ln>
        </p:spPr>
        <p:style>
          <a:lnRef idx="1">
            <a:schemeClr val="dk1"/>
          </a:lnRef>
          <a:fillRef idx="0">
            <a:schemeClr val="dk1"/>
          </a:fillRef>
          <a:effectRef idx="0">
            <a:schemeClr val="dk1"/>
          </a:effectRef>
          <a:fontRef idx="minor">
            <a:schemeClr val="tx1"/>
          </a:fontRef>
        </p:style>
      </p:cxnSp>
      <p:pic>
        <p:nvPicPr>
          <p:cNvPr id="8" name="Billed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67144" y="6312232"/>
            <a:ext cx="1189497" cy="96054"/>
          </a:xfrm>
          <a:prstGeom prst="rect">
            <a:avLst/>
          </a:prstGeom>
        </p:spPr>
      </p:pic>
      <p:pic>
        <p:nvPicPr>
          <p:cNvPr id="9" name="Billed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2632" y="5726580"/>
            <a:ext cx="3171080" cy="870773"/>
          </a:xfrm>
          <a:prstGeom prst="rect">
            <a:avLst/>
          </a:prstGeom>
        </p:spPr>
      </p:pic>
    </p:spTree>
    <p:extLst>
      <p:ext uri="{BB962C8B-B14F-4D97-AF65-F5344CB8AC3E}">
        <p14:creationId xmlns:p14="http://schemas.microsoft.com/office/powerpoint/2010/main" val="237630080"/>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1.xml"/><Relationship Id="rId5" Type="http://schemas.openxmlformats.org/officeDocument/2006/relationships/image" Target="../media/image19.emf"/><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1.xml"/><Relationship Id="rId5" Type="http://schemas.openxmlformats.org/officeDocument/2006/relationships/chart" Target="../charts/chart9.xml"/><Relationship Id="rId4" Type="http://schemas.openxmlformats.org/officeDocument/2006/relationships/chart" Target="../charts/chart8.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 Id="rId9" Type="http://schemas.openxmlformats.org/officeDocument/2006/relationships/image" Target="../media/image35.jpeg"/></Relationships>
</file>

<file path=ppt/slides/_rels/slide2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jp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png"/><Relationship Id="rId9"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g"/><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Lige forbindelse 4">
            <a:extLst>
              <a:ext uri="{FF2B5EF4-FFF2-40B4-BE49-F238E27FC236}">
                <a16:creationId xmlns:a16="http://schemas.microsoft.com/office/drawing/2014/main" id="{399A575F-981B-4BEA-827F-C3527798A9A0}"/>
              </a:ext>
            </a:extLst>
          </p:cNvPr>
          <p:cNvCxnSpPr/>
          <p:nvPr/>
        </p:nvCxnSpPr>
        <p:spPr>
          <a:xfrm>
            <a:off x="1696915" y="0"/>
            <a:ext cx="0" cy="685800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kstfelt 5">
            <a:extLst>
              <a:ext uri="{FF2B5EF4-FFF2-40B4-BE49-F238E27FC236}">
                <a16:creationId xmlns:a16="http://schemas.microsoft.com/office/drawing/2014/main" id="{922747D4-B423-400A-BA19-096A0432B699}"/>
              </a:ext>
            </a:extLst>
          </p:cNvPr>
          <p:cNvSpPr txBox="1"/>
          <p:nvPr/>
        </p:nvSpPr>
        <p:spPr>
          <a:xfrm>
            <a:off x="0" y="0"/>
            <a:ext cx="1696908" cy="6858000"/>
          </a:xfrm>
          <a:prstGeom prst="rect">
            <a:avLst/>
          </a:prstGeom>
          <a:solidFill>
            <a:srgbClr val="700000"/>
          </a:solidFill>
        </p:spPr>
        <p:txBody>
          <a:bodyPr wrap="square" rtlCol="0">
            <a:spAutoFit/>
          </a:bodyPr>
          <a:lstStyle/>
          <a:p>
            <a:endParaRPr lang="da-DK" dirty="0"/>
          </a:p>
        </p:txBody>
      </p:sp>
      <p:sp>
        <p:nvSpPr>
          <p:cNvPr id="7" name="Tekstfelt 6">
            <a:extLst>
              <a:ext uri="{FF2B5EF4-FFF2-40B4-BE49-F238E27FC236}">
                <a16:creationId xmlns:a16="http://schemas.microsoft.com/office/drawing/2014/main" id="{EC405921-3235-4954-BB24-2078C19B345A}"/>
              </a:ext>
            </a:extLst>
          </p:cNvPr>
          <p:cNvSpPr txBox="1"/>
          <p:nvPr/>
        </p:nvSpPr>
        <p:spPr>
          <a:xfrm>
            <a:off x="-9525" y="5915025"/>
            <a:ext cx="1696908" cy="830997"/>
          </a:xfrm>
          <a:prstGeom prst="rect">
            <a:avLst/>
          </a:prstGeom>
          <a:noFill/>
        </p:spPr>
        <p:txBody>
          <a:bodyPr wrap="square" rtlCol="0">
            <a:spAutoFit/>
          </a:bodyPr>
          <a:lstStyle/>
          <a:p>
            <a:r>
              <a:rPr lang="da-DK" sz="1200" b="1" dirty="0">
                <a:solidFill>
                  <a:schemeClr val="bg1"/>
                </a:solidFill>
              </a:rPr>
              <a:t>Idrættens Konsulenthus</a:t>
            </a:r>
          </a:p>
          <a:p>
            <a:r>
              <a:rPr lang="da-DK" sz="1200" dirty="0">
                <a:solidFill>
                  <a:schemeClr val="bg1"/>
                </a:solidFill>
              </a:rPr>
              <a:t>Henrik H. Brandt</a:t>
            </a:r>
          </a:p>
          <a:p>
            <a:r>
              <a:rPr lang="da-DK" sz="1200" dirty="0">
                <a:solidFill>
                  <a:schemeClr val="bg1"/>
                </a:solidFill>
              </a:rPr>
              <a:t>Tlf. +4529210972</a:t>
            </a:r>
          </a:p>
          <a:p>
            <a:r>
              <a:rPr lang="da-DK" sz="1200" dirty="0">
                <a:solidFill>
                  <a:schemeClr val="bg1"/>
                </a:solidFill>
              </a:rPr>
              <a:t>henrik.brandt@idkon.dk</a:t>
            </a:r>
          </a:p>
        </p:txBody>
      </p:sp>
      <p:sp>
        <p:nvSpPr>
          <p:cNvPr id="9" name="Tekstfelt 8">
            <a:extLst>
              <a:ext uri="{FF2B5EF4-FFF2-40B4-BE49-F238E27FC236}">
                <a16:creationId xmlns:a16="http://schemas.microsoft.com/office/drawing/2014/main" id="{7261DA73-D9A1-4721-981A-A4302378B6DE}"/>
              </a:ext>
            </a:extLst>
          </p:cNvPr>
          <p:cNvSpPr txBox="1"/>
          <p:nvPr/>
        </p:nvSpPr>
        <p:spPr>
          <a:xfrm>
            <a:off x="3195370" y="442061"/>
            <a:ext cx="8652381" cy="461665"/>
          </a:xfrm>
          <a:prstGeom prst="rect">
            <a:avLst/>
          </a:prstGeom>
          <a:noFill/>
        </p:spPr>
        <p:txBody>
          <a:bodyPr wrap="square" rtlCol="0">
            <a:spAutoFit/>
          </a:bodyPr>
          <a:lstStyle/>
          <a:p>
            <a:r>
              <a:rPr lang="da-DK" sz="2400" dirty="0">
                <a:latin typeface="Verdana" panose="020B0604030504040204" pitchFamily="34" charset="0"/>
                <a:ea typeface="Verdana" panose="020B0604030504040204" pitchFamily="34" charset="0"/>
                <a:cs typeface="Verdana" panose="020B0604030504040204" pitchFamily="34" charset="0"/>
              </a:rPr>
              <a:t>Sports Coach </a:t>
            </a:r>
            <a:r>
              <a:rPr lang="da-DK" sz="2400" dirty="0" err="1">
                <a:latin typeface="Verdana" panose="020B0604030504040204" pitchFamily="34" charset="0"/>
                <a:ea typeface="Verdana" panose="020B0604030504040204" pitchFamily="34" charset="0"/>
                <a:cs typeface="Verdana" panose="020B0604030504040204" pitchFamily="34" charset="0"/>
              </a:rPr>
              <a:t>Qualification</a:t>
            </a:r>
            <a:r>
              <a:rPr lang="da-DK" sz="2400" dirty="0">
                <a:latin typeface="Verdana" panose="020B0604030504040204" pitchFamily="34" charset="0"/>
                <a:ea typeface="Verdana" panose="020B0604030504040204" pitchFamily="34" charset="0"/>
                <a:cs typeface="Verdana" panose="020B0604030504040204" pitchFamily="34" charset="0"/>
              </a:rPr>
              <a:t> and </a:t>
            </a:r>
            <a:r>
              <a:rPr lang="da-DK" sz="2400" dirty="0" err="1">
                <a:latin typeface="Verdana" panose="020B0604030504040204" pitchFamily="34" charset="0"/>
                <a:ea typeface="Verdana" panose="020B0604030504040204" pitchFamily="34" charset="0"/>
                <a:cs typeface="Verdana" panose="020B0604030504040204" pitchFamily="34" charset="0"/>
              </a:rPr>
              <a:t>Competencies</a:t>
            </a:r>
            <a:endParaRPr lang="da-DK" sz="2400" dirty="0">
              <a:latin typeface="Verdana" panose="020B0604030504040204" pitchFamily="34" charset="0"/>
              <a:ea typeface="Verdana" panose="020B0604030504040204" pitchFamily="34" charset="0"/>
              <a:cs typeface="Verdana" panose="020B0604030504040204" pitchFamily="34" charset="0"/>
            </a:endParaRPr>
          </a:p>
        </p:txBody>
      </p:sp>
      <p:sp>
        <p:nvSpPr>
          <p:cNvPr id="10" name="Tekstfelt 9">
            <a:extLst>
              <a:ext uri="{FF2B5EF4-FFF2-40B4-BE49-F238E27FC236}">
                <a16:creationId xmlns:a16="http://schemas.microsoft.com/office/drawing/2014/main" id="{FD338FB9-6202-41EB-B511-4053AA304352}"/>
              </a:ext>
            </a:extLst>
          </p:cNvPr>
          <p:cNvSpPr txBox="1"/>
          <p:nvPr/>
        </p:nvSpPr>
        <p:spPr>
          <a:xfrm>
            <a:off x="4797913" y="5780092"/>
            <a:ext cx="7162509" cy="923330"/>
          </a:xfrm>
          <a:prstGeom prst="rect">
            <a:avLst/>
          </a:prstGeom>
          <a:noFill/>
        </p:spPr>
        <p:txBody>
          <a:bodyPr wrap="square" rtlCol="0">
            <a:spAutoFit/>
          </a:bodyPr>
          <a:lstStyle/>
          <a:p>
            <a:pPr algn="ctr"/>
            <a:r>
              <a:rPr lang="da-DK" dirty="0">
                <a:latin typeface="Verdana" panose="020B0604030504040204" pitchFamily="34" charset="0"/>
                <a:ea typeface="Verdana" panose="020B0604030504040204" pitchFamily="34" charset="0"/>
                <a:cs typeface="Verdana" panose="020B0604030504040204" pitchFamily="34" charset="0"/>
              </a:rPr>
              <a:t>Workshop: </a:t>
            </a:r>
            <a:r>
              <a:rPr lang="da-DK" dirty="0" err="1">
                <a:latin typeface="Verdana" panose="020B0604030504040204" pitchFamily="34" charset="0"/>
                <a:ea typeface="Verdana" panose="020B0604030504040204" pitchFamily="34" charset="0"/>
                <a:cs typeface="Verdana" panose="020B0604030504040204" pitchFamily="34" charset="0"/>
              </a:rPr>
              <a:t>Baltic</a:t>
            </a:r>
            <a:r>
              <a:rPr lang="da-DK" dirty="0">
                <a:latin typeface="Verdana" panose="020B0604030504040204" pitchFamily="34" charset="0"/>
                <a:ea typeface="Verdana" panose="020B0604030504040204" pitchFamily="34" charset="0"/>
                <a:cs typeface="Verdana" panose="020B0604030504040204" pitchFamily="34" charset="0"/>
              </a:rPr>
              <a:t> Black Sea </a:t>
            </a:r>
            <a:r>
              <a:rPr lang="da-DK" dirty="0" err="1">
                <a:latin typeface="Verdana" panose="020B0604030504040204" pitchFamily="34" charset="0"/>
                <a:ea typeface="Verdana" panose="020B0604030504040204" pitchFamily="34" charset="0"/>
                <a:cs typeface="Verdana" panose="020B0604030504040204" pitchFamily="34" charset="0"/>
              </a:rPr>
              <a:t>Economic</a:t>
            </a:r>
            <a:r>
              <a:rPr lang="da-DK" dirty="0">
                <a:latin typeface="Verdana" panose="020B0604030504040204" pitchFamily="34" charset="0"/>
                <a:ea typeface="Verdana" panose="020B0604030504040204" pitchFamily="34" charset="0"/>
                <a:cs typeface="Verdana" panose="020B0604030504040204" pitchFamily="34" charset="0"/>
              </a:rPr>
              <a:t> Forum, </a:t>
            </a:r>
          </a:p>
          <a:p>
            <a:pPr algn="ctr"/>
            <a:r>
              <a:rPr lang="da-DK" dirty="0">
                <a:latin typeface="Verdana" panose="020B0604030504040204" pitchFamily="34" charset="0"/>
                <a:ea typeface="Verdana" panose="020B0604030504040204" pitchFamily="34" charset="0"/>
                <a:cs typeface="Verdana" panose="020B0604030504040204" pitchFamily="34" charset="0"/>
              </a:rPr>
              <a:t>Sports and </a:t>
            </a:r>
            <a:r>
              <a:rPr lang="da-DK" dirty="0" err="1">
                <a:latin typeface="Verdana" panose="020B0604030504040204" pitchFamily="34" charset="0"/>
                <a:ea typeface="Verdana" panose="020B0604030504040204" pitchFamily="34" charset="0"/>
                <a:cs typeface="Verdana" panose="020B0604030504040204" pitchFamily="34" charset="0"/>
              </a:rPr>
              <a:t>Economics</a:t>
            </a:r>
            <a:r>
              <a:rPr lang="da-DK" dirty="0">
                <a:latin typeface="Verdana" panose="020B0604030504040204" pitchFamily="34" charset="0"/>
                <a:ea typeface="Verdana" panose="020B0604030504040204" pitchFamily="34" charset="0"/>
                <a:cs typeface="Verdana" panose="020B0604030504040204" pitchFamily="34" charset="0"/>
              </a:rPr>
              <a:t>,</a:t>
            </a:r>
          </a:p>
          <a:p>
            <a:pPr algn="ctr"/>
            <a:r>
              <a:rPr lang="da-DK" dirty="0">
                <a:latin typeface="Verdana" panose="020B0604030504040204" pitchFamily="34" charset="0"/>
                <a:ea typeface="Verdana" panose="020B0604030504040204" pitchFamily="34" charset="0"/>
                <a:cs typeface="Verdana" panose="020B0604030504040204" pitchFamily="34" charset="0"/>
              </a:rPr>
              <a:t>Klaipéda, </a:t>
            </a:r>
            <a:r>
              <a:rPr lang="da-DK" dirty="0" err="1">
                <a:latin typeface="Verdana" panose="020B0604030504040204" pitchFamily="34" charset="0"/>
                <a:ea typeface="Verdana" panose="020B0604030504040204" pitchFamily="34" charset="0"/>
                <a:cs typeface="Verdana" panose="020B0604030504040204" pitchFamily="34" charset="0"/>
              </a:rPr>
              <a:t>Lithuania</a:t>
            </a:r>
            <a:r>
              <a:rPr lang="da-DK" dirty="0">
                <a:latin typeface="Verdana" panose="020B0604030504040204" pitchFamily="34" charset="0"/>
                <a:ea typeface="Verdana" panose="020B0604030504040204" pitchFamily="34" charset="0"/>
                <a:cs typeface="Verdana" panose="020B0604030504040204" pitchFamily="34" charset="0"/>
              </a:rPr>
              <a:t>, 26th </a:t>
            </a:r>
            <a:r>
              <a:rPr lang="da-DK" dirty="0" err="1">
                <a:latin typeface="Verdana" panose="020B0604030504040204" pitchFamily="34" charset="0"/>
                <a:ea typeface="Verdana" panose="020B0604030504040204" pitchFamily="34" charset="0"/>
                <a:cs typeface="Verdana" panose="020B0604030504040204" pitchFamily="34" charset="0"/>
              </a:rPr>
              <a:t>October</a:t>
            </a:r>
            <a:r>
              <a:rPr lang="da-DK" dirty="0">
                <a:latin typeface="Verdana" panose="020B0604030504040204" pitchFamily="34" charset="0"/>
                <a:ea typeface="Verdana" panose="020B0604030504040204" pitchFamily="34" charset="0"/>
                <a:cs typeface="Verdana" panose="020B0604030504040204" pitchFamily="34" charset="0"/>
              </a:rPr>
              <a:t> 2018</a:t>
            </a:r>
          </a:p>
        </p:txBody>
      </p:sp>
      <p:pic>
        <p:nvPicPr>
          <p:cNvPr id="11" name="Billede 10">
            <a:extLst>
              <a:ext uri="{FF2B5EF4-FFF2-40B4-BE49-F238E27FC236}">
                <a16:creationId xmlns:a16="http://schemas.microsoft.com/office/drawing/2014/main" id="{9325EDB1-7553-40F5-8210-482F65732AC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74581" y="3357840"/>
            <a:ext cx="3245682" cy="2160000"/>
          </a:xfrm>
          <a:prstGeom prst="rect">
            <a:avLst/>
          </a:prstGeom>
        </p:spPr>
      </p:pic>
      <p:pic>
        <p:nvPicPr>
          <p:cNvPr id="13" name="Picture 2" descr="http://suffolkacademy.com/communities/3/004/012/528/223//images/4630647594.jpg">
            <a:extLst>
              <a:ext uri="{FF2B5EF4-FFF2-40B4-BE49-F238E27FC236}">
                <a16:creationId xmlns:a16="http://schemas.microsoft.com/office/drawing/2014/main" id="{9420712F-9F75-4B17-AC1F-3DFB31D07E4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68130" y="1199530"/>
            <a:ext cx="32400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2" name="Billede 11">
            <a:extLst>
              <a:ext uri="{FF2B5EF4-FFF2-40B4-BE49-F238E27FC236}">
                <a16:creationId xmlns:a16="http://schemas.microsoft.com/office/drawing/2014/main" id="{D524A4BD-11D0-43AB-9E67-213D686CC82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117479" y="1197840"/>
            <a:ext cx="2880000" cy="4320000"/>
          </a:xfrm>
          <a:prstGeom prst="rect">
            <a:avLst/>
          </a:prstGeom>
        </p:spPr>
      </p:pic>
      <p:pic>
        <p:nvPicPr>
          <p:cNvPr id="14" name="Billede 1" descr="image001">
            <a:extLst>
              <a:ext uri="{FF2B5EF4-FFF2-40B4-BE49-F238E27FC236}">
                <a16:creationId xmlns:a16="http://schemas.microsoft.com/office/drawing/2014/main" id="{7022411C-EB7F-405F-B1B9-723E941B09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8835" y="5890090"/>
            <a:ext cx="2520000" cy="409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00788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Lige forbindelse 4">
            <a:extLst>
              <a:ext uri="{FF2B5EF4-FFF2-40B4-BE49-F238E27FC236}">
                <a16:creationId xmlns:a16="http://schemas.microsoft.com/office/drawing/2014/main" id="{399A575F-981B-4BEA-827F-C3527798A9A0}"/>
              </a:ext>
            </a:extLst>
          </p:cNvPr>
          <p:cNvCxnSpPr/>
          <p:nvPr/>
        </p:nvCxnSpPr>
        <p:spPr>
          <a:xfrm>
            <a:off x="1696915" y="0"/>
            <a:ext cx="0" cy="685800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kstfelt 5">
            <a:extLst>
              <a:ext uri="{FF2B5EF4-FFF2-40B4-BE49-F238E27FC236}">
                <a16:creationId xmlns:a16="http://schemas.microsoft.com/office/drawing/2014/main" id="{922747D4-B423-400A-BA19-096A0432B699}"/>
              </a:ext>
            </a:extLst>
          </p:cNvPr>
          <p:cNvSpPr txBox="1"/>
          <p:nvPr/>
        </p:nvSpPr>
        <p:spPr>
          <a:xfrm>
            <a:off x="0" y="0"/>
            <a:ext cx="1696908" cy="6858000"/>
          </a:xfrm>
          <a:prstGeom prst="rect">
            <a:avLst/>
          </a:prstGeom>
          <a:solidFill>
            <a:srgbClr val="70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kstfelt 6">
            <a:extLst>
              <a:ext uri="{FF2B5EF4-FFF2-40B4-BE49-F238E27FC236}">
                <a16:creationId xmlns:a16="http://schemas.microsoft.com/office/drawing/2014/main" id="{EC405921-3235-4954-BB24-2078C19B345A}"/>
              </a:ext>
            </a:extLst>
          </p:cNvPr>
          <p:cNvSpPr txBox="1"/>
          <p:nvPr/>
        </p:nvSpPr>
        <p:spPr>
          <a:xfrm>
            <a:off x="-9525" y="5915025"/>
            <a:ext cx="169690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prstClr val="white"/>
                </a:solidFill>
                <a:effectLst/>
                <a:uLnTx/>
                <a:uFillTx/>
                <a:latin typeface="Calibri" panose="020F0502020204030204"/>
                <a:ea typeface="+mn-ea"/>
                <a:cs typeface="+mn-cs"/>
              </a:rPr>
              <a:t>Idrættens Konsulenthus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white"/>
                </a:solidFill>
                <a:effectLst/>
                <a:uLnTx/>
                <a:uFillTx/>
                <a:latin typeface="Calibri" panose="020F0502020204030204"/>
                <a:ea typeface="+mn-ea"/>
                <a:cs typeface="+mn-cs"/>
              </a:rPr>
              <a:t>Henrik H. Brandt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white"/>
                </a:solidFill>
                <a:effectLst/>
                <a:uLnTx/>
                <a:uFillTx/>
                <a:latin typeface="Calibri" panose="020F0502020204030204"/>
                <a:ea typeface="+mn-ea"/>
                <a:cs typeface="+mn-cs"/>
              </a:rPr>
              <a:t>Tlf. +4529210972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white"/>
                </a:solidFill>
                <a:effectLst/>
                <a:uLnTx/>
                <a:uFillTx/>
                <a:latin typeface="Calibri" panose="020F0502020204030204"/>
                <a:ea typeface="+mn-ea"/>
                <a:cs typeface="+mn-cs"/>
              </a:rPr>
              <a:t>henrik.brandt@idkon.dk</a:t>
            </a:r>
          </a:p>
        </p:txBody>
      </p:sp>
      <p:sp>
        <p:nvSpPr>
          <p:cNvPr id="2" name="Tekstfelt 1">
            <a:extLst>
              <a:ext uri="{FF2B5EF4-FFF2-40B4-BE49-F238E27FC236}">
                <a16:creationId xmlns:a16="http://schemas.microsoft.com/office/drawing/2014/main" id="{A1DFF35A-9C22-4AB9-B403-E196A3B902AD}"/>
              </a:ext>
            </a:extLst>
          </p:cNvPr>
          <p:cNvSpPr txBox="1"/>
          <p:nvPr/>
        </p:nvSpPr>
        <p:spPr>
          <a:xfrm>
            <a:off x="2094273" y="451133"/>
            <a:ext cx="97830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The mental </a:t>
            </a:r>
            <a:r>
              <a:rPr kumimoji="0" lang="da-DK" sz="24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development</a:t>
            </a:r>
            <a:r>
              <a:rPr kumimoji="0" lang="da-DK"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of kids must </a:t>
            </a:r>
            <a:r>
              <a:rPr kumimoji="0" lang="da-DK" sz="24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be</a:t>
            </a:r>
            <a:r>
              <a:rPr kumimoji="0" lang="da-DK"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part of the </a:t>
            </a:r>
            <a:r>
              <a:rPr kumimoji="0" lang="da-DK" sz="24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toolbox</a:t>
            </a:r>
            <a:endParaRPr kumimoji="0" lang="da-DK"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3" name="Tabel 2">
            <a:extLst>
              <a:ext uri="{FF2B5EF4-FFF2-40B4-BE49-F238E27FC236}">
                <a16:creationId xmlns:a16="http://schemas.microsoft.com/office/drawing/2014/main" id="{BF1713C1-1983-431F-A792-80F01A1E6808}"/>
              </a:ext>
            </a:extLst>
          </p:cNvPr>
          <p:cNvGraphicFramePr>
            <a:graphicFrameLocks noGrp="1"/>
          </p:cNvGraphicFramePr>
          <p:nvPr>
            <p:extLst>
              <p:ext uri="{D42A27DB-BD31-4B8C-83A1-F6EECF244321}">
                <p14:modId xmlns:p14="http://schemas.microsoft.com/office/powerpoint/2010/main" val="3071118060"/>
              </p:ext>
            </p:extLst>
          </p:nvPr>
        </p:nvGraphicFramePr>
        <p:xfrm>
          <a:off x="1950315" y="1269894"/>
          <a:ext cx="9916286" cy="4942840"/>
        </p:xfrm>
        <a:graphic>
          <a:graphicData uri="http://schemas.openxmlformats.org/drawingml/2006/table">
            <a:tbl>
              <a:tblPr firstRow="1" bandRow="1">
                <a:tableStyleId>{5C22544A-7EE6-4342-B048-85BDC9FD1C3A}</a:tableStyleId>
              </a:tblPr>
              <a:tblGrid>
                <a:gridCol w="2464131">
                  <a:extLst>
                    <a:ext uri="{9D8B030D-6E8A-4147-A177-3AD203B41FA5}">
                      <a16:colId xmlns:a16="http://schemas.microsoft.com/office/drawing/2014/main" val="1326168874"/>
                    </a:ext>
                  </a:extLst>
                </a:gridCol>
                <a:gridCol w="1872726">
                  <a:extLst>
                    <a:ext uri="{9D8B030D-6E8A-4147-A177-3AD203B41FA5}">
                      <a16:colId xmlns:a16="http://schemas.microsoft.com/office/drawing/2014/main" val="2741011726"/>
                    </a:ext>
                  </a:extLst>
                </a:gridCol>
                <a:gridCol w="2909104">
                  <a:extLst>
                    <a:ext uri="{9D8B030D-6E8A-4147-A177-3AD203B41FA5}">
                      <a16:colId xmlns:a16="http://schemas.microsoft.com/office/drawing/2014/main" val="2654430379"/>
                    </a:ext>
                  </a:extLst>
                </a:gridCol>
                <a:gridCol w="2670325">
                  <a:extLst>
                    <a:ext uri="{9D8B030D-6E8A-4147-A177-3AD203B41FA5}">
                      <a16:colId xmlns:a16="http://schemas.microsoft.com/office/drawing/2014/main" val="968606399"/>
                    </a:ext>
                  </a:extLst>
                </a:gridCol>
              </a:tblGrid>
              <a:tr h="370840">
                <a:tc>
                  <a:txBody>
                    <a:bodyPr/>
                    <a:lstStyle/>
                    <a:p>
                      <a:endParaRPr lang="da-DK" dirty="0"/>
                    </a:p>
                  </a:txBody>
                  <a:tcPr/>
                </a:tc>
                <a:tc>
                  <a:txBody>
                    <a:bodyPr/>
                    <a:lstStyle/>
                    <a:p>
                      <a:r>
                        <a:rPr lang="da-DK" dirty="0"/>
                        <a:t>4-8 år</a:t>
                      </a:r>
                    </a:p>
                  </a:txBody>
                  <a:tcPr/>
                </a:tc>
                <a:tc>
                  <a:txBody>
                    <a:bodyPr/>
                    <a:lstStyle/>
                    <a:p>
                      <a:r>
                        <a:rPr lang="da-DK" dirty="0"/>
                        <a:t>9-12 år</a:t>
                      </a:r>
                    </a:p>
                  </a:txBody>
                  <a:tcPr/>
                </a:tc>
                <a:tc>
                  <a:txBody>
                    <a:bodyPr/>
                    <a:lstStyle/>
                    <a:p>
                      <a:r>
                        <a:rPr lang="da-DK" dirty="0"/>
                        <a:t>13-18 år</a:t>
                      </a:r>
                    </a:p>
                  </a:txBody>
                  <a:tcPr/>
                </a:tc>
                <a:extLst>
                  <a:ext uri="{0D108BD9-81ED-4DB2-BD59-A6C34878D82A}">
                    <a16:rowId xmlns:a16="http://schemas.microsoft.com/office/drawing/2014/main" val="2656450684"/>
                  </a:ext>
                </a:extLst>
              </a:tr>
              <a:tr h="370840">
                <a:tc>
                  <a:txBody>
                    <a:bodyPr/>
                    <a:lstStyle/>
                    <a:p>
                      <a:r>
                        <a:rPr lang="da-DK" sz="1100" b="1" dirty="0" err="1">
                          <a:latin typeface="Verdana" panose="020B0604030504040204" pitchFamily="34" charset="0"/>
                          <a:ea typeface="Verdana" panose="020B0604030504040204" pitchFamily="34" charset="0"/>
                          <a:cs typeface="Verdana" panose="020B0604030504040204" pitchFamily="34" charset="0"/>
                        </a:rPr>
                        <a:t>Feelings</a:t>
                      </a:r>
                      <a:endParaRPr lang="da-DK" sz="1100" b="1"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r>
                        <a:rPr lang="da-DK" sz="1100" dirty="0">
                          <a:latin typeface="Verdana" panose="020B0604030504040204" pitchFamily="34" charset="0"/>
                          <a:ea typeface="Verdana" panose="020B0604030504040204" pitchFamily="34" charset="0"/>
                          <a:cs typeface="Verdana" panose="020B0604030504040204" pitchFamily="34" charset="0"/>
                        </a:rPr>
                        <a:t>Svært at regulere, mangler perspektiv</a:t>
                      </a:r>
                    </a:p>
                  </a:txBody>
                  <a:tcPr/>
                </a:tc>
                <a:tc>
                  <a:txBody>
                    <a:bodyPr/>
                    <a:lstStyle/>
                    <a:p>
                      <a:r>
                        <a:rPr lang="da-DK" sz="1100" dirty="0" err="1">
                          <a:latin typeface="Verdana" panose="020B0604030504040204" pitchFamily="34" charset="0"/>
                          <a:ea typeface="Verdana" panose="020B0604030504040204" pitchFamily="34" charset="0"/>
                          <a:cs typeface="Verdana" panose="020B0604030504040204" pitchFamily="34" charset="0"/>
                        </a:rPr>
                        <a:t>Dialogue</a:t>
                      </a:r>
                      <a:r>
                        <a:rPr lang="da-DK" sz="1100" dirty="0">
                          <a:latin typeface="Verdana" panose="020B0604030504040204" pitchFamily="34" charset="0"/>
                          <a:ea typeface="Verdana" panose="020B0604030504040204" pitchFamily="34" charset="0"/>
                          <a:cs typeface="Verdana" panose="020B0604030504040204" pitchFamily="34" charset="0"/>
                        </a:rPr>
                        <a:t>, </a:t>
                      </a:r>
                      <a:r>
                        <a:rPr lang="da-DK" sz="1100" dirty="0" err="1">
                          <a:latin typeface="Verdana" panose="020B0604030504040204" pitchFamily="34" charset="0"/>
                          <a:ea typeface="Verdana" panose="020B0604030504040204" pitchFamily="34" charset="0"/>
                          <a:cs typeface="Verdana" panose="020B0604030504040204" pitchFamily="34" charset="0"/>
                        </a:rPr>
                        <a:t>can</a:t>
                      </a:r>
                      <a:r>
                        <a:rPr lang="da-DK" sz="1100" dirty="0">
                          <a:latin typeface="Verdana" panose="020B0604030504040204" pitchFamily="34" charset="0"/>
                          <a:ea typeface="Verdana" panose="020B0604030504040204" pitchFamily="34" charset="0"/>
                          <a:cs typeface="Verdana" panose="020B0604030504040204" pitchFamily="34" charset="0"/>
                        </a:rPr>
                        <a:t> </a:t>
                      </a:r>
                      <a:r>
                        <a:rPr lang="da-DK" sz="1100" dirty="0" err="1">
                          <a:latin typeface="Verdana" panose="020B0604030504040204" pitchFamily="34" charset="0"/>
                          <a:ea typeface="Verdana" panose="020B0604030504040204" pitchFamily="34" charset="0"/>
                          <a:cs typeface="Verdana" panose="020B0604030504040204" pitchFamily="34" charset="0"/>
                        </a:rPr>
                        <a:t>regulate</a:t>
                      </a:r>
                      <a:r>
                        <a:rPr lang="da-DK" sz="1100" dirty="0">
                          <a:latin typeface="Verdana" panose="020B0604030504040204" pitchFamily="34" charset="0"/>
                          <a:ea typeface="Verdana" panose="020B0604030504040204" pitchFamily="34" charset="0"/>
                          <a:cs typeface="Verdana" panose="020B0604030504040204" pitchFamily="34" charset="0"/>
                        </a:rPr>
                        <a:t> </a:t>
                      </a:r>
                      <a:r>
                        <a:rPr lang="da-DK" sz="1100" dirty="0" err="1">
                          <a:latin typeface="Verdana" panose="020B0604030504040204" pitchFamily="34" charset="0"/>
                          <a:ea typeface="Verdana" panose="020B0604030504040204" pitchFamily="34" charset="0"/>
                          <a:cs typeface="Verdana" panose="020B0604030504040204" pitchFamily="34" charset="0"/>
                        </a:rPr>
                        <a:t>feelings</a:t>
                      </a:r>
                      <a:r>
                        <a:rPr lang="da-DK" sz="1100" dirty="0">
                          <a:latin typeface="Verdana" panose="020B0604030504040204" pitchFamily="34" charset="0"/>
                          <a:ea typeface="Verdana" panose="020B0604030504040204" pitchFamily="34" charset="0"/>
                          <a:cs typeface="Verdana" panose="020B0604030504040204" pitchFamily="34" charset="0"/>
                        </a:rPr>
                        <a:t> (and </a:t>
                      </a:r>
                      <a:r>
                        <a:rPr lang="da-DK" sz="1100" dirty="0" err="1">
                          <a:latin typeface="Verdana" panose="020B0604030504040204" pitchFamily="34" charset="0"/>
                          <a:ea typeface="Verdana" panose="020B0604030504040204" pitchFamily="34" charset="0"/>
                          <a:cs typeface="Verdana" panose="020B0604030504040204" pitchFamily="34" charset="0"/>
                        </a:rPr>
                        <a:t>manipulate</a:t>
                      </a:r>
                      <a:r>
                        <a:rPr lang="da-DK" sz="1100" dirty="0">
                          <a:latin typeface="Verdana" panose="020B0604030504040204" pitchFamily="34" charset="0"/>
                          <a:ea typeface="Verdana" panose="020B0604030504040204" pitchFamily="34" charset="0"/>
                          <a:cs typeface="Verdana" panose="020B0604030504040204" pitchFamily="34" charset="0"/>
                        </a:rPr>
                        <a:t>)</a:t>
                      </a:r>
                    </a:p>
                  </a:txBody>
                  <a:tcPr>
                    <a:blipFill>
                      <a:blip r:embed="rId3"/>
                      <a:tile tx="0" ty="0" sx="100000" sy="100000" flip="none" algn="tl"/>
                    </a:blipFill>
                  </a:tcPr>
                </a:tc>
                <a:tc>
                  <a:txBody>
                    <a:bodyPr/>
                    <a:lstStyle/>
                    <a:p>
                      <a:r>
                        <a:rPr lang="da-DK" sz="1100" dirty="0" err="1">
                          <a:latin typeface="Verdana" panose="020B0604030504040204" pitchFamily="34" charset="0"/>
                          <a:ea typeface="Verdana" panose="020B0604030504040204" pitchFamily="34" charset="0"/>
                          <a:cs typeface="Verdana" panose="020B0604030504040204" pitchFamily="34" charset="0"/>
                        </a:rPr>
                        <a:t>Complex</a:t>
                      </a:r>
                      <a:r>
                        <a:rPr lang="da-DK" sz="1100" dirty="0">
                          <a:latin typeface="Verdana" panose="020B0604030504040204" pitchFamily="34" charset="0"/>
                          <a:ea typeface="Verdana" panose="020B0604030504040204" pitchFamily="34" charset="0"/>
                          <a:cs typeface="Verdana" panose="020B0604030504040204" pitchFamily="34" charset="0"/>
                        </a:rPr>
                        <a:t> and </a:t>
                      </a:r>
                      <a:r>
                        <a:rPr lang="da-DK" sz="1100" dirty="0" err="1">
                          <a:latin typeface="Verdana" panose="020B0604030504040204" pitchFamily="34" charset="0"/>
                          <a:ea typeface="Verdana" panose="020B0604030504040204" pitchFamily="34" charset="0"/>
                          <a:cs typeface="Verdana" panose="020B0604030504040204" pitchFamily="34" charset="0"/>
                        </a:rPr>
                        <a:t>changing</a:t>
                      </a:r>
                      <a:r>
                        <a:rPr lang="da-DK" sz="1100" dirty="0">
                          <a:latin typeface="Verdana" panose="020B0604030504040204" pitchFamily="34" charset="0"/>
                          <a:ea typeface="Verdana" panose="020B0604030504040204" pitchFamily="34" charset="0"/>
                          <a:cs typeface="Verdana" panose="020B0604030504040204" pitchFamily="34" charset="0"/>
                        </a:rPr>
                        <a:t> </a:t>
                      </a:r>
                      <a:r>
                        <a:rPr lang="da-DK" sz="1100" dirty="0" err="1">
                          <a:latin typeface="Verdana" panose="020B0604030504040204" pitchFamily="34" charset="0"/>
                          <a:ea typeface="Verdana" panose="020B0604030504040204" pitchFamily="34" charset="0"/>
                          <a:cs typeface="Verdana" panose="020B0604030504040204" pitchFamily="34" charset="0"/>
                        </a:rPr>
                        <a:t>feelings</a:t>
                      </a:r>
                      <a:r>
                        <a:rPr lang="da-DK" sz="1100" dirty="0">
                          <a:latin typeface="Verdana" panose="020B0604030504040204" pitchFamily="34" charset="0"/>
                          <a:ea typeface="Verdana" panose="020B0604030504040204" pitchFamily="34" charset="0"/>
                          <a:cs typeface="Verdana" panose="020B0604030504040204" pitchFamily="34" charset="0"/>
                        </a:rPr>
                        <a:t> and </a:t>
                      </a:r>
                      <a:r>
                        <a:rPr lang="da-DK" sz="1100" dirty="0" err="1">
                          <a:latin typeface="Verdana" panose="020B0604030504040204" pitchFamily="34" charset="0"/>
                          <a:ea typeface="Verdana" panose="020B0604030504040204" pitchFamily="34" charset="0"/>
                          <a:cs typeface="Verdana" panose="020B0604030504040204" pitchFamily="34" charset="0"/>
                        </a:rPr>
                        <a:t>reflexions</a:t>
                      </a:r>
                      <a:r>
                        <a:rPr lang="da-DK" sz="1100" dirty="0">
                          <a:latin typeface="Verdana" panose="020B0604030504040204" pitchFamily="34" charset="0"/>
                          <a:ea typeface="Verdana" panose="020B0604030504040204" pitchFamily="34" charset="0"/>
                          <a:cs typeface="Verdana" panose="020B0604030504040204" pitchFamily="34" charset="0"/>
                        </a:rPr>
                        <a:t>, </a:t>
                      </a:r>
                      <a:r>
                        <a:rPr lang="da-DK" sz="1100" dirty="0" err="1">
                          <a:latin typeface="Verdana" panose="020B0604030504040204" pitchFamily="34" charset="0"/>
                          <a:ea typeface="Verdana" panose="020B0604030504040204" pitchFamily="34" charset="0"/>
                          <a:cs typeface="Verdana" panose="020B0604030504040204" pitchFamily="34" charset="0"/>
                        </a:rPr>
                        <a:t>further</a:t>
                      </a:r>
                      <a:r>
                        <a:rPr lang="da-DK" sz="1100" dirty="0">
                          <a:latin typeface="Verdana" panose="020B0604030504040204" pitchFamily="34" charset="0"/>
                          <a:ea typeface="Verdana" panose="020B0604030504040204" pitchFamily="34" charset="0"/>
                          <a:cs typeface="Verdana" panose="020B0604030504040204" pitchFamily="34" charset="0"/>
                        </a:rPr>
                        <a:t> distance to </a:t>
                      </a:r>
                      <a:r>
                        <a:rPr lang="da-DK" sz="1100" dirty="0" err="1">
                          <a:latin typeface="Verdana" panose="020B0604030504040204" pitchFamily="34" charset="0"/>
                          <a:ea typeface="Verdana" panose="020B0604030504040204" pitchFamily="34" charset="0"/>
                          <a:cs typeface="Verdana" panose="020B0604030504040204" pitchFamily="34" charset="0"/>
                        </a:rPr>
                        <a:t>parents</a:t>
                      </a:r>
                      <a:r>
                        <a:rPr lang="da-DK" sz="1100" dirty="0">
                          <a:latin typeface="Verdana" panose="020B0604030504040204" pitchFamily="34" charset="0"/>
                          <a:ea typeface="Verdana" panose="020B0604030504040204" pitchFamily="34" charset="0"/>
                          <a:cs typeface="Verdana" panose="020B0604030504040204" pitchFamily="34" charset="0"/>
                        </a:rPr>
                        <a:t> and .</a:t>
                      </a:r>
                      <a:r>
                        <a:rPr lang="da-DK" sz="1100" dirty="0" err="1">
                          <a:latin typeface="Verdana" panose="020B0604030504040204" pitchFamily="34" charset="0"/>
                          <a:ea typeface="Verdana" panose="020B0604030504040204" pitchFamily="34" charset="0"/>
                          <a:cs typeface="Verdana" panose="020B0604030504040204" pitchFamily="34" charset="0"/>
                        </a:rPr>
                        <a:t>authorities</a:t>
                      </a:r>
                      <a:r>
                        <a:rPr lang="da-DK" sz="1100" dirty="0">
                          <a:latin typeface="Verdana" panose="020B0604030504040204" pitchFamily="34" charset="0"/>
                          <a:ea typeface="Verdana" panose="020B0604030504040204" pitchFamily="34" charset="0"/>
                          <a:cs typeface="Verdana" panose="020B0604030504040204" pitchFamily="34" charset="0"/>
                        </a:rPr>
                        <a:t>.</a:t>
                      </a:r>
                    </a:p>
                  </a:txBody>
                  <a:tcPr/>
                </a:tc>
                <a:extLst>
                  <a:ext uri="{0D108BD9-81ED-4DB2-BD59-A6C34878D82A}">
                    <a16:rowId xmlns:a16="http://schemas.microsoft.com/office/drawing/2014/main" val="173143802"/>
                  </a:ext>
                </a:extLst>
              </a:tr>
              <a:tr h="370840">
                <a:tc>
                  <a:txBody>
                    <a:bodyPr/>
                    <a:lstStyle/>
                    <a:p>
                      <a:r>
                        <a:rPr lang="da-DK" sz="1100" b="1" dirty="0" err="1">
                          <a:latin typeface="Verdana" panose="020B0604030504040204" pitchFamily="34" charset="0"/>
                          <a:ea typeface="Verdana" panose="020B0604030504040204" pitchFamily="34" charset="0"/>
                          <a:cs typeface="Verdana" panose="020B0604030504040204" pitchFamily="34" charset="0"/>
                        </a:rPr>
                        <a:t>Physique</a:t>
                      </a:r>
                      <a:endParaRPr lang="da-DK" sz="1100" b="1"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r>
                        <a:rPr lang="da-DK" sz="1100" dirty="0">
                          <a:latin typeface="Verdana" panose="020B0604030504040204" pitchFamily="34" charset="0"/>
                          <a:ea typeface="Verdana" panose="020B0604030504040204" pitchFamily="34" charset="0"/>
                          <a:cs typeface="Verdana" panose="020B0604030504040204" pitchFamily="34" charset="0"/>
                        </a:rPr>
                        <a:t>Fornemmelse af mestring. Tumler helt af sig selv</a:t>
                      </a:r>
                    </a:p>
                  </a:txBody>
                  <a:tcPr/>
                </a:tc>
                <a:tc>
                  <a:txBody>
                    <a:bodyPr/>
                    <a:lstStyle/>
                    <a:p>
                      <a:r>
                        <a:rPr lang="da-DK" sz="1100" dirty="0">
                          <a:latin typeface="Verdana" panose="020B0604030504040204" pitchFamily="34" charset="0"/>
                          <a:ea typeface="Verdana" panose="020B0604030504040204" pitchFamily="34" charset="0"/>
                          <a:cs typeface="Verdana" panose="020B0604030504040204" pitchFamily="34" charset="0"/>
                        </a:rPr>
                        <a:t>In </a:t>
                      </a:r>
                      <a:r>
                        <a:rPr lang="da-DK" sz="1100" dirty="0" err="1">
                          <a:latin typeface="Verdana" panose="020B0604030504040204" pitchFamily="34" charset="0"/>
                          <a:ea typeface="Verdana" panose="020B0604030504040204" pitchFamily="34" charset="0"/>
                          <a:cs typeface="Verdana" panose="020B0604030504040204" pitchFamily="34" charset="0"/>
                        </a:rPr>
                        <a:t>control</a:t>
                      </a:r>
                      <a:r>
                        <a:rPr lang="da-DK" sz="1100" dirty="0">
                          <a:latin typeface="Verdana" panose="020B0604030504040204" pitchFamily="34" charset="0"/>
                          <a:ea typeface="Verdana" panose="020B0604030504040204" pitchFamily="34" charset="0"/>
                          <a:cs typeface="Verdana" panose="020B0604030504040204" pitchFamily="34" charset="0"/>
                        </a:rPr>
                        <a:t> of/</a:t>
                      </a:r>
                      <a:r>
                        <a:rPr lang="da-DK" sz="1100" dirty="0" err="1">
                          <a:latin typeface="Verdana" panose="020B0604030504040204" pitchFamily="34" charset="0"/>
                          <a:ea typeface="Verdana" panose="020B0604030504040204" pitchFamily="34" charset="0"/>
                          <a:cs typeface="Verdana" panose="020B0604030504040204" pitchFamily="34" charset="0"/>
                        </a:rPr>
                        <a:t>confident</a:t>
                      </a:r>
                      <a:r>
                        <a:rPr lang="da-DK" sz="1100" dirty="0">
                          <a:latin typeface="Verdana" panose="020B0604030504040204" pitchFamily="34" charset="0"/>
                          <a:ea typeface="Verdana" panose="020B0604030504040204" pitchFamily="34" charset="0"/>
                          <a:cs typeface="Verdana" panose="020B0604030504040204" pitchFamily="34" charset="0"/>
                        </a:rPr>
                        <a:t> of the body, </a:t>
                      </a:r>
                      <a:r>
                        <a:rPr lang="da-DK" sz="1100" dirty="0" err="1">
                          <a:latin typeface="Verdana" panose="020B0604030504040204" pitchFamily="34" charset="0"/>
                          <a:ea typeface="Verdana" panose="020B0604030504040204" pitchFamily="34" charset="0"/>
                          <a:cs typeface="Verdana" panose="020B0604030504040204" pitchFamily="34" charset="0"/>
                        </a:rPr>
                        <a:t>adolescence</a:t>
                      </a:r>
                      <a:r>
                        <a:rPr lang="da-DK" sz="1100" dirty="0">
                          <a:latin typeface="Verdana" panose="020B0604030504040204" pitchFamily="34" charset="0"/>
                          <a:ea typeface="Verdana" panose="020B0604030504040204" pitchFamily="34" charset="0"/>
                          <a:cs typeface="Verdana" panose="020B0604030504040204" pitchFamily="34" charset="0"/>
                        </a:rPr>
                        <a:t> </a:t>
                      </a:r>
                      <a:r>
                        <a:rPr lang="da-DK" sz="1100" dirty="0" err="1">
                          <a:latin typeface="Verdana" panose="020B0604030504040204" pitchFamily="34" charset="0"/>
                          <a:ea typeface="Verdana" panose="020B0604030504040204" pitchFamily="34" charset="0"/>
                          <a:cs typeface="Verdana" panose="020B0604030504040204" pitchFamily="34" charset="0"/>
                        </a:rPr>
                        <a:t>beginning</a:t>
                      </a:r>
                      <a:r>
                        <a:rPr lang="da-DK" sz="1100" dirty="0">
                          <a:latin typeface="Verdana" panose="020B0604030504040204" pitchFamily="34" charset="0"/>
                          <a:ea typeface="Verdana" panose="020B0604030504040204" pitchFamily="34" charset="0"/>
                          <a:cs typeface="Verdana" panose="020B0604030504040204" pitchFamily="34" charset="0"/>
                        </a:rPr>
                        <a:t>.</a:t>
                      </a:r>
                    </a:p>
                  </a:txBody>
                  <a:tcPr>
                    <a:blipFill>
                      <a:blip r:embed="rId3"/>
                      <a:tile tx="0" ty="0" sx="100000" sy="100000" flip="none" algn="tl"/>
                    </a:blipFill>
                  </a:tcPr>
                </a:tc>
                <a:tc>
                  <a:txBody>
                    <a:bodyPr/>
                    <a:lstStyle/>
                    <a:p>
                      <a:r>
                        <a:rPr lang="da-DK" sz="1100" dirty="0">
                          <a:latin typeface="Verdana" panose="020B0604030504040204" pitchFamily="34" charset="0"/>
                          <a:ea typeface="Verdana" panose="020B0604030504040204" pitchFamily="34" charset="0"/>
                          <a:cs typeface="Verdana" panose="020B0604030504040204" pitchFamily="34" charset="0"/>
                        </a:rPr>
                        <a:t>Massive </a:t>
                      </a:r>
                      <a:r>
                        <a:rPr lang="da-DK" sz="1100" dirty="0" err="1">
                          <a:latin typeface="Verdana" panose="020B0604030504040204" pitchFamily="34" charset="0"/>
                          <a:ea typeface="Verdana" panose="020B0604030504040204" pitchFamily="34" charset="0"/>
                          <a:cs typeface="Verdana" panose="020B0604030504040204" pitchFamily="34" charset="0"/>
                        </a:rPr>
                        <a:t>changes</a:t>
                      </a:r>
                      <a:r>
                        <a:rPr lang="da-DK" sz="1100" dirty="0">
                          <a:latin typeface="Verdana" panose="020B0604030504040204" pitchFamily="34" charset="0"/>
                          <a:ea typeface="Verdana" panose="020B0604030504040204" pitchFamily="34" charset="0"/>
                          <a:cs typeface="Verdana" panose="020B0604030504040204" pitchFamily="34" charset="0"/>
                        </a:rPr>
                        <a:t> of the body, </a:t>
                      </a:r>
                      <a:r>
                        <a:rPr lang="da-DK" sz="1100" dirty="0" err="1">
                          <a:latin typeface="Verdana" panose="020B0604030504040204" pitchFamily="34" charset="0"/>
                          <a:ea typeface="Verdana" panose="020B0604030504040204" pitchFamily="34" charset="0"/>
                          <a:cs typeface="Verdana" panose="020B0604030504040204" pitchFamily="34" charset="0"/>
                        </a:rPr>
                        <a:t>unsatisfied</a:t>
                      </a:r>
                      <a:r>
                        <a:rPr lang="da-DK" sz="1100" dirty="0">
                          <a:latin typeface="Verdana" panose="020B0604030504040204" pitchFamily="34" charset="0"/>
                          <a:ea typeface="Verdana" panose="020B0604030504040204" pitchFamily="34" charset="0"/>
                          <a:cs typeface="Verdana" panose="020B0604030504040204" pitchFamily="34" charset="0"/>
                        </a:rPr>
                        <a:t> (</a:t>
                      </a:r>
                      <a:r>
                        <a:rPr lang="da-DK" sz="1100" dirty="0" err="1">
                          <a:latin typeface="Verdana" panose="020B0604030504040204" pitchFamily="34" charset="0"/>
                          <a:ea typeface="Verdana" panose="020B0604030504040204" pitchFamily="34" charset="0"/>
                          <a:cs typeface="Verdana" panose="020B0604030504040204" pitchFamily="34" charset="0"/>
                        </a:rPr>
                        <a:t>maybe</a:t>
                      </a:r>
                      <a:r>
                        <a:rPr lang="da-DK" sz="1100" dirty="0">
                          <a:latin typeface="Verdana" panose="020B0604030504040204" pitchFamily="34" charset="0"/>
                          <a:ea typeface="Verdana" panose="020B0604030504040204" pitchFamily="34" charset="0"/>
                          <a:cs typeface="Verdana" panose="020B0604030504040204" pitchFamily="34" charset="0"/>
                        </a:rPr>
                        <a:t>) with the body, </a:t>
                      </a:r>
                      <a:r>
                        <a:rPr lang="da-DK" sz="1100" dirty="0" err="1">
                          <a:latin typeface="Verdana" panose="020B0604030504040204" pitchFamily="34" charset="0"/>
                          <a:ea typeface="Verdana" panose="020B0604030504040204" pitchFamily="34" charset="0"/>
                          <a:cs typeface="Verdana" panose="020B0604030504040204" pitchFamily="34" charset="0"/>
                        </a:rPr>
                        <a:t>sexuality</a:t>
                      </a:r>
                      <a:endParaRPr lang="da-DK" sz="1100" dirty="0">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val="1249695005"/>
                  </a:ext>
                </a:extLst>
              </a:tr>
              <a:tr h="370840">
                <a:tc>
                  <a:txBody>
                    <a:bodyPr/>
                    <a:lstStyle/>
                    <a:p>
                      <a:r>
                        <a:rPr lang="da-DK" sz="1100" b="1" dirty="0" err="1">
                          <a:latin typeface="Verdana" panose="020B0604030504040204" pitchFamily="34" charset="0"/>
                          <a:ea typeface="Verdana" panose="020B0604030504040204" pitchFamily="34" charset="0"/>
                          <a:cs typeface="Verdana" panose="020B0604030504040204" pitchFamily="34" charset="0"/>
                        </a:rPr>
                        <a:t>Behaviour</a:t>
                      </a:r>
                      <a:endParaRPr lang="da-DK" sz="1100" b="1"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r>
                        <a:rPr lang="da-DK" sz="1100" dirty="0">
                          <a:latin typeface="Verdana" panose="020B0604030504040204" pitchFamily="34" charset="0"/>
                          <a:ea typeface="Verdana" panose="020B0604030504040204" pitchFamily="34" charset="0"/>
                          <a:cs typeface="Verdana" panose="020B0604030504040204" pitchFamily="34" charset="0"/>
                        </a:rPr>
                        <a:t>Optaget af regler</a:t>
                      </a:r>
                    </a:p>
                  </a:txBody>
                  <a:tcPr/>
                </a:tc>
                <a:tc>
                  <a:txBody>
                    <a:bodyPr/>
                    <a:lstStyle/>
                    <a:p>
                      <a:r>
                        <a:rPr lang="da-DK" sz="1100" dirty="0" err="1">
                          <a:latin typeface="Verdana" panose="020B0604030504040204" pitchFamily="34" charset="0"/>
                          <a:ea typeface="Verdana" panose="020B0604030504040204" pitchFamily="34" charset="0"/>
                          <a:cs typeface="Verdana" panose="020B0604030504040204" pitchFamily="34" charset="0"/>
                        </a:rPr>
                        <a:t>Wants</a:t>
                      </a:r>
                      <a:r>
                        <a:rPr lang="da-DK" sz="1100" dirty="0">
                          <a:latin typeface="Verdana" panose="020B0604030504040204" pitchFamily="34" charset="0"/>
                          <a:ea typeface="Verdana" panose="020B0604030504040204" pitchFamily="34" charset="0"/>
                          <a:cs typeface="Verdana" panose="020B0604030504040204" pitchFamily="34" charset="0"/>
                        </a:rPr>
                        <a:t> to </a:t>
                      </a:r>
                      <a:r>
                        <a:rPr lang="da-DK" sz="1100" dirty="0" err="1">
                          <a:latin typeface="Verdana" panose="020B0604030504040204" pitchFamily="34" charset="0"/>
                          <a:ea typeface="Verdana" panose="020B0604030504040204" pitchFamily="34" charset="0"/>
                          <a:cs typeface="Verdana" panose="020B0604030504040204" pitchFamily="34" charset="0"/>
                        </a:rPr>
                        <a:t>learn</a:t>
                      </a:r>
                      <a:r>
                        <a:rPr lang="da-DK" sz="1100" dirty="0">
                          <a:latin typeface="Verdana" panose="020B0604030504040204" pitchFamily="34" charset="0"/>
                          <a:ea typeface="Verdana" panose="020B0604030504040204" pitchFamily="34" charset="0"/>
                          <a:cs typeface="Verdana" panose="020B0604030504040204" pitchFamily="34" charset="0"/>
                        </a:rPr>
                        <a:t> and </a:t>
                      </a:r>
                      <a:r>
                        <a:rPr lang="da-DK" sz="1100" dirty="0" err="1">
                          <a:latin typeface="Verdana" panose="020B0604030504040204" pitchFamily="34" charset="0"/>
                          <a:ea typeface="Verdana" panose="020B0604030504040204" pitchFamily="34" charset="0"/>
                          <a:cs typeface="Verdana" panose="020B0604030504040204" pitchFamily="34" charset="0"/>
                        </a:rPr>
                        <a:t>reach</a:t>
                      </a:r>
                      <a:r>
                        <a:rPr lang="da-DK" sz="1100" dirty="0">
                          <a:latin typeface="Verdana" panose="020B0604030504040204" pitchFamily="34" charset="0"/>
                          <a:ea typeface="Verdana" panose="020B0604030504040204" pitchFamily="34" charset="0"/>
                          <a:cs typeface="Verdana" panose="020B0604030504040204" pitchFamily="34" charset="0"/>
                        </a:rPr>
                        <a:t> a </a:t>
                      </a:r>
                      <a:r>
                        <a:rPr lang="da-DK" sz="1100" dirty="0" err="1">
                          <a:latin typeface="Verdana" panose="020B0604030504040204" pitchFamily="34" charset="0"/>
                          <a:ea typeface="Verdana" panose="020B0604030504040204" pitchFamily="34" charset="0"/>
                          <a:cs typeface="Verdana" panose="020B0604030504040204" pitchFamily="34" charset="0"/>
                        </a:rPr>
                        <a:t>higher</a:t>
                      </a:r>
                      <a:r>
                        <a:rPr lang="da-DK" sz="1100" dirty="0">
                          <a:latin typeface="Verdana" panose="020B0604030504040204" pitchFamily="34" charset="0"/>
                          <a:ea typeface="Verdana" panose="020B0604030504040204" pitchFamily="34" charset="0"/>
                          <a:cs typeface="Verdana" panose="020B0604030504040204" pitchFamily="34" charset="0"/>
                        </a:rPr>
                        <a:t> </a:t>
                      </a:r>
                      <a:r>
                        <a:rPr lang="da-DK" sz="1100" dirty="0" err="1">
                          <a:latin typeface="Verdana" panose="020B0604030504040204" pitchFamily="34" charset="0"/>
                          <a:ea typeface="Verdana" panose="020B0604030504040204" pitchFamily="34" charset="0"/>
                          <a:cs typeface="Verdana" panose="020B0604030504040204" pitchFamily="34" charset="0"/>
                        </a:rPr>
                        <a:t>level</a:t>
                      </a:r>
                      <a:r>
                        <a:rPr lang="da-DK" sz="1100" dirty="0">
                          <a:latin typeface="Verdana" panose="020B0604030504040204" pitchFamily="34" charset="0"/>
                          <a:ea typeface="Verdana" panose="020B0604030504040204" pitchFamily="34" charset="0"/>
                          <a:cs typeface="Verdana" panose="020B0604030504040204" pitchFamily="34" charset="0"/>
                        </a:rPr>
                        <a:t> (</a:t>
                      </a:r>
                      <a:r>
                        <a:rPr lang="da-DK" sz="1100" dirty="0" err="1">
                          <a:latin typeface="Verdana" panose="020B0604030504040204" pitchFamily="34" charset="0"/>
                          <a:ea typeface="Verdana" panose="020B0604030504040204" pitchFamily="34" charset="0"/>
                          <a:cs typeface="Verdana" panose="020B0604030504040204" pitchFamily="34" charset="0"/>
                        </a:rPr>
                        <a:t>which</a:t>
                      </a:r>
                      <a:r>
                        <a:rPr lang="da-DK" sz="1100" dirty="0">
                          <a:latin typeface="Verdana" panose="020B0604030504040204" pitchFamily="34" charset="0"/>
                          <a:ea typeface="Verdana" panose="020B0604030504040204" pitchFamily="34" charset="0"/>
                          <a:cs typeface="Verdana" panose="020B0604030504040204" pitchFamily="34" charset="0"/>
                        </a:rPr>
                        <a:t> </a:t>
                      </a:r>
                      <a:r>
                        <a:rPr lang="da-DK" sz="1100" dirty="0" err="1">
                          <a:latin typeface="Verdana" panose="020B0604030504040204" pitchFamily="34" charset="0"/>
                          <a:ea typeface="Verdana" panose="020B0604030504040204" pitchFamily="34" charset="0"/>
                          <a:cs typeface="Verdana" panose="020B0604030504040204" pitchFamily="34" charset="0"/>
                        </a:rPr>
                        <a:t>can</a:t>
                      </a:r>
                      <a:r>
                        <a:rPr lang="da-DK" sz="1100" dirty="0">
                          <a:latin typeface="Verdana" panose="020B0604030504040204" pitchFamily="34" charset="0"/>
                          <a:ea typeface="Verdana" panose="020B0604030504040204" pitchFamily="34" charset="0"/>
                          <a:cs typeface="Verdana" panose="020B0604030504040204" pitchFamily="34" charset="0"/>
                        </a:rPr>
                        <a:t> </a:t>
                      </a:r>
                      <a:r>
                        <a:rPr lang="da-DK" sz="1100" dirty="0" err="1">
                          <a:latin typeface="Verdana" panose="020B0604030504040204" pitchFamily="34" charset="0"/>
                          <a:ea typeface="Verdana" panose="020B0604030504040204" pitchFamily="34" charset="0"/>
                          <a:cs typeface="Verdana" panose="020B0604030504040204" pitchFamily="34" charset="0"/>
                        </a:rPr>
                        <a:t>also</a:t>
                      </a:r>
                      <a:r>
                        <a:rPr lang="da-DK" sz="1100" dirty="0">
                          <a:latin typeface="Verdana" panose="020B0604030504040204" pitchFamily="34" charset="0"/>
                          <a:ea typeface="Verdana" panose="020B0604030504040204" pitchFamily="34" charset="0"/>
                          <a:cs typeface="Verdana" panose="020B0604030504040204" pitchFamily="34" charset="0"/>
                        </a:rPr>
                        <a:t> cause negative </a:t>
                      </a:r>
                      <a:r>
                        <a:rPr lang="da-DK" sz="1100" dirty="0" err="1">
                          <a:latin typeface="Verdana" panose="020B0604030504040204" pitchFamily="34" charset="0"/>
                          <a:ea typeface="Verdana" panose="020B0604030504040204" pitchFamily="34" charset="0"/>
                          <a:cs typeface="Verdana" panose="020B0604030504040204" pitchFamily="34" charset="0"/>
                        </a:rPr>
                        <a:t>experience</a:t>
                      </a:r>
                      <a:r>
                        <a:rPr lang="da-DK" sz="1100" dirty="0">
                          <a:latin typeface="Verdana" panose="020B0604030504040204" pitchFamily="34" charset="0"/>
                          <a:ea typeface="Verdana" panose="020B0604030504040204" pitchFamily="34" charset="0"/>
                          <a:cs typeface="Verdana" panose="020B0604030504040204" pitchFamily="34" charset="0"/>
                        </a:rPr>
                        <a:t>). </a:t>
                      </a:r>
                      <a:r>
                        <a:rPr lang="da-DK" sz="1100" dirty="0" err="1">
                          <a:latin typeface="Verdana" panose="020B0604030504040204" pitchFamily="34" charset="0"/>
                          <a:ea typeface="Verdana" panose="020B0604030504040204" pitchFamily="34" charset="0"/>
                          <a:cs typeface="Verdana" panose="020B0604030504040204" pitchFamily="34" charset="0"/>
                        </a:rPr>
                        <a:t>Ready</a:t>
                      </a:r>
                      <a:r>
                        <a:rPr lang="da-DK" sz="1100" dirty="0">
                          <a:latin typeface="Verdana" panose="020B0604030504040204" pitchFamily="34" charset="0"/>
                          <a:ea typeface="Verdana" panose="020B0604030504040204" pitchFamily="34" charset="0"/>
                          <a:cs typeface="Verdana" panose="020B0604030504040204" pitchFamily="34" charset="0"/>
                        </a:rPr>
                        <a:t> to </a:t>
                      </a:r>
                      <a:r>
                        <a:rPr lang="da-DK" sz="1100" dirty="0" err="1">
                          <a:latin typeface="Verdana" panose="020B0604030504040204" pitchFamily="34" charset="0"/>
                          <a:ea typeface="Verdana" panose="020B0604030504040204" pitchFamily="34" charset="0"/>
                          <a:cs typeface="Verdana" panose="020B0604030504040204" pitchFamily="34" charset="0"/>
                        </a:rPr>
                        <a:t>learn</a:t>
                      </a:r>
                      <a:r>
                        <a:rPr lang="da-DK" sz="1100" dirty="0">
                          <a:latin typeface="Verdana" panose="020B0604030504040204" pitchFamily="34" charset="0"/>
                          <a:ea typeface="Verdana" panose="020B0604030504040204" pitchFamily="34" charset="0"/>
                          <a:cs typeface="Verdana" panose="020B0604030504040204" pitchFamily="34" charset="0"/>
                        </a:rPr>
                        <a:t>. Friends </a:t>
                      </a:r>
                      <a:r>
                        <a:rPr lang="da-DK" sz="1100" dirty="0" err="1">
                          <a:latin typeface="Verdana" panose="020B0604030504040204" pitchFamily="34" charset="0"/>
                          <a:ea typeface="Verdana" panose="020B0604030504040204" pitchFamily="34" charset="0"/>
                          <a:cs typeface="Verdana" panose="020B0604030504040204" pitchFamily="34" charset="0"/>
                        </a:rPr>
                        <a:t>might</a:t>
                      </a:r>
                      <a:r>
                        <a:rPr lang="da-DK" sz="1100" dirty="0">
                          <a:latin typeface="Verdana" panose="020B0604030504040204" pitchFamily="34" charset="0"/>
                          <a:ea typeface="Verdana" panose="020B0604030504040204" pitchFamily="34" charset="0"/>
                          <a:cs typeface="Verdana" panose="020B0604030504040204" pitchFamily="34" charset="0"/>
                        </a:rPr>
                        <a:t> </a:t>
                      </a:r>
                      <a:r>
                        <a:rPr lang="da-DK" sz="1100" dirty="0" err="1">
                          <a:latin typeface="Verdana" panose="020B0604030504040204" pitchFamily="34" charset="0"/>
                          <a:ea typeface="Verdana" panose="020B0604030504040204" pitchFamily="34" charset="0"/>
                          <a:cs typeface="Verdana" panose="020B0604030504040204" pitchFamily="34" charset="0"/>
                        </a:rPr>
                        <a:t>begin</a:t>
                      </a:r>
                      <a:r>
                        <a:rPr lang="da-DK" sz="1100" dirty="0">
                          <a:latin typeface="Verdana" panose="020B0604030504040204" pitchFamily="34" charset="0"/>
                          <a:ea typeface="Verdana" panose="020B0604030504040204" pitchFamily="34" charset="0"/>
                          <a:cs typeface="Verdana" panose="020B0604030504040204" pitchFamily="34" charset="0"/>
                        </a:rPr>
                        <a:t> to </a:t>
                      </a:r>
                      <a:r>
                        <a:rPr lang="da-DK" sz="1100" dirty="0" err="1">
                          <a:latin typeface="Verdana" panose="020B0604030504040204" pitchFamily="34" charset="0"/>
                          <a:ea typeface="Verdana" panose="020B0604030504040204" pitchFamily="34" charset="0"/>
                          <a:cs typeface="Verdana" panose="020B0604030504040204" pitchFamily="34" charset="0"/>
                        </a:rPr>
                        <a:t>mean</a:t>
                      </a:r>
                      <a:r>
                        <a:rPr lang="da-DK" sz="1100" dirty="0">
                          <a:latin typeface="Verdana" panose="020B0604030504040204" pitchFamily="34" charset="0"/>
                          <a:ea typeface="Verdana" panose="020B0604030504040204" pitchFamily="34" charset="0"/>
                          <a:cs typeface="Verdana" panose="020B0604030504040204" pitchFamily="34" charset="0"/>
                        </a:rPr>
                        <a:t> more </a:t>
                      </a:r>
                      <a:r>
                        <a:rPr lang="da-DK" sz="1100" dirty="0" err="1">
                          <a:latin typeface="Verdana" panose="020B0604030504040204" pitchFamily="34" charset="0"/>
                          <a:ea typeface="Verdana" panose="020B0604030504040204" pitchFamily="34" charset="0"/>
                          <a:cs typeface="Verdana" panose="020B0604030504040204" pitchFamily="34" charset="0"/>
                        </a:rPr>
                        <a:t>than</a:t>
                      </a:r>
                      <a:r>
                        <a:rPr lang="da-DK" sz="1100" dirty="0">
                          <a:latin typeface="Verdana" panose="020B0604030504040204" pitchFamily="34" charset="0"/>
                          <a:ea typeface="Verdana" panose="020B0604030504040204" pitchFamily="34" charset="0"/>
                          <a:cs typeface="Verdana" panose="020B0604030504040204" pitchFamily="34" charset="0"/>
                        </a:rPr>
                        <a:t> sport.</a:t>
                      </a:r>
                    </a:p>
                  </a:txBody>
                  <a:tcPr>
                    <a:blipFill>
                      <a:blip r:embed="rId3"/>
                      <a:tile tx="0" ty="0" sx="100000" sy="100000" flip="none" algn="tl"/>
                    </a:blipFill>
                  </a:tcPr>
                </a:tc>
                <a:tc>
                  <a:txBody>
                    <a:bodyPr/>
                    <a:lstStyle/>
                    <a:p>
                      <a:r>
                        <a:rPr lang="da-DK" sz="1100" dirty="0" err="1">
                          <a:latin typeface="Verdana" panose="020B0604030504040204" pitchFamily="34" charset="0"/>
                          <a:ea typeface="Verdana" panose="020B0604030504040204" pitchFamily="34" charset="0"/>
                          <a:cs typeface="Verdana" panose="020B0604030504040204" pitchFamily="34" charset="0"/>
                        </a:rPr>
                        <a:t>Compelx</a:t>
                      </a:r>
                      <a:r>
                        <a:rPr lang="da-DK" sz="1100" dirty="0">
                          <a:latin typeface="Verdana" panose="020B0604030504040204" pitchFamily="34" charset="0"/>
                          <a:ea typeface="Verdana" panose="020B0604030504040204" pitchFamily="34" charset="0"/>
                          <a:cs typeface="Verdana" panose="020B0604030504040204" pitchFamily="34" charset="0"/>
                        </a:rPr>
                        <a:t> </a:t>
                      </a:r>
                      <a:r>
                        <a:rPr lang="da-DK" sz="1100" dirty="0" err="1">
                          <a:latin typeface="Verdana" panose="020B0604030504040204" pitchFamily="34" charset="0"/>
                          <a:ea typeface="Verdana" panose="020B0604030504040204" pitchFamily="34" charset="0"/>
                          <a:cs typeface="Verdana" panose="020B0604030504040204" pitchFamily="34" charset="0"/>
                        </a:rPr>
                        <a:t>world</a:t>
                      </a:r>
                      <a:r>
                        <a:rPr lang="da-DK" sz="1100" dirty="0">
                          <a:latin typeface="Verdana" panose="020B0604030504040204" pitchFamily="34" charset="0"/>
                          <a:ea typeface="Verdana" panose="020B0604030504040204" pitchFamily="34" charset="0"/>
                          <a:cs typeface="Verdana" panose="020B0604030504040204" pitchFamily="34" charset="0"/>
                        </a:rPr>
                        <a:t> gives </a:t>
                      </a:r>
                      <a:r>
                        <a:rPr lang="da-DK" sz="1100" dirty="0" err="1">
                          <a:latin typeface="Verdana" panose="020B0604030504040204" pitchFamily="34" charset="0"/>
                          <a:ea typeface="Verdana" panose="020B0604030504040204" pitchFamily="34" charset="0"/>
                          <a:cs typeface="Verdana" panose="020B0604030504040204" pitchFamily="34" charset="0"/>
                        </a:rPr>
                        <a:t>escape</a:t>
                      </a:r>
                      <a:r>
                        <a:rPr lang="da-DK" sz="1100" dirty="0">
                          <a:latin typeface="Verdana" panose="020B0604030504040204" pitchFamily="34" charset="0"/>
                          <a:ea typeface="Verdana" panose="020B0604030504040204" pitchFamily="34" charset="0"/>
                          <a:cs typeface="Verdana" panose="020B0604030504040204" pitchFamily="34" charset="0"/>
                        </a:rPr>
                        <a:t> to </a:t>
                      </a:r>
                      <a:r>
                        <a:rPr lang="da-DK" sz="1100" dirty="0" err="1">
                          <a:latin typeface="Verdana" panose="020B0604030504040204" pitchFamily="34" charset="0"/>
                          <a:ea typeface="Verdana" panose="020B0604030504040204" pitchFamily="34" charset="0"/>
                          <a:cs typeface="Verdana" panose="020B0604030504040204" pitchFamily="34" charset="0"/>
                        </a:rPr>
                        <a:t>simplicity</a:t>
                      </a:r>
                      <a:r>
                        <a:rPr lang="da-DK" sz="1100" dirty="0">
                          <a:latin typeface="Verdana" panose="020B0604030504040204" pitchFamily="34" charset="0"/>
                          <a:ea typeface="Verdana" panose="020B0604030504040204" pitchFamily="34" charset="0"/>
                          <a:cs typeface="Verdana" panose="020B0604030504040204" pitchFamily="34" charset="0"/>
                        </a:rPr>
                        <a:t> (computergames, </a:t>
                      </a:r>
                      <a:r>
                        <a:rPr lang="da-DK" sz="1100" dirty="0" err="1">
                          <a:latin typeface="Verdana" panose="020B0604030504040204" pitchFamily="34" charset="0"/>
                          <a:ea typeface="Verdana" panose="020B0604030504040204" pitchFamily="34" charset="0"/>
                          <a:cs typeface="Verdana" panose="020B0604030504040204" pitchFamily="34" charset="0"/>
                        </a:rPr>
                        <a:t>realuíty</a:t>
                      </a:r>
                      <a:r>
                        <a:rPr lang="da-DK" sz="1100" dirty="0">
                          <a:latin typeface="Verdana" panose="020B0604030504040204" pitchFamily="34" charset="0"/>
                          <a:ea typeface="Verdana" panose="020B0604030504040204" pitchFamily="34" charset="0"/>
                          <a:cs typeface="Verdana" panose="020B0604030504040204" pitchFamily="34" charset="0"/>
                        </a:rPr>
                        <a:t> shows), </a:t>
                      </a:r>
                      <a:r>
                        <a:rPr lang="da-DK" sz="1100" dirty="0" err="1">
                          <a:latin typeface="Verdana" panose="020B0604030504040204" pitchFamily="34" charset="0"/>
                          <a:ea typeface="Verdana" panose="020B0604030504040204" pitchFamily="34" charset="0"/>
                          <a:cs typeface="Verdana" panose="020B0604030504040204" pitchFamily="34" charset="0"/>
                        </a:rPr>
                        <a:t>risk</a:t>
                      </a:r>
                      <a:r>
                        <a:rPr lang="da-DK" sz="1100" dirty="0">
                          <a:latin typeface="Verdana" panose="020B0604030504040204" pitchFamily="34" charset="0"/>
                          <a:ea typeface="Verdana" panose="020B0604030504040204" pitchFamily="34" charset="0"/>
                          <a:cs typeface="Verdana" panose="020B0604030504040204" pitchFamily="34" charset="0"/>
                        </a:rPr>
                        <a:t> </a:t>
                      </a:r>
                      <a:r>
                        <a:rPr lang="da-DK" sz="1100" dirty="0" err="1">
                          <a:latin typeface="Verdana" panose="020B0604030504040204" pitchFamily="34" charset="0"/>
                          <a:ea typeface="Verdana" panose="020B0604030504040204" pitchFamily="34" charset="0"/>
                          <a:cs typeface="Verdana" panose="020B0604030504040204" pitchFamily="34" charset="0"/>
                        </a:rPr>
                        <a:t>behaviour</a:t>
                      </a:r>
                      <a:r>
                        <a:rPr lang="da-DK" sz="1100" dirty="0">
                          <a:latin typeface="Verdana" panose="020B0604030504040204" pitchFamily="34" charset="0"/>
                          <a:ea typeface="Verdana" panose="020B0604030504040204" pitchFamily="34" charset="0"/>
                          <a:cs typeface="Verdana" panose="020B0604030504040204" pitchFamily="34" charset="0"/>
                        </a:rPr>
                        <a:t>/</a:t>
                      </a:r>
                      <a:r>
                        <a:rPr lang="da-DK" sz="1100" dirty="0" err="1">
                          <a:latin typeface="Verdana" panose="020B0604030504040204" pitchFamily="34" charset="0"/>
                          <a:ea typeface="Verdana" panose="020B0604030504040204" pitchFamily="34" charset="0"/>
                          <a:cs typeface="Verdana" panose="020B0604030504040204" pitchFamily="34" charset="0"/>
                        </a:rPr>
                        <a:t>quest</a:t>
                      </a:r>
                      <a:r>
                        <a:rPr lang="da-DK" sz="1100" dirty="0">
                          <a:latin typeface="Verdana" panose="020B0604030504040204" pitchFamily="34" charset="0"/>
                          <a:ea typeface="Verdana" panose="020B0604030504040204" pitchFamily="34" charset="0"/>
                          <a:cs typeface="Verdana" panose="020B0604030504040204" pitchFamily="34" charset="0"/>
                        </a:rPr>
                        <a:t> for </a:t>
                      </a:r>
                      <a:r>
                        <a:rPr lang="da-DK" sz="1100" dirty="0" err="1">
                          <a:latin typeface="Verdana" panose="020B0604030504040204" pitchFamily="34" charset="0"/>
                          <a:ea typeface="Verdana" panose="020B0604030504040204" pitchFamily="34" charset="0"/>
                          <a:cs typeface="Verdana" panose="020B0604030504040204" pitchFamily="34" charset="0"/>
                        </a:rPr>
                        <a:t>excitement</a:t>
                      </a:r>
                      <a:r>
                        <a:rPr lang="da-DK" sz="1100" dirty="0">
                          <a:latin typeface="Verdana" panose="020B0604030504040204" pitchFamily="34" charset="0"/>
                          <a:ea typeface="Verdana" panose="020B0604030504040204" pitchFamily="34" charset="0"/>
                          <a:cs typeface="Verdana" panose="020B0604030504040204" pitchFamily="34" charset="0"/>
                        </a:rPr>
                        <a:t>. </a:t>
                      </a:r>
                    </a:p>
                  </a:txBody>
                  <a:tcPr/>
                </a:tc>
                <a:extLst>
                  <a:ext uri="{0D108BD9-81ED-4DB2-BD59-A6C34878D82A}">
                    <a16:rowId xmlns:a16="http://schemas.microsoft.com/office/drawing/2014/main" val="1447651187"/>
                  </a:ext>
                </a:extLst>
              </a:tr>
              <a:tr h="370840">
                <a:tc>
                  <a:txBody>
                    <a:bodyPr/>
                    <a:lstStyle/>
                    <a:p>
                      <a:r>
                        <a:rPr lang="da-DK" sz="1100" b="1" dirty="0">
                          <a:latin typeface="Verdana" panose="020B0604030504040204" pitchFamily="34" charset="0"/>
                          <a:ea typeface="Verdana" panose="020B0604030504040204" pitchFamily="34" charset="0"/>
                          <a:cs typeface="Verdana" panose="020B0604030504040204" pitchFamily="34" charset="0"/>
                        </a:rPr>
                        <a:t>Relations</a:t>
                      </a:r>
                    </a:p>
                  </a:txBody>
                  <a:tcPr/>
                </a:tc>
                <a:tc>
                  <a:txBody>
                    <a:bodyPr/>
                    <a:lstStyle/>
                    <a:p>
                      <a:r>
                        <a:rPr lang="da-DK" sz="1100" dirty="0">
                          <a:latin typeface="Verdana" panose="020B0604030504040204" pitchFamily="34" charset="0"/>
                          <a:ea typeface="Verdana" panose="020B0604030504040204" pitchFamily="34" charset="0"/>
                          <a:cs typeface="Verdana" panose="020B0604030504040204" pitchFamily="34" charset="0"/>
                        </a:rPr>
                        <a:t>Bevidst om hierarkier</a:t>
                      </a:r>
                    </a:p>
                  </a:txBody>
                  <a:tcPr/>
                </a:tc>
                <a:tc>
                  <a:txBody>
                    <a:bodyPr/>
                    <a:lstStyle/>
                    <a:p>
                      <a:r>
                        <a:rPr lang="da-DK" sz="1100" dirty="0" err="1">
                          <a:latin typeface="Verdana" panose="020B0604030504040204" pitchFamily="34" charset="0"/>
                          <a:ea typeface="Verdana" panose="020B0604030504040204" pitchFamily="34" charset="0"/>
                          <a:cs typeface="Verdana" panose="020B0604030504040204" pitchFamily="34" charset="0"/>
                        </a:rPr>
                        <a:t>Compares</a:t>
                      </a:r>
                      <a:r>
                        <a:rPr lang="da-DK" sz="1100" dirty="0">
                          <a:latin typeface="Verdana" panose="020B0604030504040204" pitchFamily="34" charset="0"/>
                          <a:ea typeface="Verdana" panose="020B0604030504040204" pitchFamily="34" charset="0"/>
                          <a:cs typeface="Verdana" panose="020B0604030504040204" pitchFamily="34" charset="0"/>
                        </a:rPr>
                        <a:t> with </a:t>
                      </a:r>
                      <a:r>
                        <a:rPr lang="da-DK" sz="1100" dirty="0" err="1">
                          <a:latin typeface="Verdana" panose="020B0604030504040204" pitchFamily="34" charset="0"/>
                          <a:ea typeface="Verdana" panose="020B0604030504040204" pitchFamily="34" charset="0"/>
                          <a:cs typeface="Verdana" panose="020B0604030504040204" pitchFamily="34" charset="0"/>
                        </a:rPr>
                        <a:t>others</a:t>
                      </a:r>
                      <a:r>
                        <a:rPr lang="da-DK" sz="1100" dirty="0">
                          <a:latin typeface="Verdana" panose="020B0604030504040204" pitchFamily="34" charset="0"/>
                          <a:ea typeface="Verdana" panose="020B0604030504040204" pitchFamily="34" charset="0"/>
                          <a:cs typeface="Verdana" panose="020B0604030504040204" pitchFamily="34" charset="0"/>
                        </a:rPr>
                        <a:t>, </a:t>
                      </a:r>
                      <a:r>
                        <a:rPr lang="da-DK" sz="1100" dirty="0" err="1">
                          <a:latin typeface="Verdana" panose="020B0604030504040204" pitchFamily="34" charset="0"/>
                          <a:ea typeface="Verdana" panose="020B0604030504040204" pitchFamily="34" charset="0"/>
                          <a:cs typeface="Verdana" panose="020B0604030504040204" pitchFamily="34" charset="0"/>
                        </a:rPr>
                        <a:t>conscious</a:t>
                      </a:r>
                      <a:r>
                        <a:rPr lang="da-DK" sz="1100" dirty="0">
                          <a:latin typeface="Verdana" panose="020B0604030504040204" pitchFamily="34" charset="0"/>
                          <a:ea typeface="Verdana" panose="020B0604030504040204" pitchFamily="34" charset="0"/>
                          <a:cs typeface="Verdana" panose="020B0604030504040204" pitchFamily="34" charset="0"/>
                        </a:rPr>
                        <a:t> of </a:t>
                      </a:r>
                      <a:r>
                        <a:rPr lang="da-DK" sz="1100" dirty="0" err="1">
                          <a:latin typeface="Verdana" panose="020B0604030504040204" pitchFamily="34" charset="0"/>
                          <a:ea typeface="Verdana" panose="020B0604030504040204" pitchFamily="34" charset="0"/>
                          <a:cs typeface="Verdana" panose="020B0604030504040204" pitchFamily="34" charset="0"/>
                        </a:rPr>
                        <a:t>appearence</a:t>
                      </a:r>
                      <a:r>
                        <a:rPr lang="da-DK" sz="1100" dirty="0">
                          <a:latin typeface="Verdana" panose="020B0604030504040204" pitchFamily="34" charset="0"/>
                          <a:ea typeface="Verdana" panose="020B0604030504040204" pitchFamily="34" charset="0"/>
                          <a:cs typeface="Verdana" panose="020B0604030504040204" pitchFamily="34" charset="0"/>
                        </a:rPr>
                        <a:t>, </a:t>
                      </a:r>
                      <a:r>
                        <a:rPr lang="da-DK" sz="1100" dirty="0" err="1">
                          <a:latin typeface="Verdana" panose="020B0604030504040204" pitchFamily="34" charset="0"/>
                          <a:ea typeface="Verdana" panose="020B0604030504040204" pitchFamily="34" charset="0"/>
                          <a:cs typeface="Verdana" panose="020B0604030504040204" pitchFamily="34" charset="0"/>
                        </a:rPr>
                        <a:t>friends</a:t>
                      </a:r>
                      <a:r>
                        <a:rPr lang="da-DK" sz="1100" dirty="0">
                          <a:latin typeface="Verdana" panose="020B0604030504040204" pitchFamily="34" charset="0"/>
                          <a:ea typeface="Verdana" panose="020B0604030504040204" pitchFamily="34" charset="0"/>
                          <a:cs typeface="Verdana" panose="020B0604030504040204" pitchFamily="34" charset="0"/>
                        </a:rPr>
                        <a:t> </a:t>
                      </a:r>
                      <a:r>
                        <a:rPr lang="da-DK" sz="1100" dirty="0" err="1">
                          <a:latin typeface="Verdana" panose="020B0604030504040204" pitchFamily="34" charset="0"/>
                          <a:ea typeface="Verdana" panose="020B0604030504040204" pitchFamily="34" charset="0"/>
                          <a:cs typeface="Verdana" panose="020B0604030504040204" pitchFamily="34" charset="0"/>
                        </a:rPr>
                        <a:t>are</a:t>
                      </a:r>
                      <a:r>
                        <a:rPr lang="da-DK" sz="1100" dirty="0">
                          <a:latin typeface="Verdana" panose="020B0604030504040204" pitchFamily="34" charset="0"/>
                          <a:ea typeface="Verdana" panose="020B0604030504040204" pitchFamily="34" charset="0"/>
                          <a:cs typeface="Verdana" panose="020B0604030504040204" pitchFamily="34" charset="0"/>
                        </a:rPr>
                        <a:t> </a:t>
                      </a:r>
                      <a:r>
                        <a:rPr lang="da-DK" sz="1100" dirty="0" err="1">
                          <a:latin typeface="Verdana" panose="020B0604030504040204" pitchFamily="34" charset="0"/>
                          <a:ea typeface="Verdana" panose="020B0604030504040204" pitchFamily="34" charset="0"/>
                          <a:cs typeface="Verdana" panose="020B0604030504040204" pitchFamily="34" charset="0"/>
                        </a:rPr>
                        <a:t>very</a:t>
                      </a:r>
                      <a:r>
                        <a:rPr lang="da-DK" sz="1100" dirty="0">
                          <a:latin typeface="Verdana" panose="020B0604030504040204" pitchFamily="34" charset="0"/>
                          <a:ea typeface="Verdana" panose="020B0604030504040204" pitchFamily="34" charset="0"/>
                          <a:cs typeface="Verdana" panose="020B0604030504040204" pitchFamily="34" charset="0"/>
                        </a:rPr>
                        <a:t> </a:t>
                      </a:r>
                      <a:r>
                        <a:rPr lang="da-DK" sz="1100" dirty="0" err="1">
                          <a:latin typeface="Verdana" panose="020B0604030504040204" pitchFamily="34" charset="0"/>
                          <a:ea typeface="Verdana" panose="020B0604030504040204" pitchFamily="34" charset="0"/>
                          <a:cs typeface="Verdana" panose="020B0604030504040204" pitchFamily="34" charset="0"/>
                        </a:rPr>
                        <a:t>important</a:t>
                      </a:r>
                      <a:r>
                        <a:rPr lang="da-DK" sz="1100" dirty="0">
                          <a:latin typeface="Verdana" panose="020B0604030504040204" pitchFamily="34" charset="0"/>
                          <a:ea typeface="Verdana" panose="020B0604030504040204" pitchFamily="34" charset="0"/>
                          <a:cs typeface="Verdana" panose="020B0604030504040204" pitchFamily="34" charset="0"/>
                        </a:rPr>
                        <a:t> </a:t>
                      </a:r>
                      <a:r>
                        <a:rPr lang="da-DK" sz="1100" dirty="0" err="1">
                          <a:latin typeface="Verdana" panose="020B0604030504040204" pitchFamily="34" charset="0"/>
                          <a:ea typeface="Verdana" panose="020B0604030504040204" pitchFamily="34" charset="0"/>
                          <a:cs typeface="Verdana" panose="020B0604030504040204" pitchFamily="34" charset="0"/>
                        </a:rPr>
                        <a:t>including</a:t>
                      </a:r>
                      <a:r>
                        <a:rPr lang="da-DK" sz="1100" dirty="0">
                          <a:latin typeface="Verdana" panose="020B0604030504040204" pitchFamily="34" charset="0"/>
                          <a:ea typeface="Verdana" panose="020B0604030504040204" pitchFamily="34" charset="0"/>
                          <a:cs typeface="Verdana" panose="020B0604030504040204" pitchFamily="34" charset="0"/>
                        </a:rPr>
                        <a:t> fights for ‘position’.</a:t>
                      </a:r>
                      <a:endParaRPr lang="da-DK" sz="1100" dirty="0">
                        <a:highlight>
                          <a:srgbClr val="FFFF00"/>
                        </a:highlight>
                        <a:latin typeface="Verdana" panose="020B0604030504040204" pitchFamily="34" charset="0"/>
                        <a:ea typeface="Verdana" panose="020B0604030504040204" pitchFamily="34" charset="0"/>
                        <a:cs typeface="Verdana" panose="020B0604030504040204" pitchFamily="34" charset="0"/>
                      </a:endParaRPr>
                    </a:p>
                  </a:txBody>
                  <a:tcPr>
                    <a:blipFill>
                      <a:blip r:embed="rId3"/>
                      <a:tile tx="0" ty="0" sx="100000" sy="100000" flip="none" algn="tl"/>
                    </a:blipFill>
                  </a:tcPr>
                </a:tc>
                <a:tc>
                  <a:txBody>
                    <a:bodyPr/>
                    <a:lstStyle/>
                    <a:p>
                      <a:r>
                        <a:rPr lang="da-DK" sz="1100" dirty="0">
                          <a:latin typeface="Verdana" panose="020B0604030504040204" pitchFamily="34" charset="0"/>
                          <a:ea typeface="Verdana" panose="020B0604030504040204" pitchFamily="34" charset="0"/>
                          <a:cs typeface="Verdana" panose="020B0604030504040204" pitchFamily="34" charset="0"/>
                        </a:rPr>
                        <a:t>Peers more </a:t>
                      </a:r>
                      <a:r>
                        <a:rPr lang="da-DK" sz="1100" dirty="0" err="1">
                          <a:latin typeface="Verdana" panose="020B0604030504040204" pitchFamily="34" charset="0"/>
                          <a:ea typeface="Verdana" panose="020B0604030504040204" pitchFamily="34" charset="0"/>
                          <a:cs typeface="Verdana" panose="020B0604030504040204" pitchFamily="34" charset="0"/>
                        </a:rPr>
                        <a:t>important</a:t>
                      </a:r>
                      <a:r>
                        <a:rPr lang="da-DK" sz="1100" dirty="0">
                          <a:latin typeface="Verdana" panose="020B0604030504040204" pitchFamily="34" charset="0"/>
                          <a:ea typeface="Verdana" panose="020B0604030504040204" pitchFamily="34" charset="0"/>
                          <a:cs typeface="Verdana" panose="020B0604030504040204" pitchFamily="34" charset="0"/>
                        </a:rPr>
                        <a:t> </a:t>
                      </a:r>
                      <a:r>
                        <a:rPr lang="da-DK" sz="1100" dirty="0" err="1">
                          <a:latin typeface="Verdana" panose="020B0604030504040204" pitchFamily="34" charset="0"/>
                          <a:ea typeface="Verdana" panose="020B0604030504040204" pitchFamily="34" charset="0"/>
                          <a:cs typeface="Verdana" panose="020B0604030504040204" pitchFamily="34" charset="0"/>
                        </a:rPr>
                        <a:t>than</a:t>
                      </a:r>
                      <a:r>
                        <a:rPr lang="da-DK" sz="1100" dirty="0">
                          <a:latin typeface="Verdana" panose="020B0604030504040204" pitchFamily="34" charset="0"/>
                          <a:ea typeface="Verdana" panose="020B0604030504040204" pitchFamily="34" charset="0"/>
                          <a:cs typeface="Verdana" panose="020B0604030504040204" pitchFamily="34" charset="0"/>
                        </a:rPr>
                        <a:t> </a:t>
                      </a:r>
                      <a:r>
                        <a:rPr lang="da-DK" sz="1100" dirty="0" err="1">
                          <a:latin typeface="Verdana" panose="020B0604030504040204" pitchFamily="34" charset="0"/>
                          <a:ea typeface="Verdana" panose="020B0604030504040204" pitchFamily="34" charset="0"/>
                          <a:cs typeface="Verdana" panose="020B0604030504040204" pitchFamily="34" charset="0"/>
                        </a:rPr>
                        <a:t>adults</a:t>
                      </a:r>
                      <a:r>
                        <a:rPr lang="da-DK" sz="1100" dirty="0">
                          <a:latin typeface="Verdana" panose="020B0604030504040204" pitchFamily="34" charset="0"/>
                          <a:ea typeface="Verdana" panose="020B0604030504040204" pitchFamily="34" charset="0"/>
                          <a:cs typeface="Verdana" panose="020B0604030504040204" pitchFamily="34" charset="0"/>
                        </a:rPr>
                        <a:t>, </a:t>
                      </a:r>
                      <a:r>
                        <a:rPr lang="da-DK" sz="1100" dirty="0" err="1">
                          <a:latin typeface="Verdana" panose="020B0604030504040204" pitchFamily="34" charset="0"/>
                          <a:ea typeface="Verdana" panose="020B0604030504040204" pitchFamily="34" charset="0"/>
                          <a:cs typeface="Verdana" panose="020B0604030504040204" pitchFamily="34" charset="0"/>
                        </a:rPr>
                        <a:t>friends</a:t>
                      </a:r>
                      <a:r>
                        <a:rPr lang="da-DK" sz="1100" dirty="0">
                          <a:latin typeface="Verdana" panose="020B0604030504040204" pitchFamily="34" charset="0"/>
                          <a:ea typeface="Verdana" panose="020B0604030504040204" pitchFamily="34" charset="0"/>
                          <a:cs typeface="Verdana" panose="020B0604030504040204" pitchFamily="34" charset="0"/>
                        </a:rPr>
                        <a:t> </a:t>
                      </a:r>
                      <a:r>
                        <a:rPr lang="da-DK" sz="1100" dirty="0" err="1">
                          <a:latin typeface="Verdana" panose="020B0604030504040204" pitchFamily="34" charset="0"/>
                          <a:ea typeface="Verdana" panose="020B0604030504040204" pitchFamily="34" charset="0"/>
                          <a:cs typeface="Verdana" panose="020B0604030504040204" pitchFamily="34" charset="0"/>
                        </a:rPr>
                        <a:t>very</a:t>
                      </a:r>
                      <a:r>
                        <a:rPr lang="da-DK" sz="1100" dirty="0">
                          <a:latin typeface="Verdana" panose="020B0604030504040204" pitchFamily="34" charset="0"/>
                          <a:ea typeface="Verdana" panose="020B0604030504040204" pitchFamily="34" charset="0"/>
                          <a:cs typeface="Verdana" panose="020B0604030504040204" pitchFamily="34" charset="0"/>
                        </a:rPr>
                        <a:t> </a:t>
                      </a:r>
                      <a:r>
                        <a:rPr lang="da-DK" sz="1100" dirty="0" err="1">
                          <a:latin typeface="Verdana" panose="020B0604030504040204" pitchFamily="34" charset="0"/>
                          <a:ea typeface="Verdana" panose="020B0604030504040204" pitchFamily="34" charset="0"/>
                          <a:cs typeface="Verdana" panose="020B0604030504040204" pitchFamily="34" charset="0"/>
                        </a:rPr>
                        <a:t>important</a:t>
                      </a:r>
                      <a:r>
                        <a:rPr lang="da-DK" sz="1100" dirty="0">
                          <a:latin typeface="Verdana" panose="020B0604030504040204" pitchFamily="34" charset="0"/>
                          <a:ea typeface="Verdana" panose="020B0604030504040204" pitchFamily="34" charset="0"/>
                          <a:cs typeface="Verdana" panose="020B0604030504040204" pitchFamily="34" charset="0"/>
                        </a:rPr>
                        <a:t>, </a:t>
                      </a:r>
                      <a:r>
                        <a:rPr lang="da-DK" sz="1100" dirty="0" err="1">
                          <a:latin typeface="Verdana" panose="020B0604030504040204" pitchFamily="34" charset="0"/>
                          <a:ea typeface="Verdana" panose="020B0604030504040204" pitchFamily="34" charset="0"/>
                          <a:cs typeface="Verdana" panose="020B0604030504040204" pitchFamily="34" charset="0"/>
                        </a:rPr>
                        <a:t>parents</a:t>
                      </a:r>
                      <a:r>
                        <a:rPr lang="da-DK" sz="1100" dirty="0">
                          <a:latin typeface="Verdana" panose="020B0604030504040204" pitchFamily="34" charset="0"/>
                          <a:ea typeface="Verdana" panose="020B0604030504040204" pitchFamily="34" charset="0"/>
                          <a:cs typeface="Verdana" panose="020B0604030504040204" pitchFamily="34" charset="0"/>
                        </a:rPr>
                        <a:t> </a:t>
                      </a:r>
                      <a:r>
                        <a:rPr lang="da-DK" sz="1100" dirty="0" err="1">
                          <a:latin typeface="Verdana" panose="020B0604030504040204" pitchFamily="34" charset="0"/>
                          <a:ea typeface="Verdana" panose="020B0604030504040204" pitchFamily="34" charset="0"/>
                          <a:cs typeface="Verdana" panose="020B0604030504040204" pitchFamily="34" charset="0"/>
                        </a:rPr>
                        <a:t>are</a:t>
                      </a:r>
                      <a:r>
                        <a:rPr lang="da-DK" sz="1100" dirty="0">
                          <a:latin typeface="Verdana" panose="020B0604030504040204" pitchFamily="34" charset="0"/>
                          <a:ea typeface="Verdana" panose="020B0604030504040204" pitchFamily="34" charset="0"/>
                          <a:cs typeface="Verdana" panose="020B0604030504040204" pitchFamily="34" charset="0"/>
                        </a:rPr>
                        <a:t> </a:t>
                      </a:r>
                      <a:r>
                        <a:rPr lang="da-DK" sz="1100" dirty="0" err="1">
                          <a:latin typeface="Verdana" panose="020B0604030504040204" pitchFamily="34" charset="0"/>
                          <a:ea typeface="Verdana" panose="020B0604030504040204" pitchFamily="34" charset="0"/>
                          <a:cs typeface="Verdana" panose="020B0604030504040204" pitchFamily="34" charset="0"/>
                        </a:rPr>
                        <a:t>important</a:t>
                      </a:r>
                      <a:r>
                        <a:rPr lang="da-DK" sz="1100" dirty="0">
                          <a:latin typeface="Verdana" panose="020B0604030504040204" pitchFamily="34" charset="0"/>
                          <a:ea typeface="Verdana" panose="020B0604030504040204" pitchFamily="34" charset="0"/>
                          <a:cs typeface="Verdana" panose="020B0604030504040204" pitchFamily="34" charset="0"/>
                        </a:rPr>
                        <a:t> </a:t>
                      </a:r>
                      <a:r>
                        <a:rPr lang="da-DK" sz="1100" dirty="0" err="1">
                          <a:latin typeface="Verdana" panose="020B0604030504040204" pitchFamily="34" charset="0"/>
                          <a:ea typeface="Verdana" panose="020B0604030504040204" pitchFamily="34" charset="0"/>
                          <a:cs typeface="Verdana" panose="020B0604030504040204" pitchFamily="34" charset="0"/>
                        </a:rPr>
                        <a:t>one</a:t>
                      </a:r>
                      <a:r>
                        <a:rPr lang="da-DK" sz="1100" dirty="0">
                          <a:latin typeface="Verdana" panose="020B0604030504040204" pitchFamily="34" charset="0"/>
                          <a:ea typeface="Verdana" panose="020B0604030504040204" pitchFamily="34" charset="0"/>
                          <a:cs typeface="Verdana" panose="020B0604030504040204" pitchFamily="34" charset="0"/>
                        </a:rPr>
                        <a:t> </a:t>
                      </a:r>
                      <a:r>
                        <a:rPr lang="da-DK" sz="1100" dirty="0" err="1">
                          <a:latin typeface="Verdana" panose="020B0604030504040204" pitchFamily="34" charset="0"/>
                          <a:ea typeface="Verdana" panose="020B0604030504040204" pitchFamily="34" charset="0"/>
                          <a:cs typeface="Verdana" panose="020B0604030504040204" pitchFamily="34" charset="0"/>
                        </a:rPr>
                        <a:t>day</a:t>
                      </a:r>
                      <a:r>
                        <a:rPr lang="da-DK" sz="1100" dirty="0">
                          <a:latin typeface="Verdana" panose="020B0604030504040204" pitchFamily="34" charset="0"/>
                          <a:ea typeface="Verdana" panose="020B0604030504040204" pitchFamily="34" charset="0"/>
                          <a:cs typeface="Verdana" panose="020B0604030504040204" pitchFamily="34" charset="0"/>
                        </a:rPr>
                        <a:t>, </a:t>
                      </a:r>
                      <a:r>
                        <a:rPr lang="da-DK" sz="1100" dirty="0" err="1">
                          <a:latin typeface="Verdana" panose="020B0604030504040204" pitchFamily="34" charset="0"/>
                          <a:ea typeface="Verdana" panose="020B0604030504040204" pitchFamily="34" charset="0"/>
                          <a:cs typeface="Verdana" panose="020B0604030504040204" pitchFamily="34" charset="0"/>
                        </a:rPr>
                        <a:t>hopeless</a:t>
                      </a:r>
                      <a:r>
                        <a:rPr lang="da-DK" sz="1100" dirty="0">
                          <a:latin typeface="Verdana" panose="020B0604030504040204" pitchFamily="34" charset="0"/>
                          <a:ea typeface="Verdana" panose="020B0604030504040204" pitchFamily="34" charset="0"/>
                          <a:cs typeface="Verdana" panose="020B0604030504040204" pitchFamily="34" charset="0"/>
                        </a:rPr>
                        <a:t> the </a:t>
                      </a:r>
                      <a:r>
                        <a:rPr lang="da-DK" sz="1100" dirty="0" err="1">
                          <a:latin typeface="Verdana" panose="020B0604030504040204" pitchFamily="34" charset="0"/>
                          <a:ea typeface="Verdana" panose="020B0604030504040204" pitchFamily="34" charset="0"/>
                          <a:cs typeface="Verdana" panose="020B0604030504040204" pitchFamily="34" charset="0"/>
                        </a:rPr>
                        <a:t>next</a:t>
                      </a:r>
                      <a:r>
                        <a:rPr lang="da-DK" sz="1100" dirty="0">
                          <a:latin typeface="Verdana" panose="020B0604030504040204" pitchFamily="34" charset="0"/>
                          <a:ea typeface="Verdana" panose="020B0604030504040204" pitchFamily="34" charset="0"/>
                          <a:cs typeface="Verdana" panose="020B0604030504040204" pitchFamily="34" charset="0"/>
                        </a:rPr>
                        <a:t> (but </a:t>
                      </a:r>
                      <a:r>
                        <a:rPr lang="da-DK" sz="1100" dirty="0" err="1">
                          <a:latin typeface="Verdana" panose="020B0604030504040204" pitchFamily="34" charset="0"/>
                          <a:ea typeface="Verdana" panose="020B0604030504040204" pitchFamily="34" charset="0"/>
                          <a:cs typeface="Verdana" panose="020B0604030504040204" pitchFamily="34" charset="0"/>
                        </a:rPr>
                        <a:t>they</a:t>
                      </a:r>
                      <a:r>
                        <a:rPr lang="da-DK" sz="1100" dirty="0">
                          <a:latin typeface="Verdana" panose="020B0604030504040204" pitchFamily="34" charset="0"/>
                          <a:ea typeface="Verdana" panose="020B0604030504040204" pitchFamily="34" charset="0"/>
                          <a:cs typeface="Verdana" panose="020B0604030504040204" pitchFamily="34" charset="0"/>
                        </a:rPr>
                        <a:t> must </a:t>
                      </a:r>
                      <a:r>
                        <a:rPr lang="da-DK" sz="1100" dirty="0" err="1">
                          <a:latin typeface="Verdana" panose="020B0604030504040204" pitchFamily="34" charset="0"/>
                          <a:ea typeface="Verdana" panose="020B0604030504040204" pitchFamily="34" charset="0"/>
                          <a:cs typeface="Verdana" panose="020B0604030504040204" pitchFamily="34" charset="0"/>
                        </a:rPr>
                        <a:t>be</a:t>
                      </a:r>
                      <a:r>
                        <a:rPr lang="da-DK" sz="1100" dirty="0">
                          <a:latin typeface="Verdana" panose="020B0604030504040204" pitchFamily="34" charset="0"/>
                          <a:ea typeface="Verdana" panose="020B0604030504040204" pitchFamily="34" charset="0"/>
                          <a:cs typeface="Verdana" panose="020B0604030504040204" pitchFamily="34" charset="0"/>
                        </a:rPr>
                        <a:t> </a:t>
                      </a:r>
                      <a:r>
                        <a:rPr lang="da-DK" sz="1100" dirty="0" err="1">
                          <a:latin typeface="Verdana" panose="020B0604030504040204" pitchFamily="34" charset="0"/>
                          <a:ea typeface="Verdana" panose="020B0604030504040204" pitchFamily="34" charset="0"/>
                          <a:cs typeface="Verdana" panose="020B0604030504040204" pitchFamily="34" charset="0"/>
                        </a:rPr>
                        <a:t>there</a:t>
                      </a:r>
                      <a:r>
                        <a:rPr lang="da-DK" sz="1100" dirty="0">
                          <a:latin typeface="Verdana" panose="020B0604030504040204" pitchFamily="34" charset="0"/>
                          <a:ea typeface="Verdana" panose="020B0604030504040204" pitchFamily="34" charset="0"/>
                          <a:cs typeface="Verdana" panose="020B0604030504040204" pitchFamily="34" charset="0"/>
                        </a:rPr>
                        <a:t> in the </a:t>
                      </a:r>
                      <a:r>
                        <a:rPr lang="da-DK" sz="1100" dirty="0" err="1">
                          <a:latin typeface="Verdana" panose="020B0604030504040204" pitchFamily="34" charset="0"/>
                          <a:ea typeface="Verdana" panose="020B0604030504040204" pitchFamily="34" charset="0"/>
                          <a:cs typeface="Verdana" panose="020B0604030504040204" pitchFamily="34" charset="0"/>
                        </a:rPr>
                        <a:t>backgound</a:t>
                      </a:r>
                      <a:r>
                        <a:rPr lang="da-DK" sz="1100" dirty="0">
                          <a:latin typeface="Verdana" panose="020B0604030504040204" pitchFamily="34" charset="0"/>
                          <a:ea typeface="Verdana" panose="020B0604030504040204" pitchFamily="34" charset="0"/>
                          <a:cs typeface="Verdana" panose="020B0604030504040204" pitchFamily="34" charset="0"/>
                        </a:rPr>
                        <a:t>). </a:t>
                      </a:r>
                    </a:p>
                  </a:txBody>
                  <a:tcPr/>
                </a:tc>
                <a:extLst>
                  <a:ext uri="{0D108BD9-81ED-4DB2-BD59-A6C34878D82A}">
                    <a16:rowId xmlns:a16="http://schemas.microsoft.com/office/drawing/2014/main" val="2409646022"/>
                  </a:ext>
                </a:extLst>
              </a:tr>
              <a:tr h="370840">
                <a:tc>
                  <a:txBody>
                    <a:bodyPr/>
                    <a:lstStyle/>
                    <a:p>
                      <a:r>
                        <a:rPr lang="da-DK" sz="1100" b="1" dirty="0">
                          <a:latin typeface="Verdana" panose="020B0604030504040204" pitchFamily="34" charset="0"/>
                          <a:ea typeface="Verdana" panose="020B0604030504040204" pitchFamily="34" charset="0"/>
                          <a:cs typeface="Verdana" panose="020B0604030504040204" pitchFamily="34" charset="0"/>
                        </a:rPr>
                        <a:t>Self</a:t>
                      </a:r>
                    </a:p>
                  </a:txBody>
                  <a:tcPr/>
                </a:tc>
                <a:tc>
                  <a:txBody>
                    <a:bodyPr/>
                    <a:lstStyle/>
                    <a:p>
                      <a:r>
                        <a:rPr lang="da-DK" sz="1100" dirty="0">
                          <a:latin typeface="Verdana" panose="020B0604030504040204" pitchFamily="34" charset="0"/>
                          <a:ea typeface="Verdana" panose="020B0604030504040204" pitchFamily="34" charset="0"/>
                          <a:cs typeface="Verdana" panose="020B0604030504040204" pitchFamily="34" charset="0"/>
                        </a:rPr>
                        <a:t>Oplever sig selv som kompetent, forældrenes rammer er vigtige (et fyrtårn)</a:t>
                      </a:r>
                    </a:p>
                  </a:txBody>
                  <a:tcPr/>
                </a:tc>
                <a:tc>
                  <a:txBody>
                    <a:bodyPr/>
                    <a:lstStyle/>
                    <a:p>
                      <a:r>
                        <a:rPr lang="da-DK" sz="1100" dirty="0">
                          <a:latin typeface="Verdana" panose="020B0604030504040204" pitchFamily="34" charset="0"/>
                          <a:ea typeface="Verdana" panose="020B0604030504040204" pitchFamily="34" charset="0"/>
                          <a:cs typeface="Verdana" panose="020B0604030504040204" pitchFamily="34" charset="0"/>
                        </a:rPr>
                        <a:t>Findes </a:t>
                      </a:r>
                      <a:r>
                        <a:rPr lang="da-DK" sz="1100" dirty="0" err="1">
                          <a:latin typeface="Verdana" panose="020B0604030504040204" pitchFamily="34" charset="0"/>
                          <a:ea typeface="Verdana" panose="020B0604030504040204" pitchFamily="34" charset="0"/>
                          <a:cs typeface="Verdana" panose="020B0604030504040204" pitchFamily="34" charset="0"/>
                        </a:rPr>
                        <a:t>oneself</a:t>
                      </a:r>
                      <a:r>
                        <a:rPr lang="da-DK" sz="1100" dirty="0">
                          <a:latin typeface="Verdana" panose="020B0604030504040204" pitchFamily="34" charset="0"/>
                          <a:ea typeface="Verdana" panose="020B0604030504040204" pitchFamily="34" charset="0"/>
                          <a:cs typeface="Verdana" panose="020B0604030504040204" pitchFamily="34" charset="0"/>
                        </a:rPr>
                        <a:t> </a:t>
                      </a:r>
                      <a:r>
                        <a:rPr lang="da-DK" sz="1100" dirty="0" err="1">
                          <a:latin typeface="Verdana" panose="020B0604030504040204" pitchFamily="34" charset="0"/>
                          <a:ea typeface="Verdana" panose="020B0604030504040204" pitchFamily="34" charset="0"/>
                          <a:cs typeface="Verdana" panose="020B0604030504040204" pitchFamily="34" charset="0"/>
                        </a:rPr>
                        <a:t>competent</a:t>
                      </a:r>
                      <a:r>
                        <a:rPr lang="da-DK" sz="1100" dirty="0">
                          <a:latin typeface="Verdana" panose="020B0604030504040204" pitchFamily="34" charset="0"/>
                          <a:ea typeface="Verdana" panose="020B0604030504040204" pitchFamily="34" charset="0"/>
                          <a:cs typeface="Verdana" panose="020B0604030504040204" pitchFamily="34" charset="0"/>
                        </a:rPr>
                        <a:t>, </a:t>
                      </a:r>
                      <a:r>
                        <a:rPr lang="da-DK" sz="1100" dirty="0" err="1">
                          <a:latin typeface="Verdana" panose="020B0604030504040204" pitchFamily="34" charset="0"/>
                          <a:ea typeface="Verdana" panose="020B0604030504040204" pitchFamily="34" charset="0"/>
                          <a:cs typeface="Verdana" panose="020B0604030504040204" pitchFamily="34" charset="0"/>
                        </a:rPr>
                        <a:t>outer</a:t>
                      </a:r>
                      <a:r>
                        <a:rPr lang="da-DK" sz="1100" dirty="0">
                          <a:latin typeface="Verdana" panose="020B0604030504040204" pitchFamily="34" charset="0"/>
                          <a:ea typeface="Verdana" panose="020B0604030504040204" pitchFamily="34" charset="0"/>
                          <a:cs typeface="Verdana" panose="020B0604030504040204" pitchFamily="34" charset="0"/>
                        </a:rPr>
                        <a:t> </a:t>
                      </a:r>
                      <a:r>
                        <a:rPr lang="da-DK" sz="1100" dirty="0" err="1">
                          <a:latin typeface="Verdana" panose="020B0604030504040204" pitchFamily="34" charset="0"/>
                          <a:ea typeface="Verdana" panose="020B0604030504040204" pitchFamily="34" charset="0"/>
                          <a:cs typeface="Verdana" panose="020B0604030504040204" pitchFamily="34" charset="0"/>
                        </a:rPr>
                        <a:t>identity</a:t>
                      </a:r>
                      <a:r>
                        <a:rPr lang="da-DK" sz="1100" dirty="0">
                          <a:latin typeface="Verdana" panose="020B0604030504040204" pitchFamily="34" charset="0"/>
                          <a:ea typeface="Verdana" panose="020B0604030504040204" pitchFamily="34" charset="0"/>
                          <a:cs typeface="Verdana" panose="020B0604030504040204" pitchFamily="34" charset="0"/>
                        </a:rPr>
                        <a:t> starts to </a:t>
                      </a:r>
                      <a:r>
                        <a:rPr lang="da-DK" sz="1100" dirty="0" err="1">
                          <a:latin typeface="Verdana" panose="020B0604030504040204" pitchFamily="34" charset="0"/>
                          <a:ea typeface="Verdana" panose="020B0604030504040204" pitchFamily="34" charset="0"/>
                          <a:cs typeface="Verdana" panose="020B0604030504040204" pitchFamily="34" charset="0"/>
                        </a:rPr>
                        <a:t>mean</a:t>
                      </a:r>
                      <a:r>
                        <a:rPr lang="da-DK" sz="1100" dirty="0">
                          <a:latin typeface="Verdana" panose="020B0604030504040204" pitchFamily="34" charset="0"/>
                          <a:ea typeface="Verdana" panose="020B0604030504040204" pitchFamily="34" charset="0"/>
                          <a:cs typeface="Verdana" panose="020B0604030504040204" pitchFamily="34" charset="0"/>
                        </a:rPr>
                        <a:t> more, </a:t>
                      </a:r>
                      <a:r>
                        <a:rPr lang="da-DK" sz="1100" dirty="0" err="1">
                          <a:latin typeface="Verdana" panose="020B0604030504040204" pitchFamily="34" charset="0"/>
                          <a:ea typeface="Verdana" panose="020B0604030504040204" pitchFamily="34" charset="0"/>
                          <a:cs typeface="Verdana" panose="020B0604030504040204" pitchFamily="34" charset="0"/>
                        </a:rPr>
                        <a:t>friends</a:t>
                      </a:r>
                      <a:r>
                        <a:rPr lang="da-DK" sz="1100" dirty="0">
                          <a:latin typeface="Verdana" panose="020B0604030504040204" pitchFamily="34" charset="0"/>
                          <a:ea typeface="Verdana" panose="020B0604030504040204" pitchFamily="34" charset="0"/>
                          <a:cs typeface="Verdana" panose="020B0604030504040204" pitchFamily="34" charset="0"/>
                        </a:rPr>
                        <a:t>/</a:t>
                      </a:r>
                      <a:r>
                        <a:rPr lang="da-DK" sz="1100" dirty="0" err="1">
                          <a:latin typeface="Verdana" panose="020B0604030504040204" pitchFamily="34" charset="0"/>
                          <a:ea typeface="Verdana" panose="020B0604030504040204" pitchFamily="34" charset="0"/>
                          <a:cs typeface="Verdana" panose="020B0604030504040204" pitchFamily="34" charset="0"/>
                        </a:rPr>
                        <a:t>role</a:t>
                      </a:r>
                      <a:r>
                        <a:rPr lang="da-DK" sz="1100" dirty="0">
                          <a:latin typeface="Verdana" panose="020B0604030504040204" pitchFamily="34" charset="0"/>
                          <a:ea typeface="Verdana" panose="020B0604030504040204" pitchFamily="34" charset="0"/>
                          <a:cs typeface="Verdana" panose="020B0604030504040204" pitchFamily="34" charset="0"/>
                        </a:rPr>
                        <a:t> models </a:t>
                      </a:r>
                      <a:r>
                        <a:rPr lang="da-DK" sz="1100" dirty="0" err="1">
                          <a:latin typeface="Verdana" panose="020B0604030504040204" pitchFamily="34" charset="0"/>
                          <a:ea typeface="Verdana" panose="020B0604030504040204" pitchFamily="34" charset="0"/>
                          <a:cs typeface="Verdana" panose="020B0604030504040204" pitchFamily="34" charset="0"/>
                        </a:rPr>
                        <a:t>are</a:t>
                      </a:r>
                      <a:r>
                        <a:rPr lang="da-DK" sz="1100" dirty="0">
                          <a:latin typeface="Verdana" panose="020B0604030504040204" pitchFamily="34" charset="0"/>
                          <a:ea typeface="Verdana" panose="020B0604030504040204" pitchFamily="34" charset="0"/>
                          <a:cs typeface="Verdana" panose="020B0604030504040204" pitchFamily="34" charset="0"/>
                        </a:rPr>
                        <a:t> </a:t>
                      </a:r>
                      <a:r>
                        <a:rPr lang="da-DK" sz="1100" dirty="0" err="1">
                          <a:latin typeface="Verdana" panose="020B0604030504040204" pitchFamily="34" charset="0"/>
                          <a:ea typeface="Verdana" panose="020B0604030504040204" pitchFamily="34" charset="0"/>
                          <a:cs typeface="Verdana" panose="020B0604030504040204" pitchFamily="34" charset="0"/>
                        </a:rPr>
                        <a:t>getting</a:t>
                      </a:r>
                      <a:r>
                        <a:rPr lang="da-DK" sz="1100" dirty="0">
                          <a:latin typeface="Verdana" panose="020B0604030504040204" pitchFamily="34" charset="0"/>
                          <a:ea typeface="Verdana" panose="020B0604030504040204" pitchFamily="34" charset="0"/>
                          <a:cs typeface="Verdana" panose="020B0604030504040204" pitchFamily="34" charset="0"/>
                        </a:rPr>
                        <a:t> more </a:t>
                      </a:r>
                      <a:r>
                        <a:rPr lang="da-DK" sz="1100" dirty="0" err="1">
                          <a:latin typeface="Verdana" panose="020B0604030504040204" pitchFamily="34" charset="0"/>
                          <a:ea typeface="Verdana" panose="020B0604030504040204" pitchFamily="34" charset="0"/>
                          <a:cs typeface="Verdana" panose="020B0604030504040204" pitchFamily="34" charset="0"/>
                        </a:rPr>
                        <a:t>important</a:t>
                      </a:r>
                      <a:r>
                        <a:rPr lang="da-DK" sz="1100" dirty="0">
                          <a:latin typeface="Verdana" panose="020B0604030504040204" pitchFamily="34" charset="0"/>
                          <a:ea typeface="Verdana" panose="020B0604030504040204" pitchFamily="34" charset="0"/>
                          <a:cs typeface="Verdana" panose="020B0604030504040204" pitchFamily="34" charset="0"/>
                        </a:rPr>
                        <a:t>, not just the </a:t>
                      </a:r>
                      <a:r>
                        <a:rPr lang="da-DK" sz="1100" dirty="0" err="1">
                          <a:latin typeface="Verdana" panose="020B0604030504040204" pitchFamily="34" charset="0"/>
                          <a:ea typeface="Verdana" panose="020B0604030504040204" pitchFamily="34" charset="0"/>
                          <a:cs typeface="Verdana" panose="020B0604030504040204" pitchFamily="34" charset="0"/>
                        </a:rPr>
                        <a:t>parents</a:t>
                      </a:r>
                      <a:r>
                        <a:rPr lang="da-DK" sz="1100" dirty="0">
                          <a:latin typeface="Verdana" panose="020B0604030504040204" pitchFamily="34" charset="0"/>
                          <a:ea typeface="Verdana" panose="020B0604030504040204" pitchFamily="34" charset="0"/>
                          <a:cs typeface="Verdana" panose="020B0604030504040204" pitchFamily="34" charset="0"/>
                        </a:rPr>
                        <a:t>. Sports-id </a:t>
                      </a:r>
                      <a:r>
                        <a:rPr lang="da-DK" sz="1100" dirty="0" err="1">
                          <a:latin typeface="Verdana" panose="020B0604030504040204" pitchFamily="34" charset="0"/>
                          <a:ea typeface="Verdana" panose="020B0604030504040204" pitchFamily="34" charset="0"/>
                          <a:cs typeface="Verdana" panose="020B0604030504040204" pitchFamily="34" charset="0"/>
                        </a:rPr>
                        <a:t>might</a:t>
                      </a:r>
                      <a:r>
                        <a:rPr lang="da-DK" sz="1100" dirty="0">
                          <a:latin typeface="Verdana" panose="020B0604030504040204" pitchFamily="34" charset="0"/>
                          <a:ea typeface="Verdana" panose="020B0604030504040204" pitchFamily="34" charset="0"/>
                          <a:cs typeface="Verdana" panose="020B0604030504040204" pitchFamily="34" charset="0"/>
                        </a:rPr>
                        <a:t> </a:t>
                      </a:r>
                      <a:r>
                        <a:rPr lang="da-DK" sz="1100" dirty="0" err="1">
                          <a:latin typeface="Verdana" panose="020B0604030504040204" pitchFamily="34" charset="0"/>
                          <a:ea typeface="Verdana" panose="020B0604030504040204" pitchFamily="34" charset="0"/>
                          <a:cs typeface="Verdana" panose="020B0604030504040204" pitchFamily="34" charset="0"/>
                        </a:rPr>
                        <a:t>grow</a:t>
                      </a:r>
                      <a:r>
                        <a:rPr lang="da-DK" sz="1100" dirty="0">
                          <a:latin typeface="Verdana" panose="020B0604030504040204" pitchFamily="34" charset="0"/>
                          <a:ea typeface="Verdana" panose="020B0604030504040204" pitchFamily="34" charset="0"/>
                          <a:cs typeface="Verdana" panose="020B0604030504040204" pitchFamily="34" charset="0"/>
                        </a:rPr>
                        <a:t> </a:t>
                      </a:r>
                      <a:r>
                        <a:rPr lang="da-DK" sz="1100" dirty="0" err="1">
                          <a:latin typeface="Verdana" panose="020B0604030504040204" pitchFamily="34" charset="0"/>
                          <a:ea typeface="Verdana" panose="020B0604030504040204" pitchFamily="34" charset="0"/>
                          <a:cs typeface="Verdana" panose="020B0604030504040204" pitchFamily="34" charset="0"/>
                        </a:rPr>
                        <a:t>further</a:t>
                      </a:r>
                      <a:r>
                        <a:rPr lang="da-DK" sz="1100" dirty="0">
                          <a:latin typeface="Verdana" panose="020B0604030504040204" pitchFamily="34" charset="0"/>
                          <a:ea typeface="Verdana" panose="020B0604030504040204" pitchFamily="34" charset="0"/>
                          <a:cs typeface="Verdana" panose="020B0604030504040204" pitchFamily="34" charset="0"/>
                        </a:rPr>
                        <a:t> or </a:t>
                      </a:r>
                      <a:r>
                        <a:rPr lang="da-DK" sz="1100" dirty="0" err="1">
                          <a:latin typeface="Verdana" panose="020B0604030504040204" pitchFamily="34" charset="0"/>
                          <a:ea typeface="Verdana" panose="020B0604030504040204" pitchFamily="34" charset="0"/>
                          <a:cs typeface="Verdana" panose="020B0604030504040204" pitchFamily="34" charset="0"/>
                        </a:rPr>
                        <a:t>be</a:t>
                      </a:r>
                      <a:r>
                        <a:rPr lang="da-DK" sz="1100" dirty="0">
                          <a:latin typeface="Verdana" panose="020B0604030504040204" pitchFamily="34" charset="0"/>
                          <a:ea typeface="Verdana" panose="020B0604030504040204" pitchFamily="34" charset="0"/>
                          <a:cs typeface="Verdana" panose="020B0604030504040204" pitchFamily="34" charset="0"/>
                        </a:rPr>
                        <a:t> </a:t>
                      </a:r>
                      <a:r>
                        <a:rPr lang="da-DK" sz="1100" dirty="0" err="1">
                          <a:latin typeface="Verdana" panose="020B0604030504040204" pitchFamily="34" charset="0"/>
                          <a:ea typeface="Verdana" panose="020B0604030504040204" pitchFamily="34" charset="0"/>
                          <a:cs typeface="Verdana" panose="020B0604030504040204" pitchFamily="34" charset="0"/>
                        </a:rPr>
                        <a:t>replaced</a:t>
                      </a:r>
                      <a:r>
                        <a:rPr lang="da-DK" sz="1100" dirty="0">
                          <a:latin typeface="Verdana" panose="020B0604030504040204" pitchFamily="34" charset="0"/>
                          <a:ea typeface="Verdana" panose="020B0604030504040204" pitchFamily="34" charset="0"/>
                          <a:cs typeface="Verdana" panose="020B0604030504040204" pitchFamily="34" charset="0"/>
                        </a:rPr>
                        <a:t> by </a:t>
                      </a:r>
                      <a:r>
                        <a:rPr lang="da-DK" sz="1100" dirty="0" err="1">
                          <a:latin typeface="Verdana" panose="020B0604030504040204" pitchFamily="34" charset="0"/>
                          <a:ea typeface="Verdana" panose="020B0604030504040204" pitchFamily="34" charset="0"/>
                          <a:cs typeface="Verdana" panose="020B0604030504040204" pitchFamily="34" charset="0"/>
                        </a:rPr>
                        <a:t>other</a:t>
                      </a:r>
                      <a:r>
                        <a:rPr lang="da-DK" sz="1100" dirty="0">
                          <a:latin typeface="Verdana" panose="020B0604030504040204" pitchFamily="34" charset="0"/>
                          <a:ea typeface="Verdana" panose="020B0604030504040204" pitchFamily="34" charset="0"/>
                          <a:cs typeface="Verdana" panose="020B0604030504040204" pitchFamily="34" charset="0"/>
                        </a:rPr>
                        <a:t> </a:t>
                      </a:r>
                      <a:r>
                        <a:rPr lang="da-DK" sz="1100" dirty="0" err="1">
                          <a:latin typeface="Verdana" panose="020B0604030504040204" pitchFamily="34" charset="0"/>
                          <a:ea typeface="Verdana" panose="020B0604030504040204" pitchFamily="34" charset="0"/>
                          <a:cs typeface="Verdana" panose="020B0604030504040204" pitchFamily="34" charset="0"/>
                        </a:rPr>
                        <a:t>identities</a:t>
                      </a:r>
                      <a:endParaRPr lang="da-DK" sz="1100" dirty="0">
                        <a:latin typeface="Verdana" panose="020B0604030504040204" pitchFamily="34" charset="0"/>
                        <a:ea typeface="Verdana" panose="020B0604030504040204" pitchFamily="34" charset="0"/>
                        <a:cs typeface="Verdana" panose="020B0604030504040204" pitchFamily="34" charset="0"/>
                      </a:endParaRPr>
                    </a:p>
                  </a:txBody>
                  <a:tcPr>
                    <a:blipFill>
                      <a:blip r:embed="rId3"/>
                      <a:tile tx="0" ty="0" sx="100000" sy="100000" flip="none" algn="tl"/>
                    </a:blipFill>
                  </a:tcPr>
                </a:tc>
                <a:tc>
                  <a:txBody>
                    <a:bodyPr/>
                    <a:lstStyle/>
                    <a:p>
                      <a:r>
                        <a:rPr lang="da-DK" sz="1100" dirty="0">
                          <a:latin typeface="Verdana" panose="020B0604030504040204" pitchFamily="34" charset="0"/>
                          <a:ea typeface="Verdana" panose="020B0604030504040204" pitchFamily="34" charset="0"/>
                          <a:cs typeface="Verdana" panose="020B0604030504040204" pitchFamily="34" charset="0"/>
                        </a:rPr>
                        <a:t>Inner </a:t>
                      </a:r>
                      <a:r>
                        <a:rPr lang="da-DK" sz="1100" dirty="0" err="1">
                          <a:latin typeface="Verdana" panose="020B0604030504040204" pitchFamily="34" charset="0"/>
                          <a:ea typeface="Verdana" panose="020B0604030504040204" pitchFamily="34" charset="0"/>
                          <a:cs typeface="Verdana" panose="020B0604030504040204" pitchFamily="34" charset="0"/>
                        </a:rPr>
                        <a:t>life</a:t>
                      </a:r>
                      <a:r>
                        <a:rPr lang="da-DK" sz="1100" dirty="0">
                          <a:latin typeface="Verdana" panose="020B0604030504040204" pitchFamily="34" charset="0"/>
                          <a:ea typeface="Verdana" panose="020B0604030504040204" pitchFamily="34" charset="0"/>
                          <a:cs typeface="Verdana" panose="020B0604030504040204" pitchFamily="34" charset="0"/>
                        </a:rPr>
                        <a:t> </a:t>
                      </a:r>
                      <a:r>
                        <a:rPr lang="da-DK" sz="1100" dirty="0" err="1">
                          <a:latin typeface="Verdana" panose="020B0604030504040204" pitchFamily="34" charset="0"/>
                          <a:ea typeface="Verdana" panose="020B0604030504040204" pitchFamily="34" charset="0"/>
                          <a:cs typeface="Verdana" panose="020B0604030504040204" pitchFamily="34" charset="0"/>
                        </a:rPr>
                        <a:t>hidden</a:t>
                      </a:r>
                      <a:r>
                        <a:rPr lang="da-DK" sz="1100" dirty="0">
                          <a:latin typeface="Verdana" panose="020B0604030504040204" pitchFamily="34" charset="0"/>
                          <a:ea typeface="Verdana" panose="020B0604030504040204" pitchFamily="34" charset="0"/>
                          <a:cs typeface="Verdana" panose="020B0604030504040204" pitchFamily="34" charset="0"/>
                        </a:rPr>
                        <a:t> from </a:t>
                      </a:r>
                      <a:r>
                        <a:rPr lang="da-DK" sz="1100" dirty="0" err="1">
                          <a:latin typeface="Verdana" panose="020B0604030504040204" pitchFamily="34" charset="0"/>
                          <a:ea typeface="Verdana" panose="020B0604030504040204" pitchFamily="34" charset="0"/>
                          <a:cs typeface="Verdana" panose="020B0604030504040204" pitchFamily="34" charset="0"/>
                        </a:rPr>
                        <a:t>adults</a:t>
                      </a:r>
                      <a:r>
                        <a:rPr lang="da-DK" sz="1100" dirty="0">
                          <a:latin typeface="Verdana" panose="020B0604030504040204" pitchFamily="34" charset="0"/>
                          <a:ea typeface="Verdana" panose="020B0604030504040204" pitchFamily="34" charset="0"/>
                          <a:cs typeface="Verdana" panose="020B0604030504040204" pitchFamily="34" charset="0"/>
                        </a:rPr>
                        <a:t>, </a:t>
                      </a:r>
                      <a:r>
                        <a:rPr lang="da-DK" sz="1100" dirty="0" err="1">
                          <a:latin typeface="Verdana" panose="020B0604030504040204" pitchFamily="34" charset="0"/>
                          <a:ea typeface="Verdana" panose="020B0604030504040204" pitchFamily="34" charset="0"/>
                          <a:cs typeface="Verdana" panose="020B0604030504040204" pitchFamily="34" charset="0"/>
                        </a:rPr>
                        <a:t>seeking</a:t>
                      </a:r>
                      <a:r>
                        <a:rPr lang="da-DK" sz="1100" dirty="0">
                          <a:latin typeface="Verdana" panose="020B0604030504040204" pitchFamily="34" charset="0"/>
                          <a:ea typeface="Verdana" panose="020B0604030504040204" pitchFamily="34" charset="0"/>
                          <a:cs typeface="Verdana" panose="020B0604030504040204" pitchFamily="34" charset="0"/>
                        </a:rPr>
                        <a:t> </a:t>
                      </a:r>
                      <a:r>
                        <a:rPr lang="da-DK" sz="1100" dirty="0" err="1">
                          <a:latin typeface="Verdana" panose="020B0604030504040204" pitchFamily="34" charset="0"/>
                          <a:ea typeface="Verdana" panose="020B0604030504040204" pitchFamily="34" charset="0"/>
                          <a:cs typeface="Verdana" panose="020B0604030504040204" pitchFamily="34" charset="0"/>
                        </a:rPr>
                        <a:t>identity</a:t>
                      </a:r>
                      <a:r>
                        <a:rPr lang="da-DK" sz="1100" dirty="0">
                          <a:latin typeface="Verdana" panose="020B0604030504040204" pitchFamily="34" charset="0"/>
                          <a:ea typeface="Verdana" panose="020B0604030504040204" pitchFamily="34" charset="0"/>
                          <a:cs typeface="Verdana" panose="020B0604030504040204" pitchFamily="34" charset="0"/>
                        </a:rPr>
                        <a:t>, </a:t>
                      </a:r>
                      <a:r>
                        <a:rPr lang="da-DK" sz="1100" dirty="0" err="1">
                          <a:latin typeface="Verdana" panose="020B0604030504040204" pitchFamily="34" charset="0"/>
                          <a:ea typeface="Verdana" panose="020B0604030504040204" pitchFamily="34" charset="0"/>
                          <a:cs typeface="Verdana" panose="020B0604030504040204" pitchFamily="34" charset="0"/>
                        </a:rPr>
                        <a:t>many</a:t>
                      </a:r>
                      <a:r>
                        <a:rPr lang="da-DK" sz="1100" dirty="0">
                          <a:latin typeface="Verdana" panose="020B0604030504040204" pitchFamily="34" charset="0"/>
                          <a:ea typeface="Verdana" panose="020B0604030504040204" pitchFamily="34" charset="0"/>
                          <a:cs typeface="Verdana" panose="020B0604030504040204" pitchFamily="34" charset="0"/>
                        </a:rPr>
                        <a:t> </a:t>
                      </a:r>
                      <a:r>
                        <a:rPr lang="da-DK" sz="1100" dirty="0" err="1">
                          <a:latin typeface="Verdana" panose="020B0604030504040204" pitchFamily="34" charset="0"/>
                          <a:ea typeface="Verdana" panose="020B0604030504040204" pitchFamily="34" charset="0"/>
                          <a:cs typeface="Verdana" panose="020B0604030504040204" pitchFamily="34" charset="0"/>
                        </a:rPr>
                        <a:t>lighthouses</a:t>
                      </a:r>
                      <a:r>
                        <a:rPr lang="da-DK" sz="1100" dirty="0">
                          <a:latin typeface="Verdana" panose="020B0604030504040204" pitchFamily="34" charset="0"/>
                          <a:ea typeface="Verdana" panose="020B0604030504040204" pitchFamily="34" charset="0"/>
                          <a:cs typeface="Verdana" panose="020B0604030504040204" pitchFamily="34" charset="0"/>
                        </a:rPr>
                        <a:t>, </a:t>
                      </a:r>
                      <a:r>
                        <a:rPr lang="da-DK" sz="1100" dirty="0" err="1">
                          <a:latin typeface="Verdana" panose="020B0604030504040204" pitchFamily="34" charset="0"/>
                          <a:ea typeface="Verdana" panose="020B0604030504040204" pitchFamily="34" charset="0"/>
                          <a:cs typeface="Verdana" panose="020B0604030504040204" pitchFamily="34" charset="0"/>
                        </a:rPr>
                        <a:t>need</a:t>
                      </a:r>
                      <a:r>
                        <a:rPr lang="da-DK" sz="1100" dirty="0">
                          <a:latin typeface="Verdana" panose="020B0604030504040204" pitchFamily="34" charset="0"/>
                          <a:ea typeface="Verdana" panose="020B0604030504040204" pitchFamily="34" charset="0"/>
                          <a:cs typeface="Verdana" panose="020B0604030504040204" pitchFamily="34" charset="0"/>
                        </a:rPr>
                        <a:t> for </a:t>
                      </a:r>
                      <a:r>
                        <a:rPr lang="da-DK" sz="1100" dirty="0" err="1">
                          <a:latin typeface="Verdana" panose="020B0604030504040204" pitchFamily="34" charset="0"/>
                          <a:ea typeface="Verdana" panose="020B0604030504040204" pitchFamily="34" charset="0"/>
                          <a:cs typeface="Verdana" panose="020B0604030504040204" pitchFamily="34" charset="0"/>
                        </a:rPr>
                        <a:t>thinking</a:t>
                      </a:r>
                      <a:r>
                        <a:rPr lang="da-DK" sz="1100" dirty="0">
                          <a:latin typeface="Verdana" panose="020B0604030504040204" pitchFamily="34" charset="0"/>
                          <a:ea typeface="Verdana" panose="020B0604030504040204" pitchFamily="34" charset="0"/>
                          <a:cs typeface="Verdana" panose="020B0604030504040204" pitchFamily="34" charset="0"/>
                        </a:rPr>
                        <a:t> breaks. </a:t>
                      </a:r>
                    </a:p>
                  </a:txBody>
                  <a:tcPr/>
                </a:tc>
                <a:extLst>
                  <a:ext uri="{0D108BD9-81ED-4DB2-BD59-A6C34878D82A}">
                    <a16:rowId xmlns:a16="http://schemas.microsoft.com/office/drawing/2014/main" val="1639163139"/>
                  </a:ext>
                </a:extLst>
              </a:tr>
              <a:tr h="370840">
                <a:tc>
                  <a:txBody>
                    <a:bodyPr/>
                    <a:lstStyle/>
                    <a:p>
                      <a:r>
                        <a:rPr lang="da-DK" sz="1100" b="1" dirty="0" err="1">
                          <a:latin typeface="Verdana" panose="020B0604030504040204" pitchFamily="34" charset="0"/>
                          <a:ea typeface="Verdana" panose="020B0604030504040204" pitchFamily="34" charset="0"/>
                          <a:cs typeface="Verdana" panose="020B0604030504040204" pitchFamily="34" charset="0"/>
                        </a:rPr>
                        <a:t>Cognition</a:t>
                      </a:r>
                      <a:r>
                        <a:rPr lang="da-DK" sz="1100" b="1" dirty="0">
                          <a:latin typeface="Verdana" panose="020B0604030504040204" pitchFamily="34" charset="0"/>
                          <a:ea typeface="Verdana" panose="020B0604030504040204" pitchFamily="34" charset="0"/>
                          <a:cs typeface="Verdana" panose="020B0604030504040204" pitchFamily="34" charset="0"/>
                        </a:rPr>
                        <a:t>, </a:t>
                      </a:r>
                      <a:r>
                        <a:rPr lang="da-DK" sz="1100" b="1" dirty="0" err="1">
                          <a:latin typeface="Verdana" panose="020B0604030504040204" pitchFamily="34" charset="0"/>
                          <a:ea typeface="Verdana" panose="020B0604030504040204" pitchFamily="34" charset="0"/>
                          <a:cs typeface="Verdana" panose="020B0604030504040204" pitchFamily="34" charset="0"/>
                        </a:rPr>
                        <a:t>concentration</a:t>
                      </a:r>
                      <a:endParaRPr lang="da-DK" sz="1100" b="1"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r>
                        <a:rPr lang="da-DK" sz="1100" dirty="0">
                          <a:latin typeface="Verdana" panose="020B0604030504040204" pitchFamily="34" charset="0"/>
                          <a:ea typeface="Verdana" panose="020B0604030504040204" pitchFamily="34" charset="0"/>
                          <a:cs typeface="Verdana" panose="020B0604030504040204" pitchFamily="34" charset="0"/>
                        </a:rPr>
                        <a:t>Én ting ad gangen, Tiltro til egne evner</a:t>
                      </a:r>
                    </a:p>
                  </a:txBody>
                  <a:tcPr/>
                </a:tc>
                <a:tc>
                  <a:txBody>
                    <a:bodyPr/>
                    <a:lstStyle/>
                    <a:p>
                      <a:r>
                        <a:rPr lang="da-DK" sz="1100" dirty="0">
                          <a:latin typeface="Verdana" panose="020B0604030504040204" pitchFamily="34" charset="0"/>
                          <a:ea typeface="Verdana" panose="020B0604030504040204" pitchFamily="34" charset="0"/>
                          <a:cs typeface="Verdana" panose="020B0604030504040204" pitchFamily="34" charset="0"/>
                        </a:rPr>
                        <a:t>More </a:t>
                      </a:r>
                      <a:r>
                        <a:rPr lang="da-DK" sz="1100" dirty="0" err="1">
                          <a:latin typeface="Verdana" panose="020B0604030504040204" pitchFamily="34" charset="0"/>
                          <a:ea typeface="Verdana" panose="020B0604030504040204" pitchFamily="34" charset="0"/>
                          <a:cs typeface="Verdana" panose="020B0604030504040204" pitchFamily="34" charset="0"/>
                        </a:rPr>
                        <a:t>focused</a:t>
                      </a:r>
                      <a:r>
                        <a:rPr lang="da-DK" sz="1100" dirty="0">
                          <a:latin typeface="Verdana" panose="020B0604030504040204" pitchFamily="34" charset="0"/>
                          <a:ea typeface="Verdana" panose="020B0604030504040204" pitchFamily="34" charset="0"/>
                          <a:cs typeface="Verdana" panose="020B0604030504040204" pitchFamily="34" charset="0"/>
                        </a:rPr>
                        <a:t>, </a:t>
                      </a:r>
                      <a:r>
                        <a:rPr lang="da-DK" sz="1100" dirty="0" err="1">
                          <a:latin typeface="Verdana" panose="020B0604030504040204" pitchFamily="34" charset="0"/>
                          <a:ea typeface="Verdana" panose="020B0604030504040204" pitchFamily="34" charset="0"/>
                          <a:cs typeface="Verdana" panose="020B0604030504040204" pitchFamily="34" charset="0"/>
                        </a:rPr>
                        <a:t>ability</a:t>
                      </a:r>
                      <a:r>
                        <a:rPr lang="da-DK" sz="1100" dirty="0">
                          <a:latin typeface="Verdana" panose="020B0604030504040204" pitchFamily="34" charset="0"/>
                          <a:ea typeface="Verdana" panose="020B0604030504040204" pitchFamily="34" charset="0"/>
                          <a:cs typeface="Verdana" panose="020B0604030504040204" pitchFamily="34" charset="0"/>
                        </a:rPr>
                        <a:t> to plan</a:t>
                      </a:r>
                    </a:p>
                  </a:txBody>
                  <a:tcPr>
                    <a:blipFill>
                      <a:blip r:embed="rId3"/>
                      <a:tile tx="0" ty="0" sx="100000" sy="100000" flip="none" algn="tl"/>
                    </a:blipFill>
                  </a:tcPr>
                </a:tc>
                <a:tc>
                  <a:txBody>
                    <a:bodyPr/>
                    <a:lstStyle/>
                    <a:p>
                      <a:r>
                        <a:rPr lang="da-DK" sz="1100" dirty="0">
                          <a:latin typeface="Verdana" panose="020B0604030504040204" pitchFamily="34" charset="0"/>
                          <a:ea typeface="Verdana" panose="020B0604030504040204" pitchFamily="34" charset="0"/>
                          <a:cs typeface="Verdana" panose="020B0604030504040204" pitchFamily="34" charset="0"/>
                        </a:rPr>
                        <a:t>Must </a:t>
                      </a:r>
                      <a:r>
                        <a:rPr lang="da-DK" sz="1100" dirty="0" err="1">
                          <a:latin typeface="Verdana" panose="020B0604030504040204" pitchFamily="34" charset="0"/>
                          <a:ea typeface="Verdana" panose="020B0604030504040204" pitchFamily="34" charset="0"/>
                          <a:cs typeface="Verdana" panose="020B0604030504040204" pitchFamily="34" charset="0"/>
                        </a:rPr>
                        <a:t>maintain</a:t>
                      </a:r>
                      <a:r>
                        <a:rPr lang="da-DK" sz="1100" dirty="0">
                          <a:latin typeface="Verdana" panose="020B0604030504040204" pitchFamily="34" charset="0"/>
                          <a:ea typeface="Verdana" panose="020B0604030504040204" pitchFamily="34" charset="0"/>
                          <a:cs typeface="Verdana" panose="020B0604030504040204" pitchFamily="34" charset="0"/>
                        </a:rPr>
                        <a:t> </a:t>
                      </a:r>
                      <a:r>
                        <a:rPr lang="da-DK" sz="1100" dirty="0" err="1">
                          <a:latin typeface="Verdana" panose="020B0604030504040204" pitchFamily="34" charset="0"/>
                          <a:ea typeface="Verdana" panose="020B0604030504040204" pitchFamily="34" charset="0"/>
                          <a:cs typeface="Verdana" panose="020B0604030504040204" pitchFamily="34" charset="0"/>
                        </a:rPr>
                        <a:t>abilities</a:t>
                      </a:r>
                      <a:r>
                        <a:rPr lang="da-DK" sz="1100" dirty="0">
                          <a:latin typeface="Verdana" panose="020B0604030504040204" pitchFamily="34" charset="0"/>
                          <a:ea typeface="Verdana" panose="020B0604030504040204" pitchFamily="34" charset="0"/>
                          <a:cs typeface="Verdana" panose="020B0604030504040204" pitchFamily="34" charset="0"/>
                        </a:rPr>
                        <a:t>, </a:t>
                      </a:r>
                      <a:r>
                        <a:rPr lang="da-DK" sz="1100" dirty="0" err="1">
                          <a:latin typeface="Verdana" panose="020B0604030504040204" pitchFamily="34" charset="0"/>
                          <a:ea typeface="Verdana" panose="020B0604030504040204" pitchFamily="34" charset="0"/>
                          <a:cs typeface="Verdana" panose="020B0604030504040204" pitchFamily="34" charset="0"/>
                        </a:rPr>
                        <a:t>can</a:t>
                      </a:r>
                      <a:r>
                        <a:rPr lang="da-DK" sz="1100" dirty="0">
                          <a:latin typeface="Verdana" panose="020B0604030504040204" pitchFamily="34" charset="0"/>
                          <a:ea typeface="Verdana" panose="020B0604030504040204" pitchFamily="34" charset="0"/>
                          <a:cs typeface="Verdana" panose="020B0604030504040204" pitchFamily="34" charset="0"/>
                        </a:rPr>
                        <a:t> </a:t>
                      </a:r>
                      <a:r>
                        <a:rPr lang="da-DK" sz="1100" dirty="0" err="1">
                          <a:latin typeface="Verdana" panose="020B0604030504040204" pitchFamily="34" charset="0"/>
                          <a:ea typeface="Verdana" panose="020B0604030504040204" pitchFamily="34" charset="0"/>
                          <a:cs typeface="Verdana" panose="020B0604030504040204" pitchFamily="34" charset="0"/>
                        </a:rPr>
                        <a:t>act</a:t>
                      </a:r>
                      <a:r>
                        <a:rPr lang="da-DK" sz="1100" dirty="0">
                          <a:latin typeface="Verdana" panose="020B0604030504040204" pitchFamily="34" charset="0"/>
                          <a:ea typeface="Verdana" panose="020B0604030504040204" pitchFamily="34" charset="0"/>
                          <a:cs typeface="Verdana" panose="020B0604030504040204" pitchFamily="34" charset="0"/>
                        </a:rPr>
                        <a:t> with </a:t>
                      </a:r>
                      <a:r>
                        <a:rPr lang="da-DK" sz="1100" dirty="0" err="1">
                          <a:latin typeface="Verdana" panose="020B0604030504040204" pitchFamily="34" charset="0"/>
                          <a:ea typeface="Verdana" panose="020B0604030504040204" pitchFamily="34" charset="0"/>
                          <a:cs typeface="Verdana" panose="020B0604030504040204" pitchFamily="34" charset="0"/>
                        </a:rPr>
                        <a:t>complexity</a:t>
                      </a:r>
                      <a:r>
                        <a:rPr lang="da-DK" sz="1100" dirty="0">
                          <a:latin typeface="Verdana" panose="020B0604030504040204" pitchFamily="34" charset="0"/>
                          <a:ea typeface="Verdana" panose="020B0604030504040204" pitchFamily="34" charset="0"/>
                          <a:cs typeface="Verdana" panose="020B0604030504040204" pitchFamily="34" charset="0"/>
                        </a:rPr>
                        <a:t> in </a:t>
                      </a:r>
                      <a:r>
                        <a:rPr lang="da-DK" sz="1100" dirty="0" err="1">
                          <a:latin typeface="Verdana" panose="020B0604030504040204" pitchFamily="34" charset="0"/>
                          <a:ea typeface="Verdana" panose="020B0604030504040204" pitchFamily="34" charset="0"/>
                          <a:cs typeface="Verdana" panose="020B0604030504040204" pitchFamily="34" charset="0"/>
                        </a:rPr>
                        <a:t>some</a:t>
                      </a:r>
                      <a:r>
                        <a:rPr lang="da-DK" sz="1100" dirty="0">
                          <a:latin typeface="Verdana" panose="020B0604030504040204" pitchFamily="34" charset="0"/>
                          <a:ea typeface="Verdana" panose="020B0604030504040204" pitchFamily="34" charset="0"/>
                          <a:cs typeface="Verdana" panose="020B0604030504040204" pitchFamily="34" charset="0"/>
                        </a:rPr>
                        <a:t> </a:t>
                      </a:r>
                      <a:r>
                        <a:rPr lang="da-DK" sz="1100" dirty="0" err="1">
                          <a:latin typeface="Verdana" panose="020B0604030504040204" pitchFamily="34" charset="0"/>
                          <a:ea typeface="Verdana" panose="020B0604030504040204" pitchFamily="34" charset="0"/>
                          <a:cs typeface="Verdana" panose="020B0604030504040204" pitchFamily="34" charset="0"/>
                        </a:rPr>
                        <a:t>areas</a:t>
                      </a:r>
                      <a:r>
                        <a:rPr lang="da-DK" sz="1100" dirty="0">
                          <a:latin typeface="Verdana" panose="020B0604030504040204" pitchFamily="34" charset="0"/>
                          <a:ea typeface="Verdana" panose="020B0604030504040204" pitchFamily="34" charset="0"/>
                          <a:cs typeface="Verdana" panose="020B0604030504040204" pitchFamily="34" charset="0"/>
                        </a:rPr>
                        <a:t> and </a:t>
                      </a:r>
                      <a:r>
                        <a:rPr lang="da-DK" sz="1100" dirty="0" err="1">
                          <a:latin typeface="Verdana" panose="020B0604030504040204" pitchFamily="34" charset="0"/>
                          <a:ea typeface="Verdana" panose="020B0604030504040204" pitchFamily="34" charset="0"/>
                          <a:cs typeface="Verdana" panose="020B0604030504040204" pitchFamily="34" charset="0"/>
                        </a:rPr>
                        <a:t>be</a:t>
                      </a:r>
                      <a:r>
                        <a:rPr lang="da-DK" sz="1100" dirty="0">
                          <a:latin typeface="Verdana" panose="020B0604030504040204" pitchFamily="34" charset="0"/>
                          <a:ea typeface="Verdana" panose="020B0604030504040204" pitchFamily="34" charset="0"/>
                          <a:cs typeface="Verdana" panose="020B0604030504040204" pitchFamily="34" charset="0"/>
                        </a:rPr>
                        <a:t> </a:t>
                      </a:r>
                      <a:r>
                        <a:rPr lang="da-DK" sz="1100" dirty="0" err="1">
                          <a:latin typeface="Verdana" panose="020B0604030504040204" pitchFamily="34" charset="0"/>
                          <a:ea typeface="Verdana" panose="020B0604030504040204" pitchFamily="34" charset="0"/>
                          <a:cs typeface="Verdana" panose="020B0604030504040204" pitchFamily="34" charset="0"/>
                        </a:rPr>
                        <a:t>totally</a:t>
                      </a:r>
                      <a:r>
                        <a:rPr lang="da-DK" sz="1100" dirty="0">
                          <a:latin typeface="Verdana" panose="020B0604030504040204" pitchFamily="34" charset="0"/>
                          <a:ea typeface="Verdana" panose="020B0604030504040204" pitchFamily="34" charset="0"/>
                          <a:cs typeface="Verdana" panose="020B0604030504040204" pitchFamily="34" charset="0"/>
                        </a:rPr>
                        <a:t> </a:t>
                      </a:r>
                      <a:r>
                        <a:rPr lang="da-DK" sz="1100" dirty="0" err="1">
                          <a:latin typeface="Verdana" panose="020B0604030504040204" pitchFamily="34" charset="0"/>
                          <a:ea typeface="Verdana" panose="020B0604030504040204" pitchFamily="34" charset="0"/>
                          <a:cs typeface="Verdana" panose="020B0604030504040204" pitchFamily="34" charset="0"/>
                        </a:rPr>
                        <a:t>off</a:t>
                      </a:r>
                      <a:r>
                        <a:rPr lang="da-DK" sz="1100" dirty="0">
                          <a:latin typeface="Verdana" panose="020B0604030504040204" pitchFamily="34" charset="0"/>
                          <a:ea typeface="Verdana" panose="020B0604030504040204" pitchFamily="34" charset="0"/>
                          <a:cs typeface="Verdana" panose="020B0604030504040204" pitchFamily="34" charset="0"/>
                        </a:rPr>
                        <a:t> </a:t>
                      </a:r>
                      <a:r>
                        <a:rPr lang="da-DK" sz="1100" dirty="0" err="1">
                          <a:latin typeface="Verdana" panose="020B0604030504040204" pitchFamily="34" charset="0"/>
                          <a:ea typeface="Verdana" panose="020B0604030504040204" pitchFamily="34" charset="0"/>
                          <a:cs typeface="Verdana" panose="020B0604030504040204" pitchFamily="34" charset="0"/>
                        </a:rPr>
                        <a:t>target</a:t>
                      </a:r>
                      <a:r>
                        <a:rPr lang="da-DK" sz="1100" dirty="0">
                          <a:latin typeface="Verdana" panose="020B0604030504040204" pitchFamily="34" charset="0"/>
                          <a:ea typeface="Verdana" panose="020B0604030504040204" pitchFamily="34" charset="0"/>
                          <a:cs typeface="Verdana" panose="020B0604030504040204" pitchFamily="34" charset="0"/>
                        </a:rPr>
                        <a:t> in </a:t>
                      </a:r>
                      <a:r>
                        <a:rPr lang="da-DK" sz="1100" dirty="0" err="1">
                          <a:latin typeface="Verdana" panose="020B0604030504040204" pitchFamily="34" charset="0"/>
                          <a:ea typeface="Verdana" panose="020B0604030504040204" pitchFamily="34" charset="0"/>
                          <a:cs typeface="Verdana" panose="020B0604030504040204" pitchFamily="34" charset="0"/>
                        </a:rPr>
                        <a:t>other</a:t>
                      </a:r>
                      <a:r>
                        <a:rPr lang="da-DK" sz="1100" dirty="0">
                          <a:latin typeface="Verdana" panose="020B0604030504040204" pitchFamily="34" charset="0"/>
                          <a:ea typeface="Verdana" panose="020B0604030504040204" pitchFamily="34" charset="0"/>
                          <a:cs typeface="Verdana" panose="020B0604030504040204" pitchFamily="34" charset="0"/>
                        </a:rPr>
                        <a:t> </a:t>
                      </a:r>
                      <a:r>
                        <a:rPr lang="da-DK" sz="1100" dirty="0" err="1">
                          <a:latin typeface="Verdana" panose="020B0604030504040204" pitchFamily="34" charset="0"/>
                          <a:ea typeface="Verdana" panose="020B0604030504040204" pitchFamily="34" charset="0"/>
                          <a:cs typeface="Verdana" panose="020B0604030504040204" pitchFamily="34" charset="0"/>
                        </a:rPr>
                        <a:t>areas</a:t>
                      </a:r>
                      <a:r>
                        <a:rPr lang="da-DK" sz="1100" dirty="0">
                          <a:latin typeface="Verdana" panose="020B0604030504040204" pitchFamily="34" charset="0"/>
                          <a:ea typeface="Verdana" panose="020B0604030504040204" pitchFamily="34" charset="0"/>
                          <a:cs typeface="Verdana" panose="020B0604030504040204" pitchFamily="34" charset="0"/>
                        </a:rPr>
                        <a:t>.</a:t>
                      </a:r>
                    </a:p>
                  </a:txBody>
                  <a:tcPr/>
                </a:tc>
                <a:extLst>
                  <a:ext uri="{0D108BD9-81ED-4DB2-BD59-A6C34878D82A}">
                    <a16:rowId xmlns:a16="http://schemas.microsoft.com/office/drawing/2014/main" val="3299354094"/>
                  </a:ext>
                </a:extLst>
              </a:tr>
            </a:tbl>
          </a:graphicData>
        </a:graphic>
      </p:graphicFrame>
      <p:sp>
        <p:nvSpPr>
          <p:cNvPr id="4" name="Tekstfelt 3">
            <a:extLst>
              <a:ext uri="{FF2B5EF4-FFF2-40B4-BE49-F238E27FC236}">
                <a16:creationId xmlns:a16="http://schemas.microsoft.com/office/drawing/2014/main" id="{21C1118D-FC0C-4751-9E01-15BD0695B920}"/>
              </a:ext>
            </a:extLst>
          </p:cNvPr>
          <p:cNvSpPr txBox="1"/>
          <p:nvPr/>
        </p:nvSpPr>
        <p:spPr>
          <a:xfrm>
            <a:off x="1995949" y="6563029"/>
            <a:ext cx="714805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000" b="0" i="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Mentalisering i familien. Hagelquist og Rasmussen, 2017</a:t>
            </a:r>
          </a:p>
        </p:txBody>
      </p:sp>
      <p:sp>
        <p:nvSpPr>
          <p:cNvPr id="8" name="Tekstfelt 7">
            <a:extLst>
              <a:ext uri="{FF2B5EF4-FFF2-40B4-BE49-F238E27FC236}">
                <a16:creationId xmlns:a16="http://schemas.microsoft.com/office/drawing/2014/main" id="{0C6CB575-1EB5-4B1F-9F1E-F089CA22A288}"/>
              </a:ext>
            </a:extLst>
          </p:cNvPr>
          <p:cNvSpPr txBox="1"/>
          <p:nvPr/>
        </p:nvSpPr>
        <p:spPr>
          <a:xfrm>
            <a:off x="107575" y="462579"/>
            <a:ext cx="1598857"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Bedre fodboldmiljøer.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Mange frustrationer og fejltagelser (frafald) kunne måske undgås, hvis trænerne vidste mere om, hvad børn/unge reelt kan på forskellige udviklingsstadier?</a:t>
            </a:r>
          </a:p>
        </p:txBody>
      </p:sp>
    </p:spTree>
    <p:extLst>
      <p:ext uri="{BB962C8B-B14F-4D97-AF65-F5344CB8AC3E}">
        <p14:creationId xmlns:p14="http://schemas.microsoft.com/office/powerpoint/2010/main" val="37432836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Lige forbindelse 4">
            <a:extLst>
              <a:ext uri="{FF2B5EF4-FFF2-40B4-BE49-F238E27FC236}">
                <a16:creationId xmlns:a16="http://schemas.microsoft.com/office/drawing/2014/main" id="{399A575F-981B-4BEA-827F-C3527798A9A0}"/>
              </a:ext>
            </a:extLst>
          </p:cNvPr>
          <p:cNvCxnSpPr/>
          <p:nvPr/>
        </p:nvCxnSpPr>
        <p:spPr>
          <a:xfrm>
            <a:off x="1696915" y="0"/>
            <a:ext cx="0" cy="685800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kstfelt 5">
            <a:extLst>
              <a:ext uri="{FF2B5EF4-FFF2-40B4-BE49-F238E27FC236}">
                <a16:creationId xmlns:a16="http://schemas.microsoft.com/office/drawing/2014/main" id="{922747D4-B423-400A-BA19-096A0432B699}"/>
              </a:ext>
            </a:extLst>
          </p:cNvPr>
          <p:cNvSpPr txBox="1"/>
          <p:nvPr/>
        </p:nvSpPr>
        <p:spPr>
          <a:xfrm>
            <a:off x="0" y="0"/>
            <a:ext cx="1696908" cy="6858000"/>
          </a:xfrm>
          <a:prstGeom prst="rect">
            <a:avLst/>
          </a:prstGeom>
          <a:solidFill>
            <a:srgbClr val="70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kstfelt 6">
            <a:extLst>
              <a:ext uri="{FF2B5EF4-FFF2-40B4-BE49-F238E27FC236}">
                <a16:creationId xmlns:a16="http://schemas.microsoft.com/office/drawing/2014/main" id="{EC405921-3235-4954-BB24-2078C19B345A}"/>
              </a:ext>
            </a:extLst>
          </p:cNvPr>
          <p:cNvSpPr txBox="1"/>
          <p:nvPr/>
        </p:nvSpPr>
        <p:spPr>
          <a:xfrm>
            <a:off x="-9525" y="5915025"/>
            <a:ext cx="169690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prstClr val="white"/>
                </a:solidFill>
                <a:effectLst/>
                <a:uLnTx/>
                <a:uFillTx/>
                <a:latin typeface="Calibri" panose="020F0502020204030204"/>
                <a:ea typeface="+mn-ea"/>
                <a:cs typeface="+mn-cs"/>
              </a:rPr>
              <a:t>Idrættens Konsulenthus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white"/>
                </a:solidFill>
                <a:effectLst/>
                <a:uLnTx/>
                <a:uFillTx/>
                <a:latin typeface="Calibri" panose="020F0502020204030204"/>
                <a:ea typeface="+mn-ea"/>
                <a:cs typeface="+mn-cs"/>
              </a:rPr>
              <a:t>Henrik H. Brandt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white"/>
                </a:solidFill>
                <a:effectLst/>
                <a:uLnTx/>
                <a:uFillTx/>
                <a:latin typeface="Calibri" panose="020F0502020204030204"/>
                <a:ea typeface="+mn-ea"/>
                <a:cs typeface="+mn-cs"/>
              </a:rPr>
              <a:t>Tlf. +4529210972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white"/>
                </a:solidFill>
                <a:effectLst/>
                <a:uLnTx/>
                <a:uFillTx/>
                <a:latin typeface="Calibri" panose="020F0502020204030204"/>
                <a:ea typeface="+mn-ea"/>
                <a:cs typeface="+mn-cs"/>
              </a:rPr>
              <a:t>henrik.brandt@idkon.dk</a:t>
            </a:r>
          </a:p>
        </p:txBody>
      </p:sp>
      <p:sp>
        <p:nvSpPr>
          <p:cNvPr id="2" name="Tekstfelt 1">
            <a:extLst>
              <a:ext uri="{FF2B5EF4-FFF2-40B4-BE49-F238E27FC236}">
                <a16:creationId xmlns:a16="http://schemas.microsoft.com/office/drawing/2014/main" id="{4D7DB815-46F4-4C35-B4F1-BED24FDBCAF4}"/>
              </a:ext>
            </a:extLst>
          </p:cNvPr>
          <p:cNvSpPr txBox="1"/>
          <p:nvPr/>
        </p:nvSpPr>
        <p:spPr>
          <a:xfrm>
            <a:off x="1968655" y="451818"/>
            <a:ext cx="98755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400" dirty="0">
                <a:solidFill>
                  <a:prstClr val="black"/>
                </a:solidFill>
                <a:latin typeface="Verdana" panose="020B0604030504040204" pitchFamily="34" charset="0"/>
                <a:ea typeface="Verdana" panose="020B0604030504040204" pitchFamily="34" charset="0"/>
                <a:cs typeface="Verdana" panose="020B0604030504040204" pitchFamily="34" charset="0"/>
              </a:rPr>
              <a:t>R</a:t>
            </a:r>
            <a:r>
              <a:rPr kumimoji="0" lang="da-DK" sz="24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eality</a:t>
            </a:r>
            <a:r>
              <a:rPr kumimoji="0" lang="da-DK"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is </a:t>
            </a:r>
            <a:r>
              <a:rPr kumimoji="0" lang="da-DK" sz="24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often</a:t>
            </a:r>
            <a:r>
              <a:rPr kumimoji="0" lang="da-DK"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da-DK" sz="24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different</a:t>
            </a:r>
            <a:r>
              <a:rPr kumimoji="0" lang="da-DK"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from the </a:t>
            </a:r>
            <a:r>
              <a:rPr kumimoji="0" lang="da-DK" sz="24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theory</a:t>
            </a:r>
            <a:r>
              <a:rPr kumimoji="0" lang="da-DK"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Relative age </a:t>
            </a:r>
            <a:r>
              <a:rPr kumimoji="0" lang="da-DK" sz="24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effect</a:t>
            </a:r>
            <a:endParaRPr kumimoji="0" lang="da-DK"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4" name="Billede 3">
            <a:extLst>
              <a:ext uri="{FF2B5EF4-FFF2-40B4-BE49-F238E27FC236}">
                <a16:creationId xmlns:a16="http://schemas.microsoft.com/office/drawing/2014/main" id="{96C9092E-0EC4-4615-A5FB-8D2DC86D8A15}"/>
              </a:ext>
            </a:extLst>
          </p:cNvPr>
          <p:cNvPicPr>
            <a:picLocks noChangeAspect="1"/>
          </p:cNvPicPr>
          <p:nvPr/>
        </p:nvPicPr>
        <p:blipFill>
          <a:blip r:embed="rId3"/>
          <a:stretch>
            <a:fillRect/>
          </a:stretch>
        </p:blipFill>
        <p:spPr>
          <a:xfrm>
            <a:off x="2591295" y="1114182"/>
            <a:ext cx="6343791" cy="5292000"/>
          </a:xfrm>
          <a:prstGeom prst="rect">
            <a:avLst/>
          </a:prstGeom>
        </p:spPr>
      </p:pic>
      <p:sp>
        <p:nvSpPr>
          <p:cNvPr id="8" name="Tekstfelt 7">
            <a:extLst>
              <a:ext uri="{FF2B5EF4-FFF2-40B4-BE49-F238E27FC236}">
                <a16:creationId xmlns:a16="http://schemas.microsoft.com/office/drawing/2014/main" id="{97E1FF06-9297-47E0-ACCD-A2C8B8E52103}"/>
              </a:ext>
            </a:extLst>
          </p:cNvPr>
          <p:cNvSpPr txBox="1"/>
          <p:nvPr/>
        </p:nvSpPr>
        <p:spPr>
          <a:xfrm>
            <a:off x="9029700" y="1463040"/>
            <a:ext cx="2663190" cy="51706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err="1">
                <a:solidFill>
                  <a:prstClr val="black"/>
                </a:solidFill>
                <a:latin typeface="Verdana" panose="020B0604030504040204" pitchFamily="34" charset="0"/>
                <a:ea typeface="Verdana" panose="020B0604030504040204" pitchFamily="34" charset="0"/>
                <a:cs typeface="Verdana" panose="020B0604030504040204" pitchFamily="34" charset="0"/>
              </a:rPr>
              <a:t>Does</a:t>
            </a:r>
            <a:r>
              <a:rPr lang="da-DK" b="1" dirty="0">
                <a:solidFill>
                  <a:prstClr val="black"/>
                </a:solidFill>
                <a:latin typeface="Verdana" panose="020B0604030504040204" pitchFamily="34" charset="0"/>
                <a:ea typeface="Verdana" panose="020B0604030504040204" pitchFamily="34" charset="0"/>
                <a:cs typeface="Verdana" panose="020B0604030504040204" pitchFamily="34" charset="0"/>
              </a:rPr>
              <a:t> the </a:t>
            </a:r>
            <a:r>
              <a:rPr lang="da-DK" b="1" dirty="0" err="1">
                <a:solidFill>
                  <a:prstClr val="black"/>
                </a:solidFill>
                <a:latin typeface="Verdana" panose="020B0604030504040204" pitchFamily="34" charset="0"/>
                <a:ea typeface="Verdana" panose="020B0604030504040204" pitchFamily="34" charset="0"/>
                <a:cs typeface="Verdana" panose="020B0604030504040204" pitchFamily="34" charset="0"/>
              </a:rPr>
              <a:t>best</a:t>
            </a:r>
            <a:r>
              <a:rPr lang="da-DK" b="1" dirty="0">
                <a:solidFill>
                  <a:prstClr val="black"/>
                </a:solidFill>
                <a:latin typeface="Verdana" panose="020B0604030504040204" pitchFamily="34" charset="0"/>
                <a:ea typeface="Verdana" panose="020B0604030504040204" pitchFamily="34" charset="0"/>
                <a:cs typeface="Verdana" panose="020B0604030504040204" pitchFamily="34" charset="0"/>
              </a:rPr>
              <a:t> coach </a:t>
            </a:r>
            <a:r>
              <a:rPr lang="da-DK" b="1" dirty="0" err="1">
                <a:solidFill>
                  <a:prstClr val="black"/>
                </a:solidFill>
                <a:latin typeface="Verdana" panose="020B0604030504040204" pitchFamily="34" charset="0"/>
                <a:ea typeface="Verdana" panose="020B0604030504040204" pitchFamily="34" charset="0"/>
                <a:cs typeface="Verdana" panose="020B0604030504040204" pitchFamily="34" charset="0"/>
              </a:rPr>
              <a:t>always</a:t>
            </a:r>
            <a:r>
              <a:rPr lang="da-DK" b="1" dirty="0">
                <a:solidFill>
                  <a:prstClr val="black"/>
                </a:solidFill>
                <a:latin typeface="Verdana" panose="020B0604030504040204" pitchFamily="34" charset="0"/>
                <a:ea typeface="Verdana" panose="020B0604030504040204" pitchFamily="34" charset="0"/>
                <a:cs typeface="Verdana" panose="020B0604030504040204" pitchFamily="34" charset="0"/>
              </a:rPr>
              <a:t> </a:t>
            </a:r>
            <a:r>
              <a:rPr lang="da-DK" b="1" dirty="0" err="1">
                <a:solidFill>
                  <a:prstClr val="black"/>
                </a:solidFill>
                <a:latin typeface="Verdana" panose="020B0604030504040204" pitchFamily="34" charset="0"/>
                <a:ea typeface="Verdana" panose="020B0604030504040204" pitchFamily="34" charset="0"/>
                <a:cs typeface="Verdana" panose="020B0604030504040204" pitchFamily="34" charset="0"/>
              </a:rPr>
              <a:t>win</a:t>
            </a:r>
            <a:r>
              <a:rPr lang="da-DK" b="1" dirty="0">
                <a:solidFill>
                  <a:prstClr val="black"/>
                </a:solidFill>
                <a:latin typeface="Verdana" panose="020B0604030504040204" pitchFamily="34" charset="0"/>
                <a:ea typeface="Verdana" panose="020B0604030504040204" pitchFamily="34" charset="0"/>
                <a:cs typeface="Verdana" panose="020B060403050404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solidFill>
                  <a:prstClr val="black"/>
                </a:solidFill>
                <a:latin typeface="Verdana" panose="020B0604030504040204" pitchFamily="34" charset="0"/>
                <a:ea typeface="Verdana" panose="020B0604030504040204" pitchFamily="34" charset="0"/>
                <a:cs typeface="Verdana" panose="020B0604030504040204" pitchFamily="34" charset="0"/>
              </a:rPr>
              <a:t>Distribution </a:t>
            </a:r>
            <a:r>
              <a:rPr lang="da-DK" dirty="0" err="1">
                <a:solidFill>
                  <a:prstClr val="black"/>
                </a:solidFill>
                <a:latin typeface="Verdana" panose="020B0604030504040204" pitchFamily="34" charset="0"/>
                <a:ea typeface="Verdana" panose="020B0604030504040204" pitchFamily="34" charset="0"/>
                <a:cs typeface="Verdana" panose="020B0604030504040204" pitchFamily="34" charset="0"/>
              </a:rPr>
              <a:t>based</a:t>
            </a:r>
            <a:r>
              <a:rPr lang="da-DK" dirty="0">
                <a:solidFill>
                  <a:prstClr val="black"/>
                </a:solidFill>
                <a:latin typeface="Verdana" panose="020B0604030504040204" pitchFamily="34" charset="0"/>
                <a:ea typeface="Verdana" panose="020B0604030504040204" pitchFamily="34" charset="0"/>
                <a:cs typeface="Verdana" panose="020B0604030504040204" pitchFamily="34" charset="0"/>
              </a:rPr>
              <a:t> on </a:t>
            </a:r>
            <a:r>
              <a:rPr lang="da-DK" dirty="0" err="1">
                <a:solidFill>
                  <a:prstClr val="black"/>
                </a:solidFill>
                <a:latin typeface="Verdana" panose="020B0604030504040204" pitchFamily="34" charset="0"/>
                <a:ea typeface="Verdana" panose="020B0604030504040204" pitchFamily="34" charset="0"/>
                <a:cs typeface="Verdana" panose="020B0604030504040204" pitchFamily="34" charset="0"/>
              </a:rPr>
              <a:t>birth</a:t>
            </a:r>
            <a:r>
              <a:rPr lang="da-DK" dirty="0">
                <a:solidFill>
                  <a:prstClr val="black"/>
                </a:solidFill>
                <a:latin typeface="Verdana" panose="020B0604030504040204" pitchFamily="34" charset="0"/>
                <a:ea typeface="Verdana" panose="020B0604030504040204" pitchFamily="34" charset="0"/>
                <a:cs typeface="Verdana" panose="020B0604030504040204" pitchFamily="34" charset="0"/>
              </a:rPr>
              <a:t> </a:t>
            </a:r>
            <a:r>
              <a:rPr lang="da-DK" dirty="0" err="1">
                <a:solidFill>
                  <a:prstClr val="black"/>
                </a:solidFill>
                <a:latin typeface="Verdana" panose="020B0604030504040204" pitchFamily="34" charset="0"/>
                <a:ea typeface="Verdana" panose="020B0604030504040204" pitchFamily="34" charset="0"/>
                <a:cs typeface="Verdana" panose="020B0604030504040204" pitchFamily="34" charset="0"/>
              </a:rPr>
              <a:t>month</a:t>
            </a:r>
            <a:r>
              <a:rPr lang="da-DK" dirty="0">
                <a:solidFill>
                  <a:prstClr val="black"/>
                </a:solidFill>
                <a:latin typeface="Verdana" panose="020B0604030504040204" pitchFamily="34" charset="0"/>
                <a:ea typeface="Verdana" panose="020B0604030504040204" pitchFamily="34" charset="0"/>
                <a:cs typeface="Verdana" panose="020B0604030504040204" pitchFamily="34" charset="0"/>
              </a:rPr>
              <a:t> in the Danish FA ‘Golden League’ for U11-U12 players (</a:t>
            </a:r>
            <a:r>
              <a:rPr lang="da-DK" dirty="0" err="1">
                <a:solidFill>
                  <a:prstClr val="black"/>
                </a:solidFill>
                <a:latin typeface="Verdana" panose="020B0604030504040204" pitchFamily="34" charset="0"/>
                <a:ea typeface="Verdana" panose="020B0604030504040204" pitchFamily="34" charset="0"/>
                <a:cs typeface="Verdana" panose="020B0604030504040204" pitchFamily="34" charset="0"/>
              </a:rPr>
              <a:t>despite</a:t>
            </a:r>
            <a:r>
              <a:rPr lang="da-DK" dirty="0">
                <a:solidFill>
                  <a:prstClr val="black"/>
                </a:solidFill>
                <a:latin typeface="Verdana" panose="020B0604030504040204" pitchFamily="34" charset="0"/>
                <a:ea typeface="Verdana" panose="020B0604030504040204" pitchFamily="34" charset="0"/>
                <a:cs typeface="Verdana" panose="020B0604030504040204" pitchFamily="34" charset="0"/>
              </a:rPr>
              <a:t> </a:t>
            </a:r>
            <a:r>
              <a:rPr lang="da-DK" dirty="0" err="1">
                <a:solidFill>
                  <a:prstClr val="black"/>
                </a:solidFill>
                <a:latin typeface="Verdana" panose="020B0604030504040204" pitchFamily="34" charset="0"/>
                <a:ea typeface="Verdana" panose="020B0604030504040204" pitchFamily="34" charset="0"/>
                <a:cs typeface="Verdana" panose="020B0604030504040204" pitchFamily="34" charset="0"/>
              </a:rPr>
              <a:t>awareness</a:t>
            </a:r>
            <a:r>
              <a:rPr lang="da-DK" dirty="0">
                <a:solidFill>
                  <a:prstClr val="black"/>
                </a:solidFill>
                <a:latin typeface="Verdana" panose="020B0604030504040204" pitchFamily="34" charset="0"/>
                <a:ea typeface="Verdana" panose="020B0604030504040204" pitchFamily="34" charset="0"/>
                <a:cs typeface="Verdana" panose="020B0604030504040204" pitchFamily="34" charset="0"/>
              </a:rPr>
              <a:t> of the relative age </a:t>
            </a:r>
            <a:r>
              <a:rPr lang="da-DK" dirty="0" err="1">
                <a:solidFill>
                  <a:prstClr val="black"/>
                </a:solidFill>
                <a:latin typeface="Verdana" panose="020B0604030504040204" pitchFamily="34" charset="0"/>
                <a:ea typeface="Verdana" panose="020B0604030504040204" pitchFamily="34" charset="0"/>
                <a:cs typeface="Verdana" panose="020B0604030504040204" pitchFamily="34" charset="0"/>
              </a:rPr>
              <a:t>effect</a:t>
            </a:r>
            <a:r>
              <a:rPr lang="da-DK" dirty="0">
                <a:solidFill>
                  <a:prstClr val="black"/>
                </a:solidFill>
                <a:latin typeface="Verdana" panose="020B0604030504040204" pitchFamily="34" charset="0"/>
                <a:ea typeface="Verdana" panose="020B0604030504040204" pitchFamily="34" charset="0"/>
                <a:cs typeface="Verdana" panose="020B0604030504040204" pitchFamily="34" charset="0"/>
              </a:rPr>
              <a:t> and </a:t>
            </a:r>
            <a:r>
              <a:rPr lang="da-DK" dirty="0" err="1">
                <a:solidFill>
                  <a:prstClr val="black"/>
                </a:solidFill>
                <a:latin typeface="Verdana" panose="020B0604030504040204" pitchFamily="34" charset="0"/>
                <a:ea typeface="Verdana" panose="020B0604030504040204" pitchFamily="34" charset="0"/>
                <a:cs typeface="Verdana" panose="020B0604030504040204" pitchFamily="34" charset="0"/>
              </a:rPr>
              <a:t>efforts</a:t>
            </a:r>
            <a:r>
              <a:rPr lang="da-DK" dirty="0">
                <a:solidFill>
                  <a:prstClr val="black"/>
                </a:solidFill>
                <a:latin typeface="Verdana" panose="020B0604030504040204" pitchFamily="34" charset="0"/>
                <a:ea typeface="Verdana" panose="020B0604030504040204" pitchFamily="34" charset="0"/>
                <a:cs typeface="Verdana" panose="020B0604030504040204" pitchFamily="34" charset="0"/>
              </a:rPr>
              <a:t> to </a:t>
            </a:r>
            <a:r>
              <a:rPr lang="da-DK" dirty="0" err="1">
                <a:solidFill>
                  <a:prstClr val="black"/>
                </a:solidFill>
                <a:latin typeface="Verdana" panose="020B0604030504040204" pitchFamily="34" charset="0"/>
                <a:ea typeface="Verdana" panose="020B0604030504040204" pitchFamily="34" charset="0"/>
                <a:cs typeface="Verdana" panose="020B0604030504040204" pitchFamily="34" charset="0"/>
              </a:rPr>
              <a:t>counter</a:t>
            </a:r>
            <a:r>
              <a:rPr lang="da-DK" dirty="0">
                <a:solidFill>
                  <a:prstClr val="black"/>
                </a:solidFill>
                <a:latin typeface="Verdana" panose="020B0604030504040204" pitchFamily="34" charset="0"/>
                <a:ea typeface="Verdana" panose="020B0604030504040204" pitchFamily="34" charset="0"/>
                <a:cs typeface="Verdana" panose="020B0604030504040204" pitchFamily="34" charset="0"/>
              </a:rPr>
              <a:t> the </a:t>
            </a:r>
            <a:r>
              <a:rPr lang="da-DK" dirty="0" err="1">
                <a:solidFill>
                  <a:prstClr val="black"/>
                </a:solidFill>
                <a:latin typeface="Verdana" panose="020B0604030504040204" pitchFamily="34" charset="0"/>
                <a:ea typeface="Verdana" panose="020B0604030504040204" pitchFamily="34" charset="0"/>
                <a:cs typeface="Verdana" panose="020B0604030504040204" pitchFamily="34" charset="0"/>
              </a:rPr>
              <a:t>effects</a:t>
            </a:r>
            <a:endParaRPr kumimoji="0" lang="da-DK"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1" u="none" strike="noStrike" kern="1200" cap="none" spc="0" normalizeH="0" baseline="0" noProof="0" dirty="0">
                <a:ln>
                  <a:noFill/>
                </a:ln>
                <a:solidFill>
                  <a:prstClr val="black"/>
                </a:solidFill>
                <a:effectLst/>
                <a:uLnTx/>
                <a:uFillTx/>
                <a:latin typeface="Calibri" panose="020F0502020204030204"/>
                <a:ea typeface="+mn-ea"/>
                <a:cs typeface="+mn-cs"/>
              </a:rPr>
              <a:t>Kilde: Et casestudie af Golden League med fokus på relativ alderseffekt i dansk børne- og ungdomsfodbold . Nicolai Noe og Rasmus Porse, Institut for idræt og ernæring, KU</a:t>
            </a:r>
            <a:endParaRPr kumimoji="0" lang="da-D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7224096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Lige forbindelse 4">
            <a:extLst>
              <a:ext uri="{FF2B5EF4-FFF2-40B4-BE49-F238E27FC236}">
                <a16:creationId xmlns:a16="http://schemas.microsoft.com/office/drawing/2014/main" id="{399A575F-981B-4BEA-827F-C3527798A9A0}"/>
              </a:ext>
            </a:extLst>
          </p:cNvPr>
          <p:cNvCxnSpPr/>
          <p:nvPr/>
        </p:nvCxnSpPr>
        <p:spPr>
          <a:xfrm>
            <a:off x="1696915" y="0"/>
            <a:ext cx="0" cy="685800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kstfelt 5">
            <a:extLst>
              <a:ext uri="{FF2B5EF4-FFF2-40B4-BE49-F238E27FC236}">
                <a16:creationId xmlns:a16="http://schemas.microsoft.com/office/drawing/2014/main" id="{922747D4-B423-400A-BA19-096A0432B699}"/>
              </a:ext>
            </a:extLst>
          </p:cNvPr>
          <p:cNvSpPr txBox="1"/>
          <p:nvPr/>
        </p:nvSpPr>
        <p:spPr>
          <a:xfrm>
            <a:off x="0" y="0"/>
            <a:ext cx="1696908" cy="6858000"/>
          </a:xfrm>
          <a:prstGeom prst="rect">
            <a:avLst/>
          </a:prstGeom>
          <a:solidFill>
            <a:srgbClr val="700000"/>
          </a:solidFill>
        </p:spPr>
        <p:txBody>
          <a:bodyPr wrap="square" rtlCol="0">
            <a:spAutoFit/>
          </a:bodyPr>
          <a:lstStyle/>
          <a:p>
            <a:endParaRPr lang="da-DK" dirty="0"/>
          </a:p>
        </p:txBody>
      </p:sp>
      <p:sp>
        <p:nvSpPr>
          <p:cNvPr id="7" name="Tekstfelt 6">
            <a:extLst>
              <a:ext uri="{FF2B5EF4-FFF2-40B4-BE49-F238E27FC236}">
                <a16:creationId xmlns:a16="http://schemas.microsoft.com/office/drawing/2014/main" id="{EC405921-3235-4954-BB24-2078C19B345A}"/>
              </a:ext>
            </a:extLst>
          </p:cNvPr>
          <p:cNvSpPr txBox="1"/>
          <p:nvPr/>
        </p:nvSpPr>
        <p:spPr>
          <a:xfrm>
            <a:off x="-9525" y="5915025"/>
            <a:ext cx="1696908" cy="830997"/>
          </a:xfrm>
          <a:prstGeom prst="rect">
            <a:avLst/>
          </a:prstGeom>
          <a:noFill/>
        </p:spPr>
        <p:txBody>
          <a:bodyPr wrap="square" rtlCol="0">
            <a:spAutoFit/>
          </a:bodyPr>
          <a:lstStyle/>
          <a:p>
            <a:r>
              <a:rPr lang="da-DK" sz="1200" b="1" dirty="0">
                <a:solidFill>
                  <a:schemeClr val="bg1"/>
                </a:solidFill>
              </a:rPr>
              <a:t>Idrættens Konsulenthus</a:t>
            </a:r>
          </a:p>
          <a:p>
            <a:r>
              <a:rPr lang="da-DK" sz="1200" dirty="0">
                <a:solidFill>
                  <a:schemeClr val="bg1"/>
                </a:solidFill>
              </a:rPr>
              <a:t>Henrik H. Brandt</a:t>
            </a:r>
          </a:p>
          <a:p>
            <a:r>
              <a:rPr lang="da-DK" sz="1200" dirty="0">
                <a:solidFill>
                  <a:schemeClr val="bg1"/>
                </a:solidFill>
              </a:rPr>
              <a:t>Tlf. +4529210972</a:t>
            </a:r>
          </a:p>
          <a:p>
            <a:r>
              <a:rPr lang="da-DK" sz="1200" dirty="0">
                <a:solidFill>
                  <a:schemeClr val="bg1"/>
                </a:solidFill>
              </a:rPr>
              <a:t>henrik.brandt@idkon.dk</a:t>
            </a:r>
          </a:p>
        </p:txBody>
      </p:sp>
      <p:sp>
        <p:nvSpPr>
          <p:cNvPr id="8" name="AutoShape 2">
            <a:extLst>
              <a:ext uri="{FF2B5EF4-FFF2-40B4-BE49-F238E27FC236}">
                <a16:creationId xmlns:a16="http://schemas.microsoft.com/office/drawing/2014/main" id="{A6357756-478E-4F83-A4BE-8BB544B9EFD4}"/>
              </a:ext>
            </a:extLst>
          </p:cNvPr>
          <p:cNvSpPr>
            <a:spLocks noChangeAspect="1" noChangeArrowheads="1"/>
          </p:cNvSpPr>
          <p:nvPr/>
        </p:nvSpPr>
        <p:spPr bwMode="auto">
          <a:xfrm>
            <a:off x="3446557" y="5083176"/>
            <a:ext cx="6459127" cy="507193"/>
          </a:xfrm>
          <a:prstGeom prst="can">
            <a:avLst>
              <a:gd name="adj" fmla="val 50000"/>
            </a:avLst>
          </a:prstGeom>
          <a:solidFill>
            <a:srgbClr val="C0C0C0">
              <a:alpha val="87842"/>
            </a:srgbClr>
          </a:solidFill>
          <a:ln w="9525">
            <a:solidFill>
              <a:schemeClr val="bg2"/>
            </a:solidFill>
            <a:round/>
            <a:headEnd/>
            <a:tailEnd/>
          </a:ln>
        </p:spPr>
        <p:txBody>
          <a:bodyPr anchor="ctr">
            <a:spAutoFit/>
          </a:bodyPr>
          <a:lstStyle/>
          <a:p>
            <a:endParaRPr lang="nl-BE"/>
          </a:p>
        </p:txBody>
      </p:sp>
      <p:sp>
        <p:nvSpPr>
          <p:cNvPr id="9" name="Line 3">
            <a:extLst>
              <a:ext uri="{FF2B5EF4-FFF2-40B4-BE49-F238E27FC236}">
                <a16:creationId xmlns:a16="http://schemas.microsoft.com/office/drawing/2014/main" id="{2676F0EC-4E4E-4E46-877F-F5FF21154E72}"/>
              </a:ext>
            </a:extLst>
          </p:cNvPr>
          <p:cNvSpPr>
            <a:spLocks noChangeAspect="1" noChangeShapeType="1"/>
          </p:cNvSpPr>
          <p:nvPr/>
        </p:nvSpPr>
        <p:spPr bwMode="auto">
          <a:xfrm>
            <a:off x="6215161" y="3189288"/>
            <a:ext cx="766389" cy="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spAutoFit/>
          </a:bodyPr>
          <a:lstStyle/>
          <a:p>
            <a:endParaRPr lang="da-DK"/>
          </a:p>
        </p:txBody>
      </p:sp>
      <p:sp>
        <p:nvSpPr>
          <p:cNvPr id="10" name="Line 4">
            <a:extLst>
              <a:ext uri="{FF2B5EF4-FFF2-40B4-BE49-F238E27FC236}">
                <a16:creationId xmlns:a16="http://schemas.microsoft.com/office/drawing/2014/main" id="{E125EB06-9984-4C81-BE6D-5E6D49EC1315}"/>
              </a:ext>
            </a:extLst>
          </p:cNvPr>
          <p:cNvSpPr>
            <a:spLocks noChangeAspect="1" noChangeShapeType="1"/>
          </p:cNvSpPr>
          <p:nvPr/>
        </p:nvSpPr>
        <p:spPr bwMode="auto">
          <a:xfrm>
            <a:off x="6367556" y="1970088"/>
            <a:ext cx="460792" cy="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spAutoFit/>
          </a:bodyPr>
          <a:lstStyle/>
          <a:p>
            <a:endParaRPr lang="da-DK"/>
          </a:p>
        </p:txBody>
      </p:sp>
      <p:sp>
        <p:nvSpPr>
          <p:cNvPr id="11" name="Line 5">
            <a:extLst>
              <a:ext uri="{FF2B5EF4-FFF2-40B4-BE49-F238E27FC236}">
                <a16:creationId xmlns:a16="http://schemas.microsoft.com/office/drawing/2014/main" id="{9AC61E56-2097-480A-A5C3-10D0BC99F5F8}"/>
              </a:ext>
            </a:extLst>
          </p:cNvPr>
          <p:cNvSpPr>
            <a:spLocks noChangeAspect="1" noChangeShapeType="1"/>
          </p:cNvSpPr>
          <p:nvPr/>
        </p:nvSpPr>
        <p:spPr bwMode="auto">
          <a:xfrm>
            <a:off x="6594568" y="600075"/>
            <a:ext cx="4531150" cy="0"/>
          </a:xfrm>
          <a:prstGeom prst="line">
            <a:avLst/>
          </a:prstGeom>
          <a:noFill/>
          <a:ln w="3175">
            <a:solidFill>
              <a:schemeClr val="tx1"/>
            </a:solidFill>
            <a:prstDash val="sysDot"/>
            <a:round/>
            <a:headEnd/>
            <a:tailEnd/>
          </a:ln>
          <a:extLst>
            <a:ext uri="{909E8E84-426E-40DD-AFC4-6F175D3DCCD1}">
              <a14:hiddenFill xmlns:a14="http://schemas.microsoft.com/office/drawing/2010/main">
                <a:noFill/>
              </a14:hiddenFill>
            </a:ext>
          </a:extLst>
        </p:spPr>
        <p:txBody>
          <a:bodyPr>
            <a:spAutoFit/>
          </a:bodyPr>
          <a:lstStyle/>
          <a:p>
            <a:endParaRPr lang="da-DK"/>
          </a:p>
        </p:txBody>
      </p:sp>
      <p:grpSp>
        <p:nvGrpSpPr>
          <p:cNvPr id="12" name="Group 6">
            <a:extLst>
              <a:ext uri="{FF2B5EF4-FFF2-40B4-BE49-F238E27FC236}">
                <a16:creationId xmlns:a16="http://schemas.microsoft.com/office/drawing/2014/main" id="{38058ED3-DAD1-4586-B1DE-90D03EDA78A8}"/>
              </a:ext>
            </a:extLst>
          </p:cNvPr>
          <p:cNvGrpSpPr>
            <a:grpSpLocks noChangeAspect="1"/>
          </p:cNvGrpSpPr>
          <p:nvPr/>
        </p:nvGrpSpPr>
        <p:grpSpPr bwMode="auto">
          <a:xfrm>
            <a:off x="2367058" y="644526"/>
            <a:ext cx="8028711" cy="6382331"/>
            <a:chOff x="22" y="409"/>
            <a:chExt cx="5018" cy="3989"/>
          </a:xfrm>
        </p:grpSpPr>
        <p:grpSp>
          <p:nvGrpSpPr>
            <p:cNvPr id="13" name="Group 7">
              <a:extLst>
                <a:ext uri="{FF2B5EF4-FFF2-40B4-BE49-F238E27FC236}">
                  <a16:creationId xmlns:a16="http://schemas.microsoft.com/office/drawing/2014/main" id="{B51E284F-6D84-4B84-9D8A-3A1B75DB55D8}"/>
                </a:ext>
              </a:extLst>
            </p:cNvPr>
            <p:cNvGrpSpPr>
              <a:grpSpLocks/>
            </p:cNvGrpSpPr>
            <p:nvPr/>
          </p:nvGrpSpPr>
          <p:grpSpPr bwMode="auto">
            <a:xfrm>
              <a:off x="336" y="3793"/>
              <a:ext cx="4704" cy="605"/>
              <a:chOff x="336" y="3793"/>
              <a:chExt cx="4704" cy="605"/>
            </a:xfrm>
          </p:grpSpPr>
          <p:sp>
            <p:nvSpPr>
              <p:cNvPr id="15" name="Oval 8">
                <a:extLst>
                  <a:ext uri="{FF2B5EF4-FFF2-40B4-BE49-F238E27FC236}">
                    <a16:creationId xmlns:a16="http://schemas.microsoft.com/office/drawing/2014/main" id="{D9F219B1-DC63-428D-976C-CA106786A13F}"/>
                  </a:ext>
                </a:extLst>
              </p:cNvPr>
              <p:cNvSpPr>
                <a:spLocks noChangeArrowheads="1"/>
              </p:cNvSpPr>
              <p:nvPr/>
            </p:nvSpPr>
            <p:spPr bwMode="auto">
              <a:xfrm>
                <a:off x="336" y="3793"/>
                <a:ext cx="4704" cy="527"/>
              </a:xfrm>
              <a:prstGeom prst="ellipse">
                <a:avLst/>
              </a:prstGeom>
              <a:solidFill>
                <a:srgbClr val="FF9F6F">
                  <a:alpha val="74117"/>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nl-BE"/>
              </a:p>
            </p:txBody>
          </p:sp>
          <p:sp>
            <p:nvSpPr>
              <p:cNvPr id="16" name="Rectangle 9">
                <a:extLst>
                  <a:ext uri="{FF2B5EF4-FFF2-40B4-BE49-F238E27FC236}">
                    <a16:creationId xmlns:a16="http://schemas.microsoft.com/office/drawing/2014/main" id="{7E7CAD04-0F87-424D-9B74-D61F13E1E099}"/>
                  </a:ext>
                </a:extLst>
              </p:cNvPr>
              <p:cNvSpPr>
                <a:spLocks noChangeArrowheads="1"/>
              </p:cNvSpPr>
              <p:nvPr/>
            </p:nvSpPr>
            <p:spPr bwMode="auto">
              <a:xfrm rot="21617212">
                <a:off x="1225" y="3832"/>
                <a:ext cx="2865" cy="566"/>
              </a:xfrm>
              <a:prstGeom prst="rect">
                <a:avLst/>
              </a:prstGeom>
              <a:noFill/>
              <a:ln w="9525">
                <a:noFill/>
                <a:miter lim="800000"/>
                <a:headEnd/>
                <a:tailEnd/>
              </a:ln>
              <a:effectLst/>
            </p:spPr>
            <p:txBody>
              <a:bodyPr wrap="none">
                <a:spAutoFit/>
              </a:bodyPr>
              <a:lstStyle/>
              <a:p>
                <a:pPr algn="ctr">
                  <a:lnSpc>
                    <a:spcPct val="80000"/>
                  </a:lnSpc>
                  <a:spcBef>
                    <a:spcPct val="50000"/>
                  </a:spcBef>
                  <a:defRPr/>
                </a:pPr>
                <a:r>
                  <a:rPr lang="nl-BE" sz="1600" b="1" i="1" u="sng">
                    <a:solidFill>
                      <a:srgbClr val="008000"/>
                    </a:solidFill>
                    <a:effectLst>
                      <a:outerShdw blurRad="38100" dist="38100" dir="2700000" algn="tl">
                        <a:srgbClr val="C0C0C0"/>
                      </a:outerShdw>
                    </a:effectLst>
                  </a:rPr>
                  <a:t>Pillar 2</a:t>
                </a:r>
              </a:p>
              <a:p>
                <a:pPr algn="ctr">
                  <a:lnSpc>
                    <a:spcPct val="50000"/>
                  </a:lnSpc>
                  <a:spcBef>
                    <a:spcPct val="50000"/>
                  </a:spcBef>
                  <a:defRPr/>
                </a:pPr>
                <a:r>
                  <a:rPr lang="nl-BE" sz="1600" b="1">
                    <a:effectLst>
                      <a:outerShdw blurRad="38100" dist="38100" dir="2700000" algn="tl">
                        <a:srgbClr val="C0C0C0"/>
                      </a:outerShdw>
                    </a:effectLst>
                  </a:rPr>
                  <a:t>Organisation and structure of sport policies: </a:t>
                </a:r>
              </a:p>
              <a:p>
                <a:pPr algn="ctr">
                  <a:lnSpc>
                    <a:spcPct val="70000"/>
                  </a:lnSpc>
                  <a:spcBef>
                    <a:spcPct val="50000"/>
                  </a:spcBef>
                  <a:defRPr/>
                </a:pPr>
                <a:r>
                  <a:rPr lang="nl-BE" sz="1200" b="1">
                    <a:effectLst>
                      <a:outerShdw blurRad="38100" dist="38100" dir="2700000" algn="tl">
                        <a:srgbClr val="C0C0C0"/>
                      </a:outerShdw>
                    </a:effectLst>
                  </a:rPr>
                  <a:t>an integrated approach to policy development</a:t>
                </a:r>
                <a:endParaRPr lang="nl-NL" sz="1200" b="1">
                  <a:effectLst>
                    <a:outerShdw blurRad="38100" dist="38100" dir="2700000" algn="tl">
                      <a:srgbClr val="C0C0C0"/>
                    </a:outerShdw>
                  </a:effectLst>
                </a:endParaRPr>
              </a:p>
              <a:p>
                <a:pPr algn="ctr">
                  <a:lnSpc>
                    <a:spcPct val="80000"/>
                  </a:lnSpc>
                  <a:defRPr/>
                </a:pPr>
                <a:endParaRPr lang="nl-NL" sz="1200" b="1">
                  <a:effectLst>
                    <a:outerShdw blurRad="38100" dist="38100" dir="2700000" algn="tl">
                      <a:srgbClr val="C0C0C0"/>
                    </a:outerShdw>
                  </a:effectLst>
                </a:endParaRPr>
              </a:p>
            </p:txBody>
          </p:sp>
        </p:grpSp>
        <p:sp>
          <p:nvSpPr>
            <p:cNvPr id="14" name="Text Box 10">
              <a:extLst>
                <a:ext uri="{FF2B5EF4-FFF2-40B4-BE49-F238E27FC236}">
                  <a16:creationId xmlns:a16="http://schemas.microsoft.com/office/drawing/2014/main" id="{A5B25CE1-B1A8-42AA-BB27-CB7ECA48CD5A}"/>
                </a:ext>
              </a:extLst>
            </p:cNvPr>
            <p:cNvSpPr txBox="1">
              <a:spLocks noChangeArrowheads="1"/>
            </p:cNvSpPr>
            <p:nvPr/>
          </p:nvSpPr>
          <p:spPr bwMode="auto">
            <a:xfrm rot="-5400000">
              <a:off x="-1182" y="1613"/>
              <a:ext cx="263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nl-BE" b="1"/>
                <a:t>National governing bodies</a:t>
              </a:r>
              <a:endParaRPr lang="nl-NL" b="1"/>
            </a:p>
          </p:txBody>
        </p:sp>
      </p:grpSp>
      <p:sp>
        <p:nvSpPr>
          <p:cNvPr id="17" name="Rectangle 11">
            <a:extLst>
              <a:ext uri="{FF2B5EF4-FFF2-40B4-BE49-F238E27FC236}">
                <a16:creationId xmlns:a16="http://schemas.microsoft.com/office/drawing/2014/main" id="{696AE680-C8B2-416C-A04E-174F39728581}"/>
              </a:ext>
            </a:extLst>
          </p:cNvPr>
          <p:cNvSpPr>
            <a:spLocks noChangeAspect="1" noChangeArrowheads="1"/>
          </p:cNvSpPr>
          <p:nvPr/>
        </p:nvSpPr>
        <p:spPr bwMode="auto">
          <a:xfrm>
            <a:off x="2849656" y="1052517"/>
            <a:ext cx="2633567" cy="510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lnSpc>
                <a:spcPct val="80000"/>
              </a:lnSpc>
              <a:spcBef>
                <a:spcPct val="50000"/>
              </a:spcBef>
            </a:pPr>
            <a:r>
              <a:rPr lang="nl-BE" sz="1400" b="1" i="1" u="sng" dirty="0">
                <a:solidFill>
                  <a:srgbClr val="339933"/>
                </a:solidFill>
              </a:rPr>
              <a:t>Pillar 9</a:t>
            </a:r>
          </a:p>
          <a:p>
            <a:pPr algn="r">
              <a:lnSpc>
                <a:spcPct val="50000"/>
              </a:lnSpc>
              <a:spcBef>
                <a:spcPct val="50000"/>
              </a:spcBef>
            </a:pPr>
            <a:r>
              <a:rPr lang="nl-BE" sz="1600" dirty="0"/>
              <a:t>Scientific research</a:t>
            </a:r>
            <a:endParaRPr lang="nl-NL" sz="1600" dirty="0"/>
          </a:p>
        </p:txBody>
      </p:sp>
      <p:sp>
        <p:nvSpPr>
          <p:cNvPr id="18" name="Line 12">
            <a:extLst>
              <a:ext uri="{FF2B5EF4-FFF2-40B4-BE49-F238E27FC236}">
                <a16:creationId xmlns:a16="http://schemas.microsoft.com/office/drawing/2014/main" id="{8107EB1A-A618-4DCA-9835-72B411A01905}"/>
              </a:ext>
            </a:extLst>
          </p:cNvPr>
          <p:cNvSpPr>
            <a:spLocks noChangeAspect="1" noChangeShapeType="1"/>
          </p:cNvSpPr>
          <p:nvPr/>
        </p:nvSpPr>
        <p:spPr bwMode="auto">
          <a:xfrm flipH="1">
            <a:off x="5967509" y="619124"/>
            <a:ext cx="652794" cy="391995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da-DK"/>
          </a:p>
        </p:txBody>
      </p:sp>
      <p:sp>
        <p:nvSpPr>
          <p:cNvPr id="19" name="Line 13">
            <a:extLst>
              <a:ext uri="{FF2B5EF4-FFF2-40B4-BE49-F238E27FC236}">
                <a16:creationId xmlns:a16="http://schemas.microsoft.com/office/drawing/2014/main" id="{F5A8290A-775A-45A8-A4C7-DEC04BB2587E}"/>
              </a:ext>
            </a:extLst>
          </p:cNvPr>
          <p:cNvSpPr>
            <a:spLocks noChangeAspect="1" noChangeShapeType="1"/>
          </p:cNvSpPr>
          <p:nvPr/>
        </p:nvSpPr>
        <p:spPr bwMode="auto">
          <a:xfrm>
            <a:off x="6615207" y="617537"/>
            <a:ext cx="580792" cy="391995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da-DK"/>
          </a:p>
        </p:txBody>
      </p:sp>
      <p:grpSp>
        <p:nvGrpSpPr>
          <p:cNvPr id="20" name="Group 14">
            <a:extLst>
              <a:ext uri="{FF2B5EF4-FFF2-40B4-BE49-F238E27FC236}">
                <a16:creationId xmlns:a16="http://schemas.microsoft.com/office/drawing/2014/main" id="{8740E0B0-FD04-4D04-8149-CBA2EF80B3F1}"/>
              </a:ext>
            </a:extLst>
          </p:cNvPr>
          <p:cNvGrpSpPr>
            <a:grpSpLocks noChangeAspect="1"/>
          </p:cNvGrpSpPr>
          <p:nvPr/>
        </p:nvGrpSpPr>
        <p:grpSpPr bwMode="auto">
          <a:xfrm>
            <a:off x="4599083" y="4506913"/>
            <a:ext cx="3991954" cy="798389"/>
            <a:chOff x="1383" y="2750"/>
            <a:chExt cx="2495" cy="499"/>
          </a:xfrm>
        </p:grpSpPr>
        <p:sp>
          <p:nvSpPr>
            <p:cNvPr id="21" name="Line 15">
              <a:extLst>
                <a:ext uri="{FF2B5EF4-FFF2-40B4-BE49-F238E27FC236}">
                  <a16:creationId xmlns:a16="http://schemas.microsoft.com/office/drawing/2014/main" id="{77023F4E-0C33-48D5-AA34-B1E6BA923A6A}"/>
                </a:ext>
              </a:extLst>
            </p:cNvPr>
            <p:cNvSpPr>
              <a:spLocks noChangeShapeType="1"/>
            </p:cNvSpPr>
            <p:nvPr/>
          </p:nvSpPr>
          <p:spPr bwMode="auto">
            <a:xfrm flipH="1">
              <a:off x="1383" y="3249"/>
              <a:ext cx="2495" cy="0"/>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spAutoFit/>
            </a:bodyPr>
            <a:lstStyle/>
            <a:p>
              <a:endParaRPr lang="da-DK"/>
            </a:p>
          </p:txBody>
        </p:sp>
        <p:sp>
          <p:nvSpPr>
            <p:cNvPr id="22" name="Line 16">
              <a:extLst>
                <a:ext uri="{FF2B5EF4-FFF2-40B4-BE49-F238E27FC236}">
                  <a16:creationId xmlns:a16="http://schemas.microsoft.com/office/drawing/2014/main" id="{65CF8B4B-7718-43A6-9898-2AF53E5704E4}"/>
                </a:ext>
              </a:extLst>
            </p:cNvPr>
            <p:cNvSpPr>
              <a:spLocks noChangeShapeType="1"/>
            </p:cNvSpPr>
            <p:nvPr/>
          </p:nvSpPr>
          <p:spPr bwMode="auto">
            <a:xfrm flipH="1">
              <a:off x="1383" y="2750"/>
              <a:ext cx="862" cy="499"/>
            </a:xfrm>
            <a:prstGeom prst="line">
              <a:avLst/>
            </a:prstGeom>
            <a:noFill/>
            <a:ln w="19050" cap="rnd">
              <a:solidFill>
                <a:schemeClr val="tx1"/>
              </a:solidFill>
              <a:prstDash val="sysDot"/>
              <a:round/>
              <a:headEnd/>
              <a:tailEnd/>
            </a:ln>
            <a:extLst>
              <a:ext uri="{909E8E84-426E-40DD-AFC4-6F175D3DCCD1}">
                <a14:hiddenFill xmlns:a14="http://schemas.microsoft.com/office/drawing/2010/main">
                  <a:noFill/>
                </a14:hiddenFill>
              </a:ext>
            </a:extLst>
          </p:spPr>
          <p:txBody>
            <a:bodyPr>
              <a:spAutoFit/>
            </a:bodyPr>
            <a:lstStyle/>
            <a:p>
              <a:endParaRPr lang="da-DK"/>
            </a:p>
          </p:txBody>
        </p:sp>
        <p:sp>
          <p:nvSpPr>
            <p:cNvPr id="23" name="Line 17">
              <a:extLst>
                <a:ext uri="{FF2B5EF4-FFF2-40B4-BE49-F238E27FC236}">
                  <a16:creationId xmlns:a16="http://schemas.microsoft.com/office/drawing/2014/main" id="{4ACC8E2B-FD54-4F34-B2B2-12E0E8F49FF0}"/>
                </a:ext>
              </a:extLst>
            </p:cNvPr>
            <p:cNvSpPr>
              <a:spLocks noChangeShapeType="1"/>
            </p:cNvSpPr>
            <p:nvPr/>
          </p:nvSpPr>
          <p:spPr bwMode="auto">
            <a:xfrm>
              <a:off x="3016" y="2750"/>
              <a:ext cx="862" cy="499"/>
            </a:xfrm>
            <a:prstGeom prst="line">
              <a:avLst/>
            </a:prstGeom>
            <a:noFill/>
            <a:ln w="19050" cap="rnd">
              <a:solidFill>
                <a:schemeClr val="tx1"/>
              </a:solidFill>
              <a:prstDash val="sysDot"/>
              <a:round/>
              <a:headEnd/>
              <a:tailEnd/>
            </a:ln>
            <a:extLst>
              <a:ext uri="{909E8E84-426E-40DD-AFC4-6F175D3DCCD1}">
                <a14:hiddenFill xmlns:a14="http://schemas.microsoft.com/office/drawing/2010/main">
                  <a:noFill/>
                </a14:hiddenFill>
              </a:ext>
            </a:extLst>
          </p:spPr>
          <p:txBody>
            <a:bodyPr>
              <a:spAutoFit/>
            </a:bodyPr>
            <a:lstStyle/>
            <a:p>
              <a:endParaRPr lang="da-DK"/>
            </a:p>
          </p:txBody>
        </p:sp>
        <p:sp>
          <p:nvSpPr>
            <p:cNvPr id="24" name="Line 18">
              <a:extLst>
                <a:ext uri="{FF2B5EF4-FFF2-40B4-BE49-F238E27FC236}">
                  <a16:creationId xmlns:a16="http://schemas.microsoft.com/office/drawing/2014/main" id="{B0C90B5C-AFEF-4D79-835D-4E47DF8451B8}"/>
                </a:ext>
              </a:extLst>
            </p:cNvPr>
            <p:cNvSpPr>
              <a:spLocks noChangeShapeType="1"/>
            </p:cNvSpPr>
            <p:nvPr/>
          </p:nvSpPr>
          <p:spPr bwMode="auto">
            <a:xfrm>
              <a:off x="2245" y="2750"/>
              <a:ext cx="771" cy="0"/>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spAutoFit/>
            </a:bodyPr>
            <a:lstStyle/>
            <a:p>
              <a:endParaRPr lang="da-DK"/>
            </a:p>
          </p:txBody>
        </p:sp>
      </p:grpSp>
      <p:sp>
        <p:nvSpPr>
          <p:cNvPr id="25" name="Line 19">
            <a:extLst>
              <a:ext uri="{FF2B5EF4-FFF2-40B4-BE49-F238E27FC236}">
                <a16:creationId xmlns:a16="http://schemas.microsoft.com/office/drawing/2014/main" id="{F01B6929-41B0-499D-A4F1-C93A84EC87A4}"/>
              </a:ext>
            </a:extLst>
          </p:cNvPr>
          <p:cNvSpPr>
            <a:spLocks noChangeAspect="1" noChangeShapeType="1"/>
          </p:cNvSpPr>
          <p:nvPr/>
        </p:nvSpPr>
        <p:spPr bwMode="auto">
          <a:xfrm flipV="1">
            <a:off x="7397842" y="1590677"/>
            <a:ext cx="4364754" cy="36800"/>
          </a:xfrm>
          <a:prstGeom prst="line">
            <a:avLst/>
          </a:prstGeom>
          <a:noFill/>
          <a:ln w="3175">
            <a:solidFill>
              <a:schemeClr val="tx1"/>
            </a:solidFill>
            <a:prstDash val="sysDot"/>
            <a:round/>
            <a:headEnd/>
            <a:tailEnd/>
          </a:ln>
          <a:extLst>
            <a:ext uri="{909E8E84-426E-40DD-AFC4-6F175D3DCCD1}">
              <a14:hiddenFill xmlns:a14="http://schemas.microsoft.com/office/drawing/2010/main">
                <a:noFill/>
              </a14:hiddenFill>
            </a:ext>
          </a:extLst>
        </p:spPr>
        <p:txBody>
          <a:bodyPr>
            <a:spAutoFit/>
          </a:bodyPr>
          <a:lstStyle/>
          <a:p>
            <a:endParaRPr lang="da-DK"/>
          </a:p>
        </p:txBody>
      </p:sp>
      <p:sp>
        <p:nvSpPr>
          <p:cNvPr id="26" name="Line 20">
            <a:extLst>
              <a:ext uri="{FF2B5EF4-FFF2-40B4-BE49-F238E27FC236}">
                <a16:creationId xmlns:a16="http://schemas.microsoft.com/office/drawing/2014/main" id="{491B9452-24E9-4E60-AFBF-533A19AC26FA}"/>
              </a:ext>
            </a:extLst>
          </p:cNvPr>
          <p:cNvSpPr>
            <a:spLocks noChangeAspect="1" noChangeShapeType="1"/>
          </p:cNvSpPr>
          <p:nvPr/>
        </p:nvSpPr>
        <p:spPr bwMode="auto">
          <a:xfrm flipV="1">
            <a:off x="7829643" y="4486279"/>
            <a:ext cx="3929558" cy="22399"/>
          </a:xfrm>
          <a:prstGeom prst="line">
            <a:avLst/>
          </a:prstGeom>
          <a:noFill/>
          <a:ln w="3175">
            <a:solidFill>
              <a:schemeClr val="tx1"/>
            </a:solidFill>
            <a:prstDash val="sysDot"/>
            <a:round/>
            <a:headEnd/>
            <a:tailEnd/>
          </a:ln>
          <a:extLst>
            <a:ext uri="{909E8E84-426E-40DD-AFC4-6F175D3DCCD1}">
              <a14:hiddenFill xmlns:a14="http://schemas.microsoft.com/office/drawing/2010/main">
                <a:noFill/>
              </a14:hiddenFill>
            </a:ext>
          </a:extLst>
        </p:spPr>
        <p:txBody>
          <a:bodyPr>
            <a:spAutoFit/>
          </a:bodyPr>
          <a:lstStyle/>
          <a:p>
            <a:endParaRPr lang="da-DK"/>
          </a:p>
        </p:txBody>
      </p:sp>
      <p:sp>
        <p:nvSpPr>
          <p:cNvPr id="27" name="Text Box 21">
            <a:extLst>
              <a:ext uri="{FF2B5EF4-FFF2-40B4-BE49-F238E27FC236}">
                <a16:creationId xmlns:a16="http://schemas.microsoft.com/office/drawing/2014/main" id="{A429826D-8A68-4860-9F98-B233590E5667}"/>
              </a:ext>
            </a:extLst>
          </p:cNvPr>
          <p:cNvSpPr txBox="1">
            <a:spLocks noChangeAspect="1" noChangeArrowheads="1"/>
          </p:cNvSpPr>
          <p:nvPr/>
        </p:nvSpPr>
        <p:spPr bwMode="auto">
          <a:xfrm>
            <a:off x="7839172" y="2674937"/>
            <a:ext cx="2830373" cy="363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10000"/>
              </a:lnSpc>
              <a:spcBef>
                <a:spcPct val="50000"/>
              </a:spcBef>
            </a:pPr>
            <a:r>
              <a:rPr lang="nl-BE" sz="1600"/>
              <a:t>Talent development</a:t>
            </a:r>
            <a:endParaRPr lang="nl-NL" sz="1600"/>
          </a:p>
        </p:txBody>
      </p:sp>
      <p:sp>
        <p:nvSpPr>
          <p:cNvPr id="28" name="Rectangle 22">
            <a:extLst>
              <a:ext uri="{FF2B5EF4-FFF2-40B4-BE49-F238E27FC236}">
                <a16:creationId xmlns:a16="http://schemas.microsoft.com/office/drawing/2014/main" id="{19D1206C-9907-4A63-A233-7F657854CE7D}"/>
              </a:ext>
            </a:extLst>
          </p:cNvPr>
          <p:cNvSpPr>
            <a:spLocks noChangeAspect="1" noChangeArrowheads="1"/>
          </p:cNvSpPr>
          <p:nvPr/>
        </p:nvSpPr>
        <p:spPr bwMode="auto">
          <a:xfrm rot="21617212">
            <a:off x="2438478" y="5515020"/>
            <a:ext cx="2108778" cy="721594"/>
          </a:xfrm>
          <a:prstGeom prst="rect">
            <a:avLst/>
          </a:prstGeom>
          <a:noFill/>
          <a:ln w="9525">
            <a:noFill/>
            <a:miter lim="800000"/>
            <a:headEnd/>
            <a:tailEnd/>
          </a:ln>
          <a:effectLst/>
        </p:spPr>
        <p:txBody>
          <a:bodyPr>
            <a:spAutoFit/>
          </a:bodyPr>
          <a:lstStyle/>
          <a:p>
            <a:pPr algn="ctr">
              <a:lnSpc>
                <a:spcPct val="120000"/>
              </a:lnSpc>
              <a:defRPr/>
            </a:pPr>
            <a:r>
              <a:rPr lang="nl-BE" sz="1600" b="1" i="1" u="sng">
                <a:solidFill>
                  <a:srgbClr val="008000"/>
                </a:solidFill>
                <a:effectLst>
                  <a:outerShdw blurRad="38100" dist="38100" dir="2700000" algn="tl">
                    <a:srgbClr val="C0C0C0"/>
                  </a:outerShdw>
                </a:effectLst>
              </a:rPr>
              <a:t>Pillar 1</a:t>
            </a:r>
          </a:p>
          <a:p>
            <a:pPr algn="r">
              <a:lnSpc>
                <a:spcPct val="120000"/>
              </a:lnSpc>
              <a:defRPr/>
            </a:pPr>
            <a:r>
              <a:rPr lang="nl-BE" b="1">
                <a:effectLst>
                  <a:outerShdw blurRad="38100" dist="38100" dir="2700000" algn="tl">
                    <a:srgbClr val="C0C0C0"/>
                  </a:outerShdw>
                </a:effectLst>
              </a:rPr>
              <a:t>Financial support</a:t>
            </a:r>
            <a:endParaRPr lang="nl-NL" b="1">
              <a:effectLst>
                <a:outerShdw blurRad="38100" dist="38100" dir="2700000" algn="tl">
                  <a:srgbClr val="C0C0C0"/>
                </a:outerShdw>
              </a:effectLst>
            </a:endParaRPr>
          </a:p>
        </p:txBody>
      </p:sp>
      <p:grpSp>
        <p:nvGrpSpPr>
          <p:cNvPr id="29" name="Group 23">
            <a:extLst>
              <a:ext uri="{FF2B5EF4-FFF2-40B4-BE49-F238E27FC236}">
                <a16:creationId xmlns:a16="http://schemas.microsoft.com/office/drawing/2014/main" id="{34CD58DC-F907-46D2-AC0B-71408E12238A}"/>
              </a:ext>
            </a:extLst>
          </p:cNvPr>
          <p:cNvGrpSpPr>
            <a:grpSpLocks noChangeAspect="1"/>
          </p:cNvGrpSpPr>
          <p:nvPr/>
        </p:nvGrpSpPr>
        <p:grpSpPr bwMode="auto">
          <a:xfrm>
            <a:off x="2403573" y="765175"/>
            <a:ext cx="3916757" cy="5262342"/>
            <a:chOff x="0" y="482"/>
            <a:chExt cx="2448" cy="3289"/>
          </a:xfrm>
        </p:grpSpPr>
        <p:sp>
          <p:nvSpPr>
            <p:cNvPr id="30" name="Line 24">
              <a:extLst>
                <a:ext uri="{FF2B5EF4-FFF2-40B4-BE49-F238E27FC236}">
                  <a16:creationId xmlns:a16="http://schemas.microsoft.com/office/drawing/2014/main" id="{BA7358A7-E5F8-42B5-92A9-9941CD0E75BC}"/>
                </a:ext>
              </a:extLst>
            </p:cNvPr>
            <p:cNvSpPr>
              <a:spLocks noChangeShapeType="1"/>
            </p:cNvSpPr>
            <p:nvPr/>
          </p:nvSpPr>
          <p:spPr bwMode="auto">
            <a:xfrm rot="5400000" flipH="1" flipV="1">
              <a:off x="294" y="505"/>
              <a:ext cx="0" cy="408"/>
            </a:xfrm>
            <a:prstGeom prst="line">
              <a:avLst/>
            </a:prstGeom>
            <a:noFill/>
            <a:ln w="28575">
              <a:solidFill>
                <a:srgbClr val="FF0000"/>
              </a:solidFill>
              <a:round/>
              <a:headEnd/>
              <a:tailEnd type="arrow" w="med" len="med"/>
            </a:ln>
            <a:extLst>
              <a:ext uri="{909E8E84-426E-40DD-AFC4-6F175D3DCCD1}">
                <a14:hiddenFill xmlns:a14="http://schemas.microsoft.com/office/drawing/2010/main">
                  <a:noFill/>
                </a14:hiddenFill>
              </a:ext>
            </a:extLst>
          </p:spPr>
          <p:txBody>
            <a:bodyPr/>
            <a:lstStyle/>
            <a:p>
              <a:endParaRPr lang="da-DK"/>
            </a:p>
          </p:txBody>
        </p:sp>
        <p:grpSp>
          <p:nvGrpSpPr>
            <p:cNvPr id="31" name="Group 25">
              <a:extLst>
                <a:ext uri="{FF2B5EF4-FFF2-40B4-BE49-F238E27FC236}">
                  <a16:creationId xmlns:a16="http://schemas.microsoft.com/office/drawing/2014/main" id="{A55FDBE7-63FC-4EC0-AE6F-15AC9B60FB04}"/>
                </a:ext>
              </a:extLst>
            </p:cNvPr>
            <p:cNvGrpSpPr>
              <a:grpSpLocks/>
            </p:cNvGrpSpPr>
            <p:nvPr/>
          </p:nvGrpSpPr>
          <p:grpSpPr bwMode="auto">
            <a:xfrm>
              <a:off x="0" y="482"/>
              <a:ext cx="2448" cy="3289"/>
              <a:chOff x="0" y="482"/>
              <a:chExt cx="2448" cy="3289"/>
            </a:xfrm>
          </p:grpSpPr>
          <p:sp>
            <p:nvSpPr>
              <p:cNvPr id="32" name="Rectangle 26">
                <a:extLst>
                  <a:ext uri="{FF2B5EF4-FFF2-40B4-BE49-F238E27FC236}">
                    <a16:creationId xmlns:a16="http://schemas.microsoft.com/office/drawing/2014/main" id="{7D9F5E38-07A9-4B0B-8943-7F9C695C32B3}"/>
                  </a:ext>
                </a:extLst>
              </p:cNvPr>
              <p:cNvSpPr>
                <a:spLocks noChangeArrowheads="1"/>
              </p:cNvSpPr>
              <p:nvPr/>
            </p:nvSpPr>
            <p:spPr bwMode="auto">
              <a:xfrm rot="17212">
                <a:off x="59" y="482"/>
                <a:ext cx="50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nl-BE" sz="1400">
                    <a:solidFill>
                      <a:srgbClr val="CC0000"/>
                    </a:solidFill>
                    <a:latin typeface="Arial Black" pitchFamily="34" charset="0"/>
                  </a:rPr>
                  <a:t>INPUT</a:t>
                </a:r>
                <a:endParaRPr lang="nl-NL" sz="1400">
                  <a:solidFill>
                    <a:srgbClr val="CC0000"/>
                  </a:solidFill>
                  <a:latin typeface="Arial Black" pitchFamily="34" charset="0"/>
                </a:endParaRPr>
              </a:p>
            </p:txBody>
          </p:sp>
          <p:grpSp>
            <p:nvGrpSpPr>
              <p:cNvPr id="33" name="Group 27">
                <a:extLst>
                  <a:ext uri="{FF2B5EF4-FFF2-40B4-BE49-F238E27FC236}">
                    <a16:creationId xmlns:a16="http://schemas.microsoft.com/office/drawing/2014/main" id="{7EF6750A-25A9-477E-A8BC-F2B3DE9BB1F5}"/>
                  </a:ext>
                </a:extLst>
              </p:cNvPr>
              <p:cNvGrpSpPr>
                <a:grpSpLocks/>
              </p:cNvGrpSpPr>
              <p:nvPr/>
            </p:nvGrpSpPr>
            <p:grpSpPr bwMode="auto">
              <a:xfrm>
                <a:off x="0" y="2748"/>
                <a:ext cx="2448" cy="1023"/>
                <a:chOff x="0" y="2748"/>
                <a:chExt cx="2448" cy="1023"/>
              </a:xfrm>
            </p:grpSpPr>
            <p:sp>
              <p:nvSpPr>
                <p:cNvPr id="34" name="Rectangle 28">
                  <a:extLst>
                    <a:ext uri="{FF2B5EF4-FFF2-40B4-BE49-F238E27FC236}">
                      <a16:creationId xmlns:a16="http://schemas.microsoft.com/office/drawing/2014/main" id="{DF9F5884-FF3B-4B0A-905B-65AFEF28073A}"/>
                    </a:ext>
                  </a:extLst>
                </p:cNvPr>
                <p:cNvSpPr>
                  <a:spLocks noChangeArrowheads="1"/>
                </p:cNvSpPr>
                <p:nvPr/>
              </p:nvSpPr>
              <p:spPr bwMode="auto">
                <a:xfrm rot="-5382788">
                  <a:off x="-190" y="3030"/>
                  <a:ext cx="57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nl-BE" sz="1400">
                      <a:solidFill>
                        <a:srgbClr val="CC0000"/>
                      </a:solidFill>
                      <a:latin typeface="Arial Black" pitchFamily="34" charset="0"/>
                    </a:rPr>
                    <a:t>INPUT</a:t>
                  </a:r>
                  <a:endParaRPr lang="nl-NL" sz="1400">
                    <a:solidFill>
                      <a:srgbClr val="CC0000"/>
                    </a:solidFill>
                    <a:latin typeface="Arial Black" pitchFamily="34" charset="0"/>
                  </a:endParaRPr>
                </a:p>
              </p:txBody>
            </p:sp>
            <p:sp>
              <p:nvSpPr>
                <p:cNvPr id="35" name="Rectangle 29">
                  <a:extLst>
                    <a:ext uri="{FF2B5EF4-FFF2-40B4-BE49-F238E27FC236}">
                      <a16:creationId xmlns:a16="http://schemas.microsoft.com/office/drawing/2014/main" id="{802F4C75-878D-4CB2-B771-A907BA56FC17}"/>
                    </a:ext>
                  </a:extLst>
                </p:cNvPr>
                <p:cNvSpPr>
                  <a:spLocks noChangeArrowheads="1"/>
                </p:cNvSpPr>
                <p:nvPr/>
              </p:nvSpPr>
              <p:spPr bwMode="auto">
                <a:xfrm>
                  <a:off x="1601" y="3564"/>
                  <a:ext cx="50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nl-BE" sz="1400" b="1">
                      <a:solidFill>
                        <a:srgbClr val="CC0000"/>
                      </a:solidFill>
                      <a:latin typeface="Arial Black" pitchFamily="34" charset="0"/>
                    </a:rPr>
                    <a:t>INPUT</a:t>
                  </a:r>
                  <a:endParaRPr lang="nl-NL" sz="1400" b="1">
                    <a:solidFill>
                      <a:srgbClr val="CC0000"/>
                    </a:solidFill>
                    <a:latin typeface="Arial Black" pitchFamily="34" charset="0"/>
                  </a:endParaRPr>
                </a:p>
              </p:txBody>
            </p:sp>
            <p:sp>
              <p:nvSpPr>
                <p:cNvPr id="36" name="Line 30">
                  <a:extLst>
                    <a:ext uri="{FF2B5EF4-FFF2-40B4-BE49-F238E27FC236}">
                      <a16:creationId xmlns:a16="http://schemas.microsoft.com/office/drawing/2014/main" id="{B5AF54AD-80B9-4F1E-B407-7957ABA9D8C0}"/>
                    </a:ext>
                  </a:extLst>
                </p:cNvPr>
                <p:cNvSpPr>
                  <a:spLocks noChangeShapeType="1"/>
                </p:cNvSpPr>
                <p:nvPr/>
              </p:nvSpPr>
              <p:spPr bwMode="auto">
                <a:xfrm flipH="1" flipV="1">
                  <a:off x="180" y="2748"/>
                  <a:ext cx="0" cy="84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da-DK"/>
                </a:p>
              </p:txBody>
            </p:sp>
            <p:sp>
              <p:nvSpPr>
                <p:cNvPr id="37" name="Line 31">
                  <a:extLst>
                    <a:ext uri="{FF2B5EF4-FFF2-40B4-BE49-F238E27FC236}">
                      <a16:creationId xmlns:a16="http://schemas.microsoft.com/office/drawing/2014/main" id="{6FCA1DB9-1C82-411D-8302-66D213C101D7}"/>
                    </a:ext>
                  </a:extLst>
                </p:cNvPr>
                <p:cNvSpPr>
                  <a:spLocks noChangeShapeType="1"/>
                </p:cNvSpPr>
                <p:nvPr/>
              </p:nvSpPr>
              <p:spPr bwMode="auto">
                <a:xfrm flipV="1">
                  <a:off x="1360" y="3743"/>
                  <a:ext cx="1088" cy="2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da-DK"/>
                </a:p>
              </p:txBody>
            </p:sp>
          </p:grpSp>
        </p:grpSp>
      </p:grpSp>
      <p:grpSp>
        <p:nvGrpSpPr>
          <p:cNvPr id="38" name="Group 33">
            <a:extLst>
              <a:ext uri="{FF2B5EF4-FFF2-40B4-BE49-F238E27FC236}">
                <a16:creationId xmlns:a16="http://schemas.microsoft.com/office/drawing/2014/main" id="{2031ACCA-9307-4B4C-B673-BA7A750AC208}"/>
              </a:ext>
            </a:extLst>
          </p:cNvPr>
          <p:cNvGrpSpPr>
            <a:grpSpLocks noChangeAspect="1"/>
          </p:cNvGrpSpPr>
          <p:nvPr/>
        </p:nvGrpSpPr>
        <p:grpSpPr bwMode="auto">
          <a:xfrm>
            <a:off x="7767734" y="1627190"/>
            <a:ext cx="3011168" cy="2903969"/>
            <a:chOff x="3379" y="1025"/>
            <a:chExt cx="1882" cy="1815"/>
          </a:xfrm>
        </p:grpSpPr>
        <p:sp>
          <p:nvSpPr>
            <p:cNvPr id="39" name="Line 34">
              <a:extLst>
                <a:ext uri="{FF2B5EF4-FFF2-40B4-BE49-F238E27FC236}">
                  <a16:creationId xmlns:a16="http://schemas.microsoft.com/office/drawing/2014/main" id="{A09472EB-A94F-4D5E-A27E-9F329CCC812B}"/>
                </a:ext>
              </a:extLst>
            </p:cNvPr>
            <p:cNvSpPr>
              <a:spLocks noChangeShapeType="1"/>
            </p:cNvSpPr>
            <p:nvPr/>
          </p:nvSpPr>
          <p:spPr bwMode="auto">
            <a:xfrm flipV="1">
              <a:off x="3379" y="1025"/>
              <a:ext cx="0" cy="1815"/>
            </a:xfrm>
            <a:prstGeom prst="line">
              <a:avLst/>
            </a:prstGeom>
            <a:noFill/>
            <a:ln w="190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spAutoFit/>
            </a:bodyPr>
            <a:lstStyle/>
            <a:p>
              <a:endParaRPr lang="da-DK"/>
            </a:p>
          </p:txBody>
        </p:sp>
        <p:grpSp>
          <p:nvGrpSpPr>
            <p:cNvPr id="40" name="Group 35">
              <a:extLst>
                <a:ext uri="{FF2B5EF4-FFF2-40B4-BE49-F238E27FC236}">
                  <a16:creationId xmlns:a16="http://schemas.microsoft.com/office/drawing/2014/main" id="{712CAE55-7541-4192-9B8D-C45C2C1475F6}"/>
                </a:ext>
              </a:extLst>
            </p:cNvPr>
            <p:cNvGrpSpPr>
              <a:grpSpLocks/>
            </p:cNvGrpSpPr>
            <p:nvPr/>
          </p:nvGrpSpPr>
          <p:grpSpPr bwMode="auto">
            <a:xfrm>
              <a:off x="3424" y="1298"/>
              <a:ext cx="1837" cy="1255"/>
              <a:chOff x="3923" y="1298"/>
              <a:chExt cx="1837" cy="1255"/>
            </a:xfrm>
          </p:grpSpPr>
          <p:sp>
            <p:nvSpPr>
              <p:cNvPr id="41" name="Text Box 36">
                <a:extLst>
                  <a:ext uri="{FF2B5EF4-FFF2-40B4-BE49-F238E27FC236}">
                    <a16:creationId xmlns:a16="http://schemas.microsoft.com/office/drawing/2014/main" id="{D26A5A2A-4423-4744-8B61-1664B2AA8CEB}"/>
                  </a:ext>
                </a:extLst>
              </p:cNvPr>
              <p:cNvSpPr txBox="1">
                <a:spLocks noChangeArrowheads="1"/>
              </p:cNvSpPr>
              <p:nvPr/>
            </p:nvSpPr>
            <p:spPr bwMode="auto">
              <a:xfrm>
                <a:off x="3923" y="2341"/>
                <a:ext cx="176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nl-BE" sz="1600"/>
                  <a:t>Talent identification system</a:t>
                </a:r>
                <a:endParaRPr lang="nl-NL" sz="1600"/>
              </a:p>
            </p:txBody>
          </p:sp>
          <p:sp>
            <p:nvSpPr>
              <p:cNvPr id="42" name="Text Box 37">
                <a:extLst>
                  <a:ext uri="{FF2B5EF4-FFF2-40B4-BE49-F238E27FC236}">
                    <a16:creationId xmlns:a16="http://schemas.microsoft.com/office/drawing/2014/main" id="{2895292A-3944-449A-BC9F-44487072998B}"/>
                  </a:ext>
                </a:extLst>
              </p:cNvPr>
              <p:cNvSpPr txBox="1">
                <a:spLocks noChangeArrowheads="1"/>
              </p:cNvSpPr>
              <p:nvPr/>
            </p:nvSpPr>
            <p:spPr bwMode="auto">
              <a:xfrm>
                <a:off x="3991" y="1298"/>
                <a:ext cx="176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nl-BE" sz="1600" b="1" i="1" u="sng">
                    <a:solidFill>
                      <a:srgbClr val="008000"/>
                    </a:solidFill>
                  </a:rPr>
                  <a:t>Pillar 4</a:t>
                </a:r>
                <a:r>
                  <a:rPr lang="nl-BE" sz="1600" i="1">
                    <a:solidFill>
                      <a:srgbClr val="008000"/>
                    </a:solidFill>
                  </a:rPr>
                  <a:t>: </a:t>
                </a:r>
                <a:r>
                  <a:rPr lang="nl-BE" sz="1400" i="1">
                    <a:solidFill>
                      <a:srgbClr val="008000"/>
                    </a:solidFill>
                  </a:rPr>
                  <a:t>performance</a:t>
                </a:r>
                <a:endParaRPr lang="nl-NL"/>
              </a:p>
            </p:txBody>
          </p:sp>
        </p:grpSp>
      </p:grpSp>
      <p:grpSp>
        <p:nvGrpSpPr>
          <p:cNvPr id="43" name="Group 38">
            <a:extLst>
              <a:ext uri="{FF2B5EF4-FFF2-40B4-BE49-F238E27FC236}">
                <a16:creationId xmlns:a16="http://schemas.microsoft.com/office/drawing/2014/main" id="{AC5BFCB8-C3A7-4BA6-8C55-91729288D7A9}"/>
              </a:ext>
            </a:extLst>
          </p:cNvPr>
          <p:cNvGrpSpPr>
            <a:grpSpLocks noChangeAspect="1"/>
          </p:cNvGrpSpPr>
          <p:nvPr/>
        </p:nvGrpSpPr>
        <p:grpSpPr bwMode="auto">
          <a:xfrm>
            <a:off x="3448146" y="3500438"/>
            <a:ext cx="2321576" cy="675194"/>
            <a:chOff x="567" y="2387"/>
            <a:chExt cx="1451" cy="422"/>
          </a:xfrm>
        </p:grpSpPr>
        <p:sp>
          <p:nvSpPr>
            <p:cNvPr id="44" name="Text Box 39">
              <a:extLst>
                <a:ext uri="{FF2B5EF4-FFF2-40B4-BE49-F238E27FC236}">
                  <a16:creationId xmlns:a16="http://schemas.microsoft.com/office/drawing/2014/main" id="{E254DF2D-92D6-438F-A3AA-EEC691362016}"/>
                </a:ext>
              </a:extLst>
            </p:cNvPr>
            <p:cNvSpPr txBox="1">
              <a:spLocks noChangeArrowheads="1"/>
            </p:cNvSpPr>
            <p:nvPr/>
          </p:nvSpPr>
          <p:spPr bwMode="auto">
            <a:xfrm>
              <a:off x="567" y="2387"/>
              <a:ext cx="1248" cy="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nl-BE" sz="1400" b="1" i="1" u="sng">
                  <a:solidFill>
                    <a:srgbClr val="008000"/>
                  </a:solidFill>
                </a:rPr>
                <a:t>Pillar 6</a:t>
              </a:r>
              <a:endParaRPr lang="nl-BE" sz="1400" i="1" u="sng">
                <a:solidFill>
                  <a:srgbClr val="008000"/>
                </a:solidFill>
              </a:endParaRPr>
            </a:p>
            <a:p>
              <a:pPr algn="r" eaLnBrk="1" hangingPunct="1">
                <a:lnSpc>
                  <a:spcPct val="70000"/>
                </a:lnSpc>
                <a:spcBef>
                  <a:spcPct val="50000"/>
                </a:spcBef>
              </a:pPr>
              <a:r>
                <a:rPr lang="nl-BE" sz="1600"/>
                <a:t>Training facilities</a:t>
              </a:r>
              <a:endParaRPr lang="nl-NL" sz="1600"/>
            </a:p>
          </p:txBody>
        </p:sp>
        <p:grpSp>
          <p:nvGrpSpPr>
            <p:cNvPr id="45" name="Group 40">
              <a:extLst>
                <a:ext uri="{FF2B5EF4-FFF2-40B4-BE49-F238E27FC236}">
                  <a16:creationId xmlns:a16="http://schemas.microsoft.com/office/drawing/2014/main" id="{7978C51E-A555-411D-A3A2-B75979DF368B}"/>
                </a:ext>
              </a:extLst>
            </p:cNvPr>
            <p:cNvGrpSpPr>
              <a:grpSpLocks/>
            </p:cNvGrpSpPr>
            <p:nvPr/>
          </p:nvGrpSpPr>
          <p:grpSpPr bwMode="auto">
            <a:xfrm>
              <a:off x="1791" y="2492"/>
              <a:ext cx="227" cy="317"/>
              <a:chOff x="1791" y="2478"/>
              <a:chExt cx="227" cy="317"/>
            </a:xfrm>
          </p:grpSpPr>
          <p:sp>
            <p:nvSpPr>
              <p:cNvPr id="46" name="Line 41">
                <a:extLst>
                  <a:ext uri="{FF2B5EF4-FFF2-40B4-BE49-F238E27FC236}">
                    <a16:creationId xmlns:a16="http://schemas.microsoft.com/office/drawing/2014/main" id="{5C913ED1-3CAB-42CC-A9B6-20E4908F95A5}"/>
                  </a:ext>
                </a:extLst>
              </p:cNvPr>
              <p:cNvSpPr>
                <a:spLocks noChangeShapeType="1"/>
              </p:cNvSpPr>
              <p:nvPr/>
            </p:nvSpPr>
            <p:spPr bwMode="auto">
              <a:xfrm flipV="1">
                <a:off x="1791" y="2478"/>
                <a:ext cx="182" cy="18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da-DK"/>
              </a:p>
            </p:txBody>
          </p:sp>
          <p:sp>
            <p:nvSpPr>
              <p:cNvPr id="47" name="Line 42">
                <a:extLst>
                  <a:ext uri="{FF2B5EF4-FFF2-40B4-BE49-F238E27FC236}">
                    <a16:creationId xmlns:a16="http://schemas.microsoft.com/office/drawing/2014/main" id="{C1149C5E-262A-4353-A89D-676CA3087576}"/>
                  </a:ext>
                </a:extLst>
              </p:cNvPr>
              <p:cNvSpPr>
                <a:spLocks noChangeShapeType="1"/>
              </p:cNvSpPr>
              <p:nvPr/>
            </p:nvSpPr>
            <p:spPr bwMode="auto">
              <a:xfrm flipV="1">
                <a:off x="1791" y="2659"/>
                <a:ext cx="22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da-DK"/>
              </a:p>
            </p:txBody>
          </p:sp>
          <p:sp>
            <p:nvSpPr>
              <p:cNvPr id="48" name="Line 43">
                <a:extLst>
                  <a:ext uri="{FF2B5EF4-FFF2-40B4-BE49-F238E27FC236}">
                    <a16:creationId xmlns:a16="http://schemas.microsoft.com/office/drawing/2014/main" id="{02CB8490-F0F5-4551-B88F-C25833CECACF}"/>
                  </a:ext>
                </a:extLst>
              </p:cNvPr>
              <p:cNvSpPr>
                <a:spLocks noChangeShapeType="1"/>
              </p:cNvSpPr>
              <p:nvPr/>
            </p:nvSpPr>
            <p:spPr bwMode="auto">
              <a:xfrm>
                <a:off x="1791" y="2659"/>
                <a:ext cx="182" cy="1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da-DK"/>
              </a:p>
            </p:txBody>
          </p:sp>
        </p:grpSp>
      </p:grpSp>
      <p:grpSp>
        <p:nvGrpSpPr>
          <p:cNvPr id="49" name="Group 44">
            <a:extLst>
              <a:ext uri="{FF2B5EF4-FFF2-40B4-BE49-F238E27FC236}">
                <a16:creationId xmlns:a16="http://schemas.microsoft.com/office/drawing/2014/main" id="{E900A383-50BE-4B25-A070-141703442DD4}"/>
              </a:ext>
            </a:extLst>
          </p:cNvPr>
          <p:cNvGrpSpPr>
            <a:grpSpLocks noChangeAspect="1"/>
          </p:cNvGrpSpPr>
          <p:nvPr/>
        </p:nvGrpSpPr>
        <p:grpSpPr bwMode="auto">
          <a:xfrm>
            <a:off x="2508345" y="2436815"/>
            <a:ext cx="3414360" cy="854390"/>
            <a:chOff x="66" y="1535"/>
            <a:chExt cx="2134" cy="534"/>
          </a:xfrm>
        </p:grpSpPr>
        <p:sp>
          <p:nvSpPr>
            <p:cNvPr id="50" name="Text Box 45">
              <a:extLst>
                <a:ext uri="{FF2B5EF4-FFF2-40B4-BE49-F238E27FC236}">
                  <a16:creationId xmlns:a16="http://schemas.microsoft.com/office/drawing/2014/main" id="{C81E3F8D-42B2-42B2-9FDE-105FA44160EC}"/>
                </a:ext>
              </a:extLst>
            </p:cNvPr>
            <p:cNvSpPr txBox="1">
              <a:spLocks noChangeArrowheads="1"/>
            </p:cNvSpPr>
            <p:nvPr/>
          </p:nvSpPr>
          <p:spPr bwMode="auto">
            <a:xfrm>
              <a:off x="66" y="1535"/>
              <a:ext cx="1861" cy="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lnSpc>
                  <a:spcPct val="90000"/>
                </a:lnSpc>
                <a:spcBef>
                  <a:spcPct val="50000"/>
                </a:spcBef>
              </a:pPr>
              <a:r>
                <a:rPr lang="nl-BE" sz="1400" b="1" i="1" u="sng">
                  <a:solidFill>
                    <a:srgbClr val="008000"/>
                  </a:solidFill>
                </a:rPr>
                <a:t>Pillar 7</a:t>
              </a:r>
              <a:endParaRPr lang="nl-BE" sz="1400" i="1" u="sng">
                <a:solidFill>
                  <a:srgbClr val="008000"/>
                </a:solidFill>
              </a:endParaRPr>
            </a:p>
            <a:p>
              <a:pPr algn="r" eaLnBrk="1" hangingPunct="1">
                <a:lnSpc>
                  <a:spcPct val="90000"/>
                </a:lnSpc>
                <a:spcBef>
                  <a:spcPct val="50000"/>
                </a:spcBef>
              </a:pPr>
              <a:r>
                <a:rPr lang="nl-BE" sz="1600"/>
                <a:t>Coaching provision &amp; coach development</a:t>
              </a:r>
              <a:endParaRPr lang="nl-NL" sz="1600"/>
            </a:p>
          </p:txBody>
        </p:sp>
        <p:grpSp>
          <p:nvGrpSpPr>
            <p:cNvPr id="51" name="Group 46">
              <a:extLst>
                <a:ext uri="{FF2B5EF4-FFF2-40B4-BE49-F238E27FC236}">
                  <a16:creationId xmlns:a16="http://schemas.microsoft.com/office/drawing/2014/main" id="{0558104D-6366-40C4-B616-69B1F8FECDF2}"/>
                </a:ext>
              </a:extLst>
            </p:cNvPr>
            <p:cNvGrpSpPr>
              <a:grpSpLocks/>
            </p:cNvGrpSpPr>
            <p:nvPr/>
          </p:nvGrpSpPr>
          <p:grpSpPr bwMode="auto">
            <a:xfrm>
              <a:off x="1973" y="1671"/>
              <a:ext cx="227" cy="317"/>
              <a:chOff x="1791" y="2478"/>
              <a:chExt cx="227" cy="317"/>
            </a:xfrm>
          </p:grpSpPr>
          <p:sp>
            <p:nvSpPr>
              <p:cNvPr id="52" name="Line 47">
                <a:extLst>
                  <a:ext uri="{FF2B5EF4-FFF2-40B4-BE49-F238E27FC236}">
                    <a16:creationId xmlns:a16="http://schemas.microsoft.com/office/drawing/2014/main" id="{71E33AE5-44CE-4247-8FE1-F860B895F4D0}"/>
                  </a:ext>
                </a:extLst>
              </p:cNvPr>
              <p:cNvSpPr>
                <a:spLocks noChangeShapeType="1"/>
              </p:cNvSpPr>
              <p:nvPr/>
            </p:nvSpPr>
            <p:spPr bwMode="auto">
              <a:xfrm flipV="1">
                <a:off x="1791" y="2478"/>
                <a:ext cx="182" cy="18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da-DK"/>
              </a:p>
            </p:txBody>
          </p:sp>
          <p:sp>
            <p:nvSpPr>
              <p:cNvPr id="53" name="Line 48">
                <a:extLst>
                  <a:ext uri="{FF2B5EF4-FFF2-40B4-BE49-F238E27FC236}">
                    <a16:creationId xmlns:a16="http://schemas.microsoft.com/office/drawing/2014/main" id="{C6C6C6DC-B5D3-4E0B-9F76-F5959D8A380D}"/>
                  </a:ext>
                </a:extLst>
              </p:cNvPr>
              <p:cNvSpPr>
                <a:spLocks noChangeShapeType="1"/>
              </p:cNvSpPr>
              <p:nvPr/>
            </p:nvSpPr>
            <p:spPr bwMode="auto">
              <a:xfrm flipV="1">
                <a:off x="1791" y="2659"/>
                <a:ext cx="22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da-DK"/>
              </a:p>
            </p:txBody>
          </p:sp>
          <p:sp>
            <p:nvSpPr>
              <p:cNvPr id="54" name="Line 49">
                <a:extLst>
                  <a:ext uri="{FF2B5EF4-FFF2-40B4-BE49-F238E27FC236}">
                    <a16:creationId xmlns:a16="http://schemas.microsoft.com/office/drawing/2014/main" id="{4814D375-0FEC-49B7-B512-D4CCD9AEB21B}"/>
                  </a:ext>
                </a:extLst>
              </p:cNvPr>
              <p:cNvSpPr>
                <a:spLocks noChangeShapeType="1"/>
              </p:cNvSpPr>
              <p:nvPr/>
            </p:nvSpPr>
            <p:spPr bwMode="auto">
              <a:xfrm>
                <a:off x="1791" y="2659"/>
                <a:ext cx="182" cy="1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da-DK"/>
              </a:p>
            </p:txBody>
          </p:sp>
        </p:grpSp>
      </p:grpSp>
      <p:grpSp>
        <p:nvGrpSpPr>
          <p:cNvPr id="55" name="Group 50">
            <a:extLst>
              <a:ext uri="{FF2B5EF4-FFF2-40B4-BE49-F238E27FC236}">
                <a16:creationId xmlns:a16="http://schemas.microsoft.com/office/drawing/2014/main" id="{A066589F-C4C3-45BA-9564-A6E3491C951D}"/>
              </a:ext>
            </a:extLst>
          </p:cNvPr>
          <p:cNvGrpSpPr>
            <a:grpSpLocks noChangeAspect="1"/>
          </p:cNvGrpSpPr>
          <p:nvPr/>
        </p:nvGrpSpPr>
        <p:grpSpPr bwMode="auto">
          <a:xfrm>
            <a:off x="2654395" y="1700214"/>
            <a:ext cx="3267162" cy="654391"/>
            <a:chOff x="158" y="1071"/>
            <a:chExt cx="2042" cy="409"/>
          </a:xfrm>
        </p:grpSpPr>
        <p:sp>
          <p:nvSpPr>
            <p:cNvPr id="56" name="Text Box 51">
              <a:extLst>
                <a:ext uri="{FF2B5EF4-FFF2-40B4-BE49-F238E27FC236}">
                  <a16:creationId xmlns:a16="http://schemas.microsoft.com/office/drawing/2014/main" id="{F41AB61F-F9E3-4D6B-8D68-66F7F9BDEE42}"/>
                </a:ext>
              </a:extLst>
            </p:cNvPr>
            <p:cNvSpPr txBox="1">
              <a:spLocks noChangeArrowheads="1"/>
            </p:cNvSpPr>
            <p:nvPr/>
          </p:nvSpPr>
          <p:spPr bwMode="auto">
            <a:xfrm>
              <a:off x="158" y="1071"/>
              <a:ext cx="1769"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lnSpc>
                  <a:spcPct val="70000"/>
                </a:lnSpc>
                <a:spcBef>
                  <a:spcPct val="50000"/>
                </a:spcBef>
              </a:pPr>
              <a:r>
                <a:rPr lang="nl-BE" sz="1400" b="1" i="1" u="sng">
                  <a:solidFill>
                    <a:srgbClr val="008000"/>
                  </a:solidFill>
                </a:rPr>
                <a:t>Pillar 8</a:t>
              </a:r>
              <a:r>
                <a:rPr lang="nl-BE" sz="1400" i="1">
                  <a:solidFill>
                    <a:srgbClr val="008000"/>
                  </a:solidFill>
                </a:rPr>
                <a:t> </a:t>
              </a:r>
            </a:p>
            <a:p>
              <a:pPr algn="r" eaLnBrk="1" hangingPunct="1">
                <a:lnSpc>
                  <a:spcPct val="70000"/>
                </a:lnSpc>
                <a:spcBef>
                  <a:spcPct val="50000"/>
                </a:spcBef>
              </a:pPr>
              <a:r>
                <a:rPr lang="nl-BE" sz="1400" b="1"/>
                <a:t>(</a:t>
              </a:r>
              <a:r>
                <a:rPr lang="nl-BE" sz="1600"/>
                <a:t>Inter)national competition</a:t>
              </a:r>
              <a:endParaRPr lang="nl-NL" sz="1600"/>
            </a:p>
          </p:txBody>
        </p:sp>
        <p:grpSp>
          <p:nvGrpSpPr>
            <p:cNvPr id="57" name="Group 52">
              <a:extLst>
                <a:ext uri="{FF2B5EF4-FFF2-40B4-BE49-F238E27FC236}">
                  <a16:creationId xmlns:a16="http://schemas.microsoft.com/office/drawing/2014/main" id="{5728C7E2-9577-4FDB-B5CB-37812A60A73B}"/>
                </a:ext>
              </a:extLst>
            </p:cNvPr>
            <p:cNvGrpSpPr>
              <a:grpSpLocks/>
            </p:cNvGrpSpPr>
            <p:nvPr/>
          </p:nvGrpSpPr>
          <p:grpSpPr bwMode="auto">
            <a:xfrm>
              <a:off x="1973" y="1163"/>
              <a:ext cx="227" cy="317"/>
              <a:chOff x="1791" y="2478"/>
              <a:chExt cx="227" cy="317"/>
            </a:xfrm>
          </p:grpSpPr>
          <p:sp>
            <p:nvSpPr>
              <p:cNvPr id="58" name="Line 53">
                <a:extLst>
                  <a:ext uri="{FF2B5EF4-FFF2-40B4-BE49-F238E27FC236}">
                    <a16:creationId xmlns:a16="http://schemas.microsoft.com/office/drawing/2014/main" id="{E1EB4D56-DFF1-4209-90DE-1A1A45CABA1C}"/>
                  </a:ext>
                </a:extLst>
              </p:cNvPr>
              <p:cNvSpPr>
                <a:spLocks noChangeShapeType="1"/>
              </p:cNvSpPr>
              <p:nvPr/>
            </p:nvSpPr>
            <p:spPr bwMode="auto">
              <a:xfrm flipV="1">
                <a:off x="1791" y="2478"/>
                <a:ext cx="182" cy="18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da-DK"/>
              </a:p>
            </p:txBody>
          </p:sp>
          <p:sp>
            <p:nvSpPr>
              <p:cNvPr id="59" name="Line 54">
                <a:extLst>
                  <a:ext uri="{FF2B5EF4-FFF2-40B4-BE49-F238E27FC236}">
                    <a16:creationId xmlns:a16="http://schemas.microsoft.com/office/drawing/2014/main" id="{A5083943-4BC9-4E17-B209-8EA3CE1CE21F}"/>
                  </a:ext>
                </a:extLst>
              </p:cNvPr>
              <p:cNvSpPr>
                <a:spLocks noChangeShapeType="1"/>
              </p:cNvSpPr>
              <p:nvPr/>
            </p:nvSpPr>
            <p:spPr bwMode="auto">
              <a:xfrm flipV="1">
                <a:off x="1791" y="2659"/>
                <a:ext cx="22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da-DK"/>
              </a:p>
            </p:txBody>
          </p:sp>
          <p:sp>
            <p:nvSpPr>
              <p:cNvPr id="60" name="Line 55">
                <a:extLst>
                  <a:ext uri="{FF2B5EF4-FFF2-40B4-BE49-F238E27FC236}">
                    <a16:creationId xmlns:a16="http://schemas.microsoft.com/office/drawing/2014/main" id="{F9956652-EBC5-4AD8-8072-12FF26D3F7C5}"/>
                  </a:ext>
                </a:extLst>
              </p:cNvPr>
              <p:cNvSpPr>
                <a:spLocks noChangeShapeType="1"/>
              </p:cNvSpPr>
              <p:nvPr/>
            </p:nvSpPr>
            <p:spPr bwMode="auto">
              <a:xfrm>
                <a:off x="1791" y="2659"/>
                <a:ext cx="182" cy="1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da-DK"/>
              </a:p>
            </p:txBody>
          </p:sp>
        </p:grpSp>
      </p:grpSp>
      <p:grpSp>
        <p:nvGrpSpPr>
          <p:cNvPr id="61" name="Group 56">
            <a:extLst>
              <a:ext uri="{FF2B5EF4-FFF2-40B4-BE49-F238E27FC236}">
                <a16:creationId xmlns:a16="http://schemas.microsoft.com/office/drawing/2014/main" id="{BC2DFF49-19A9-4328-9434-E23913748A00}"/>
              </a:ext>
            </a:extLst>
          </p:cNvPr>
          <p:cNvGrpSpPr>
            <a:grpSpLocks noChangeAspect="1"/>
          </p:cNvGrpSpPr>
          <p:nvPr/>
        </p:nvGrpSpPr>
        <p:grpSpPr bwMode="auto">
          <a:xfrm>
            <a:off x="2511517" y="115890"/>
            <a:ext cx="2902366" cy="601593"/>
            <a:chOff x="68" y="73"/>
            <a:chExt cx="1814" cy="376"/>
          </a:xfrm>
        </p:grpSpPr>
        <p:grpSp>
          <p:nvGrpSpPr>
            <p:cNvPr id="62" name="Group 57">
              <a:extLst>
                <a:ext uri="{FF2B5EF4-FFF2-40B4-BE49-F238E27FC236}">
                  <a16:creationId xmlns:a16="http://schemas.microsoft.com/office/drawing/2014/main" id="{4A456D1A-82BB-45BA-972D-D147DA9A81D6}"/>
                </a:ext>
              </a:extLst>
            </p:cNvPr>
            <p:cNvGrpSpPr>
              <a:grpSpLocks/>
            </p:cNvGrpSpPr>
            <p:nvPr/>
          </p:nvGrpSpPr>
          <p:grpSpPr bwMode="auto">
            <a:xfrm>
              <a:off x="68" y="73"/>
              <a:ext cx="1497" cy="376"/>
              <a:chOff x="68" y="73"/>
              <a:chExt cx="1497" cy="376"/>
            </a:xfrm>
          </p:grpSpPr>
          <p:sp>
            <p:nvSpPr>
              <p:cNvPr id="64" name="Text Box 58">
                <a:extLst>
                  <a:ext uri="{FF2B5EF4-FFF2-40B4-BE49-F238E27FC236}">
                    <a16:creationId xmlns:a16="http://schemas.microsoft.com/office/drawing/2014/main" id="{9CFE0866-F611-4914-AC84-80EBD5F07C4A}"/>
                  </a:ext>
                </a:extLst>
              </p:cNvPr>
              <p:cNvSpPr txBox="1">
                <a:spLocks noChangeArrowheads="1"/>
              </p:cNvSpPr>
              <p:nvPr/>
            </p:nvSpPr>
            <p:spPr bwMode="auto">
              <a:xfrm>
                <a:off x="158" y="73"/>
                <a:ext cx="1407" cy="37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spcBef>
                    <a:spcPct val="50000"/>
                  </a:spcBef>
                </a:pPr>
                <a:r>
                  <a:rPr lang="nl-BE" sz="1200" b="1" u="sng">
                    <a:solidFill>
                      <a:srgbClr val="339933"/>
                    </a:solidFill>
                  </a:rPr>
                  <a:t>Pillar 10: </a:t>
                </a:r>
                <a:r>
                  <a:rPr lang="nl-BE" sz="1200"/>
                  <a:t>Elite sport Environment Media &amp; Sponsoring</a:t>
                </a:r>
                <a:endParaRPr lang="nl-NL" sz="1200"/>
              </a:p>
            </p:txBody>
          </p:sp>
          <p:sp>
            <p:nvSpPr>
              <p:cNvPr id="65" name="Line 59">
                <a:extLst>
                  <a:ext uri="{FF2B5EF4-FFF2-40B4-BE49-F238E27FC236}">
                    <a16:creationId xmlns:a16="http://schemas.microsoft.com/office/drawing/2014/main" id="{7078485A-1AB0-4178-8C85-0F25884EF0B0}"/>
                  </a:ext>
                </a:extLst>
              </p:cNvPr>
              <p:cNvSpPr>
                <a:spLocks noChangeShapeType="1"/>
              </p:cNvSpPr>
              <p:nvPr/>
            </p:nvSpPr>
            <p:spPr bwMode="auto">
              <a:xfrm rot="5400000" flipH="1" flipV="1">
                <a:off x="272" y="232"/>
                <a:ext cx="0" cy="408"/>
              </a:xfrm>
              <a:prstGeom prst="line">
                <a:avLst/>
              </a:prstGeom>
              <a:noFill/>
              <a:ln w="28575">
                <a:solidFill>
                  <a:srgbClr val="FF0000"/>
                </a:solidFill>
                <a:round/>
                <a:headEnd/>
                <a:tailEnd type="arrow" w="med" len="med"/>
              </a:ln>
              <a:extLst>
                <a:ext uri="{909E8E84-426E-40DD-AFC4-6F175D3DCCD1}">
                  <a14:hiddenFill xmlns:a14="http://schemas.microsoft.com/office/drawing/2010/main">
                    <a:noFill/>
                  </a14:hiddenFill>
                </a:ext>
              </a:extLst>
            </p:spPr>
            <p:txBody>
              <a:bodyPr/>
              <a:lstStyle/>
              <a:p>
                <a:endParaRPr lang="da-DK"/>
              </a:p>
            </p:txBody>
          </p:sp>
          <p:sp>
            <p:nvSpPr>
              <p:cNvPr id="66" name="Line 60">
                <a:extLst>
                  <a:ext uri="{FF2B5EF4-FFF2-40B4-BE49-F238E27FC236}">
                    <a16:creationId xmlns:a16="http://schemas.microsoft.com/office/drawing/2014/main" id="{3F20E217-9FB5-4405-A2E6-127448E46A14}"/>
                  </a:ext>
                </a:extLst>
              </p:cNvPr>
              <p:cNvSpPr>
                <a:spLocks noChangeShapeType="1"/>
              </p:cNvSpPr>
              <p:nvPr/>
            </p:nvSpPr>
            <p:spPr bwMode="auto">
              <a:xfrm flipV="1">
                <a:off x="68" y="210"/>
                <a:ext cx="0" cy="226"/>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spAutoFit/>
              </a:bodyPr>
              <a:lstStyle/>
              <a:p>
                <a:endParaRPr lang="da-DK"/>
              </a:p>
            </p:txBody>
          </p:sp>
          <p:sp>
            <p:nvSpPr>
              <p:cNvPr id="67" name="Line 61">
                <a:extLst>
                  <a:ext uri="{FF2B5EF4-FFF2-40B4-BE49-F238E27FC236}">
                    <a16:creationId xmlns:a16="http://schemas.microsoft.com/office/drawing/2014/main" id="{9984265F-FA66-482B-9B1C-2EA049483105}"/>
                  </a:ext>
                </a:extLst>
              </p:cNvPr>
              <p:cNvSpPr>
                <a:spLocks noChangeShapeType="1"/>
              </p:cNvSpPr>
              <p:nvPr/>
            </p:nvSpPr>
            <p:spPr bwMode="auto">
              <a:xfrm flipH="1">
                <a:off x="68" y="210"/>
                <a:ext cx="90" cy="1"/>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spAutoFit/>
              </a:bodyPr>
              <a:lstStyle/>
              <a:p>
                <a:endParaRPr lang="da-DK"/>
              </a:p>
            </p:txBody>
          </p:sp>
        </p:grpSp>
        <p:sp>
          <p:nvSpPr>
            <p:cNvPr id="63" name="Line 62">
              <a:extLst>
                <a:ext uri="{FF2B5EF4-FFF2-40B4-BE49-F238E27FC236}">
                  <a16:creationId xmlns:a16="http://schemas.microsoft.com/office/drawing/2014/main" id="{A509C905-76A8-4C6B-842C-73406B796FCF}"/>
                </a:ext>
              </a:extLst>
            </p:cNvPr>
            <p:cNvSpPr>
              <a:spLocks noChangeShapeType="1"/>
            </p:cNvSpPr>
            <p:nvPr/>
          </p:nvSpPr>
          <p:spPr bwMode="auto">
            <a:xfrm>
              <a:off x="1565" y="210"/>
              <a:ext cx="317" cy="0"/>
            </a:xfrm>
            <a:prstGeom prst="line">
              <a:avLst/>
            </a:prstGeom>
            <a:noFill/>
            <a:ln w="28575">
              <a:solidFill>
                <a:srgbClr val="FF0000"/>
              </a:solidFill>
              <a:round/>
              <a:headEnd/>
              <a:tailEnd type="arrow" w="med" len="med"/>
            </a:ln>
            <a:extLst>
              <a:ext uri="{909E8E84-426E-40DD-AFC4-6F175D3DCCD1}">
                <a14:hiddenFill xmlns:a14="http://schemas.microsoft.com/office/drawing/2010/main">
                  <a:noFill/>
                </a14:hiddenFill>
              </a:ext>
            </a:extLst>
          </p:spPr>
          <p:txBody>
            <a:bodyPr>
              <a:spAutoFit/>
            </a:bodyPr>
            <a:lstStyle/>
            <a:p>
              <a:endParaRPr lang="da-DK"/>
            </a:p>
          </p:txBody>
        </p:sp>
      </p:grpSp>
      <p:sp>
        <p:nvSpPr>
          <p:cNvPr id="68" name="Text Box 63">
            <a:extLst>
              <a:ext uri="{FF2B5EF4-FFF2-40B4-BE49-F238E27FC236}">
                <a16:creationId xmlns:a16="http://schemas.microsoft.com/office/drawing/2014/main" id="{BD77F79A-6A03-4EA5-ABB8-6B587393EF41}"/>
              </a:ext>
            </a:extLst>
          </p:cNvPr>
          <p:cNvSpPr txBox="1">
            <a:spLocks noChangeAspect="1" noChangeArrowheads="1"/>
          </p:cNvSpPr>
          <p:nvPr/>
        </p:nvSpPr>
        <p:spPr bwMode="auto">
          <a:xfrm>
            <a:off x="7983634" y="549273"/>
            <a:ext cx="2425572" cy="342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Bef>
                <a:spcPct val="50000"/>
              </a:spcBef>
            </a:pPr>
            <a:r>
              <a:rPr lang="en-GB" sz="1600" i="1"/>
              <a:t>Post career</a:t>
            </a:r>
            <a:r>
              <a:rPr lang="en-GB" i="1"/>
              <a:t> </a:t>
            </a:r>
          </a:p>
        </p:txBody>
      </p:sp>
      <p:grpSp>
        <p:nvGrpSpPr>
          <p:cNvPr id="69" name="Group 64">
            <a:extLst>
              <a:ext uri="{FF2B5EF4-FFF2-40B4-BE49-F238E27FC236}">
                <a16:creationId xmlns:a16="http://schemas.microsoft.com/office/drawing/2014/main" id="{145389D4-F0B7-4CC2-A95A-03B04BDCE50C}"/>
              </a:ext>
            </a:extLst>
          </p:cNvPr>
          <p:cNvGrpSpPr>
            <a:grpSpLocks noChangeAspect="1"/>
          </p:cNvGrpSpPr>
          <p:nvPr/>
        </p:nvGrpSpPr>
        <p:grpSpPr bwMode="auto">
          <a:xfrm>
            <a:off x="7767731" y="76201"/>
            <a:ext cx="2643169" cy="1491183"/>
            <a:chOff x="3379" y="48"/>
            <a:chExt cx="1652" cy="932"/>
          </a:xfrm>
        </p:grpSpPr>
        <p:sp>
          <p:nvSpPr>
            <p:cNvPr id="70" name="Line 65">
              <a:extLst>
                <a:ext uri="{FF2B5EF4-FFF2-40B4-BE49-F238E27FC236}">
                  <a16:creationId xmlns:a16="http://schemas.microsoft.com/office/drawing/2014/main" id="{0D45C171-606C-455B-BF6E-EF8CFB63400D}"/>
                </a:ext>
              </a:extLst>
            </p:cNvPr>
            <p:cNvSpPr>
              <a:spLocks noChangeShapeType="1"/>
            </p:cNvSpPr>
            <p:nvPr/>
          </p:nvSpPr>
          <p:spPr bwMode="auto">
            <a:xfrm flipV="1">
              <a:off x="3379" y="345"/>
              <a:ext cx="0" cy="63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da-DK"/>
            </a:p>
          </p:txBody>
        </p:sp>
        <p:grpSp>
          <p:nvGrpSpPr>
            <p:cNvPr id="71" name="Group 66">
              <a:extLst>
                <a:ext uri="{FF2B5EF4-FFF2-40B4-BE49-F238E27FC236}">
                  <a16:creationId xmlns:a16="http://schemas.microsoft.com/office/drawing/2014/main" id="{17DDDABF-009A-4408-9888-C8E37E49E1C6}"/>
                </a:ext>
              </a:extLst>
            </p:cNvPr>
            <p:cNvGrpSpPr>
              <a:grpSpLocks/>
            </p:cNvGrpSpPr>
            <p:nvPr/>
          </p:nvGrpSpPr>
          <p:grpSpPr bwMode="auto">
            <a:xfrm>
              <a:off x="3515" y="48"/>
              <a:ext cx="1516" cy="858"/>
              <a:chOff x="3515" y="48"/>
              <a:chExt cx="1516" cy="858"/>
            </a:xfrm>
          </p:grpSpPr>
          <p:sp>
            <p:nvSpPr>
              <p:cNvPr id="72" name="Text Box 67">
                <a:extLst>
                  <a:ext uri="{FF2B5EF4-FFF2-40B4-BE49-F238E27FC236}">
                    <a16:creationId xmlns:a16="http://schemas.microsoft.com/office/drawing/2014/main" id="{6AC72D66-0B26-49C6-8B1E-67E5F5664473}"/>
                  </a:ext>
                </a:extLst>
              </p:cNvPr>
              <p:cNvSpPr txBox="1">
                <a:spLocks noChangeArrowheads="1"/>
              </p:cNvSpPr>
              <p:nvPr/>
            </p:nvSpPr>
            <p:spPr bwMode="auto">
              <a:xfrm>
                <a:off x="3515" y="48"/>
                <a:ext cx="1516"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Bef>
                    <a:spcPct val="50000"/>
                  </a:spcBef>
                </a:pPr>
                <a:r>
                  <a:rPr lang="nl-BE" sz="1600" b="1" i="1" u="sng">
                    <a:solidFill>
                      <a:srgbClr val="008000"/>
                    </a:solidFill>
                  </a:rPr>
                  <a:t>Pillar 5:</a:t>
                </a:r>
                <a:r>
                  <a:rPr lang="nl-BE" sz="1600" i="1">
                    <a:solidFill>
                      <a:srgbClr val="008000"/>
                    </a:solidFill>
                  </a:rPr>
                  <a:t> excellence</a:t>
                </a:r>
                <a:endParaRPr lang="en-GB" sz="1600" i="1"/>
              </a:p>
            </p:txBody>
          </p:sp>
          <p:sp>
            <p:nvSpPr>
              <p:cNvPr id="73" name="Text Box 68">
                <a:extLst>
                  <a:ext uri="{FF2B5EF4-FFF2-40B4-BE49-F238E27FC236}">
                    <a16:creationId xmlns:a16="http://schemas.microsoft.com/office/drawing/2014/main" id="{A5ECF113-2336-40D5-94C8-9DEE82827ECD}"/>
                  </a:ext>
                </a:extLst>
              </p:cNvPr>
              <p:cNvSpPr txBox="1">
                <a:spLocks noChangeArrowheads="1"/>
              </p:cNvSpPr>
              <p:nvPr/>
            </p:nvSpPr>
            <p:spPr bwMode="auto">
              <a:xfrm>
                <a:off x="3515" y="709"/>
                <a:ext cx="1516"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Bef>
                    <a:spcPct val="50000"/>
                  </a:spcBef>
                </a:pPr>
                <a:r>
                  <a:rPr lang="en-GB" sz="1600" i="1"/>
                  <a:t>Athletic career support</a:t>
                </a:r>
                <a:endParaRPr lang="nl-NL" sz="1600" i="1"/>
              </a:p>
            </p:txBody>
          </p:sp>
        </p:grpSp>
      </p:grpSp>
      <p:sp>
        <p:nvSpPr>
          <p:cNvPr id="74" name="AutoShape 69">
            <a:extLst>
              <a:ext uri="{FF2B5EF4-FFF2-40B4-BE49-F238E27FC236}">
                <a16:creationId xmlns:a16="http://schemas.microsoft.com/office/drawing/2014/main" id="{731671B6-C135-4A80-B747-B617836A88F0}"/>
              </a:ext>
            </a:extLst>
          </p:cNvPr>
          <p:cNvSpPr>
            <a:spLocks noChangeAspect="1" noChangeArrowheads="1"/>
          </p:cNvSpPr>
          <p:nvPr/>
        </p:nvSpPr>
        <p:spPr bwMode="auto">
          <a:xfrm>
            <a:off x="6399306" y="549274"/>
            <a:ext cx="435196" cy="4644750"/>
          </a:xfrm>
          <a:prstGeom prst="triangle">
            <a:avLst>
              <a:gd name="adj" fmla="val 49634"/>
            </a:avLst>
          </a:prstGeom>
          <a:solidFill>
            <a:srgbClr val="EAEAEA"/>
          </a:solidFill>
          <a:ln w="3175">
            <a:solidFill>
              <a:schemeClr val="tx1"/>
            </a:solidFill>
            <a:prstDash val="sysDot"/>
            <a:miter lim="800000"/>
            <a:headEnd/>
            <a:tailEnd/>
          </a:ln>
        </p:spPr>
        <p:txBody>
          <a:bodyPr wrap="none" anchor="ctr"/>
          <a:lstStyle/>
          <a:p>
            <a:endParaRPr lang="nl-BE"/>
          </a:p>
        </p:txBody>
      </p:sp>
      <p:grpSp>
        <p:nvGrpSpPr>
          <p:cNvPr id="75" name="Group 70">
            <a:extLst>
              <a:ext uri="{FF2B5EF4-FFF2-40B4-BE49-F238E27FC236}">
                <a16:creationId xmlns:a16="http://schemas.microsoft.com/office/drawing/2014/main" id="{1622DBC5-0B26-4CA1-B47D-823A69D99B18}"/>
              </a:ext>
            </a:extLst>
          </p:cNvPr>
          <p:cNvGrpSpPr>
            <a:grpSpLocks noChangeAspect="1"/>
          </p:cNvGrpSpPr>
          <p:nvPr/>
        </p:nvGrpSpPr>
        <p:grpSpPr bwMode="auto">
          <a:xfrm>
            <a:off x="6254844" y="1341439"/>
            <a:ext cx="351998" cy="4716748"/>
            <a:chOff x="2473" y="569"/>
            <a:chExt cx="180" cy="3224"/>
          </a:xfrm>
        </p:grpSpPr>
        <p:sp>
          <p:nvSpPr>
            <p:cNvPr id="76" name="Line 71">
              <a:extLst>
                <a:ext uri="{FF2B5EF4-FFF2-40B4-BE49-F238E27FC236}">
                  <a16:creationId xmlns:a16="http://schemas.microsoft.com/office/drawing/2014/main" id="{681A8A53-EF12-4DCD-830E-4B6141E1850D}"/>
                </a:ext>
              </a:extLst>
            </p:cNvPr>
            <p:cNvSpPr>
              <a:spLocks noChangeShapeType="1"/>
            </p:cNvSpPr>
            <p:nvPr/>
          </p:nvSpPr>
          <p:spPr bwMode="auto">
            <a:xfrm flipH="1" flipV="1">
              <a:off x="2653" y="569"/>
              <a:ext cx="0" cy="3224"/>
            </a:xfrm>
            <a:prstGeom prst="line">
              <a:avLst/>
            </a:prstGeom>
            <a:noFill/>
            <a:ln w="57150">
              <a:solidFill>
                <a:srgbClr val="FF0000"/>
              </a:solidFill>
              <a:round/>
              <a:headEnd/>
              <a:tailEnd type="arrow" w="sm" len="med"/>
            </a:ln>
            <a:extLst>
              <a:ext uri="{909E8E84-426E-40DD-AFC4-6F175D3DCCD1}">
                <a14:hiddenFill xmlns:a14="http://schemas.microsoft.com/office/drawing/2010/main">
                  <a:noFill/>
                </a14:hiddenFill>
              </a:ext>
            </a:extLst>
          </p:spPr>
          <p:txBody>
            <a:bodyPr/>
            <a:lstStyle/>
            <a:p>
              <a:endParaRPr lang="da-DK"/>
            </a:p>
          </p:txBody>
        </p:sp>
        <p:sp>
          <p:nvSpPr>
            <p:cNvPr id="77" name="Rectangle 72">
              <a:extLst>
                <a:ext uri="{FF2B5EF4-FFF2-40B4-BE49-F238E27FC236}">
                  <a16:creationId xmlns:a16="http://schemas.microsoft.com/office/drawing/2014/main" id="{7385EBE3-7660-4BA1-9CED-6724C5FB7387}"/>
                </a:ext>
              </a:extLst>
            </p:cNvPr>
            <p:cNvSpPr>
              <a:spLocks noChangeArrowheads="1"/>
            </p:cNvSpPr>
            <p:nvPr/>
          </p:nvSpPr>
          <p:spPr bwMode="auto">
            <a:xfrm rot="-5382788">
              <a:off x="1978" y="1924"/>
              <a:ext cx="1148"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nl-BE" sz="1400" b="1">
                  <a:solidFill>
                    <a:srgbClr val="CC0000"/>
                  </a:solidFill>
                  <a:latin typeface="Arial Black" pitchFamily="34" charset="0"/>
                </a:rPr>
                <a:t>THROUGHPUT</a:t>
              </a:r>
              <a:endParaRPr lang="nl-NL" sz="1400" b="1">
                <a:solidFill>
                  <a:srgbClr val="CC0000"/>
                </a:solidFill>
                <a:latin typeface="Arial Black" pitchFamily="34" charset="0"/>
              </a:endParaRPr>
            </a:p>
          </p:txBody>
        </p:sp>
      </p:grpSp>
      <p:grpSp>
        <p:nvGrpSpPr>
          <p:cNvPr id="78" name="Group 73">
            <a:extLst>
              <a:ext uri="{FF2B5EF4-FFF2-40B4-BE49-F238E27FC236}">
                <a16:creationId xmlns:a16="http://schemas.microsoft.com/office/drawing/2014/main" id="{D61878FD-82A2-4B5F-B265-8BB4B02109F3}"/>
              </a:ext>
            </a:extLst>
          </p:cNvPr>
          <p:cNvGrpSpPr>
            <a:grpSpLocks noChangeAspect="1"/>
          </p:cNvGrpSpPr>
          <p:nvPr/>
        </p:nvGrpSpPr>
        <p:grpSpPr bwMode="auto">
          <a:xfrm>
            <a:off x="4095846" y="4492624"/>
            <a:ext cx="7510315" cy="1031991"/>
            <a:chOff x="1066" y="2830"/>
            <a:chExt cx="4694" cy="645"/>
          </a:xfrm>
        </p:grpSpPr>
        <p:sp>
          <p:nvSpPr>
            <p:cNvPr id="79" name="Text Box 74">
              <a:extLst>
                <a:ext uri="{FF2B5EF4-FFF2-40B4-BE49-F238E27FC236}">
                  <a16:creationId xmlns:a16="http://schemas.microsoft.com/office/drawing/2014/main" id="{D1927451-09B8-4AFB-8C2A-B5FBDFF79D9B}"/>
                </a:ext>
              </a:extLst>
            </p:cNvPr>
            <p:cNvSpPr txBox="1">
              <a:spLocks noChangeArrowheads="1"/>
            </p:cNvSpPr>
            <p:nvPr/>
          </p:nvSpPr>
          <p:spPr bwMode="auto">
            <a:xfrm>
              <a:off x="4694" y="2830"/>
              <a:ext cx="1066" cy="645"/>
            </a:xfrm>
            <a:prstGeom prst="rect">
              <a:avLst/>
            </a:prstGeom>
            <a:noFill/>
            <a:ln w="9525">
              <a:noFill/>
              <a:miter lim="800000"/>
              <a:headEnd/>
              <a:tailEnd/>
            </a:ln>
            <a:effectLst/>
          </p:spPr>
          <p:txBody>
            <a:bodyPr>
              <a:spAutoFit/>
            </a:bodyPr>
            <a:lstStyle/>
            <a:p>
              <a:pPr>
                <a:spcBef>
                  <a:spcPct val="50000"/>
                </a:spcBef>
                <a:defRPr/>
              </a:pPr>
              <a:r>
                <a:rPr lang="nl-BE" sz="1600" b="1" i="1" u="sng">
                  <a:solidFill>
                    <a:srgbClr val="008000"/>
                  </a:solidFill>
                  <a:effectLst>
                    <a:outerShdw blurRad="38100" dist="38100" dir="2700000" algn="tl">
                      <a:srgbClr val="C0C0C0"/>
                    </a:outerShdw>
                  </a:effectLst>
                </a:rPr>
                <a:t>Pillar 3</a:t>
              </a:r>
              <a:r>
                <a:rPr lang="nl-BE" sz="1600" i="1">
                  <a:solidFill>
                    <a:srgbClr val="008000"/>
                  </a:solidFill>
                  <a:effectLst>
                    <a:outerShdw blurRad="38100" dist="38100" dir="2700000" algn="tl">
                      <a:srgbClr val="C0C0C0"/>
                    </a:outerShdw>
                  </a:effectLst>
                </a:rPr>
                <a:t>: </a:t>
              </a:r>
              <a:r>
                <a:rPr lang="nl-BE" sz="1400" i="1">
                  <a:solidFill>
                    <a:srgbClr val="008000"/>
                  </a:solidFill>
                  <a:effectLst>
                    <a:outerShdw blurRad="38100" dist="38100" dir="2700000" algn="tl">
                      <a:srgbClr val="C0C0C0"/>
                    </a:outerShdw>
                  </a:effectLst>
                </a:rPr>
                <a:t>initiation</a:t>
              </a:r>
            </a:p>
            <a:p>
              <a:pPr>
                <a:spcBef>
                  <a:spcPct val="50000"/>
                </a:spcBef>
                <a:defRPr/>
              </a:pPr>
              <a:r>
                <a:rPr lang="fr-BE">
                  <a:effectLst>
                    <a:outerShdw blurRad="38100" dist="38100" dir="2700000" algn="tl">
                      <a:srgbClr val="C0C0C0"/>
                    </a:outerShdw>
                  </a:effectLst>
                </a:rPr>
                <a:t>Foundation &amp; participation</a:t>
              </a:r>
              <a:endParaRPr lang="en-GB">
                <a:effectLst>
                  <a:outerShdw blurRad="38100" dist="38100" dir="2700000" algn="tl">
                    <a:srgbClr val="C0C0C0"/>
                  </a:outerShdw>
                </a:effectLst>
              </a:endParaRPr>
            </a:p>
          </p:txBody>
        </p:sp>
        <p:sp>
          <p:nvSpPr>
            <p:cNvPr id="80" name="Text Box 75">
              <a:extLst>
                <a:ext uri="{FF2B5EF4-FFF2-40B4-BE49-F238E27FC236}">
                  <a16:creationId xmlns:a16="http://schemas.microsoft.com/office/drawing/2014/main" id="{E8207DD3-55E6-4B4A-8B5F-FE1A0E067886}"/>
                </a:ext>
              </a:extLst>
            </p:cNvPr>
            <p:cNvSpPr txBox="1">
              <a:spLocks noChangeArrowheads="1"/>
            </p:cNvSpPr>
            <p:nvPr/>
          </p:nvSpPr>
          <p:spPr bwMode="auto">
            <a:xfrm>
              <a:off x="1718" y="2886"/>
              <a:ext cx="168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nl-BE" sz="1600"/>
                <a:t>Organized sport (clubs)</a:t>
              </a:r>
              <a:endParaRPr lang="nl-NL" sz="1600"/>
            </a:p>
          </p:txBody>
        </p:sp>
        <p:sp>
          <p:nvSpPr>
            <p:cNvPr id="81" name="Rectangle 76">
              <a:extLst>
                <a:ext uri="{FF2B5EF4-FFF2-40B4-BE49-F238E27FC236}">
                  <a16:creationId xmlns:a16="http://schemas.microsoft.com/office/drawing/2014/main" id="{5F7D9146-3721-4E10-9461-E52245144C08}"/>
                </a:ext>
              </a:extLst>
            </p:cNvPr>
            <p:cNvSpPr>
              <a:spLocks noChangeArrowheads="1"/>
            </p:cNvSpPr>
            <p:nvPr/>
          </p:nvSpPr>
          <p:spPr bwMode="auto">
            <a:xfrm>
              <a:off x="1066" y="3158"/>
              <a:ext cx="320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nl-BE" sz="1600"/>
                <a:t>Non organised sport and physical education in schools</a:t>
              </a:r>
            </a:p>
          </p:txBody>
        </p:sp>
      </p:grpSp>
      <p:sp>
        <p:nvSpPr>
          <p:cNvPr id="82" name="Text Box 77">
            <a:extLst>
              <a:ext uri="{FF2B5EF4-FFF2-40B4-BE49-F238E27FC236}">
                <a16:creationId xmlns:a16="http://schemas.microsoft.com/office/drawing/2014/main" id="{7386B623-F970-4821-A08A-178052DBDD55}"/>
              </a:ext>
            </a:extLst>
          </p:cNvPr>
          <p:cNvSpPr txBox="1">
            <a:spLocks noChangeAspect="1" noChangeArrowheads="1"/>
          </p:cNvSpPr>
          <p:nvPr/>
        </p:nvSpPr>
        <p:spPr bwMode="auto">
          <a:xfrm>
            <a:off x="9063134" y="6453188"/>
            <a:ext cx="2503972" cy="339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GB" sz="1600">
                <a:latin typeface="Times New Roman" pitchFamily="18" charset="0"/>
              </a:rPr>
              <a:t>De Bosscher et al., 2006</a:t>
            </a:r>
          </a:p>
        </p:txBody>
      </p:sp>
      <p:grpSp>
        <p:nvGrpSpPr>
          <p:cNvPr id="83" name="Group 78">
            <a:extLst>
              <a:ext uri="{FF2B5EF4-FFF2-40B4-BE49-F238E27FC236}">
                <a16:creationId xmlns:a16="http://schemas.microsoft.com/office/drawing/2014/main" id="{4C39E2AE-5EE0-4792-AE5C-766F957BC45C}"/>
              </a:ext>
            </a:extLst>
          </p:cNvPr>
          <p:cNvGrpSpPr>
            <a:grpSpLocks noChangeAspect="1"/>
          </p:cNvGrpSpPr>
          <p:nvPr/>
        </p:nvGrpSpPr>
        <p:grpSpPr bwMode="auto">
          <a:xfrm>
            <a:off x="5462685" y="-26990"/>
            <a:ext cx="2321575" cy="1523184"/>
            <a:chOff x="1927" y="-17"/>
            <a:chExt cx="1451" cy="952"/>
          </a:xfrm>
        </p:grpSpPr>
        <p:sp>
          <p:nvSpPr>
            <p:cNvPr id="84" name="Rectangle 79">
              <a:extLst>
                <a:ext uri="{FF2B5EF4-FFF2-40B4-BE49-F238E27FC236}">
                  <a16:creationId xmlns:a16="http://schemas.microsoft.com/office/drawing/2014/main" id="{A9130246-C79E-48CB-806D-9C7C5F7BCD0E}"/>
                </a:ext>
              </a:extLst>
            </p:cNvPr>
            <p:cNvSpPr>
              <a:spLocks noChangeArrowheads="1"/>
            </p:cNvSpPr>
            <p:nvPr/>
          </p:nvSpPr>
          <p:spPr bwMode="auto">
            <a:xfrm rot="17212">
              <a:off x="2335" y="255"/>
              <a:ext cx="63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nl-BE" sz="1400">
                  <a:solidFill>
                    <a:srgbClr val="CC0000"/>
                  </a:solidFill>
                  <a:latin typeface="Arial Black" pitchFamily="34" charset="0"/>
                </a:rPr>
                <a:t>OUTPUT</a:t>
              </a:r>
              <a:endParaRPr lang="nl-NL" sz="1400">
                <a:solidFill>
                  <a:srgbClr val="CC0000"/>
                </a:solidFill>
                <a:latin typeface="Arial Black" pitchFamily="34" charset="0"/>
              </a:endParaRPr>
            </a:p>
          </p:txBody>
        </p:sp>
        <p:sp>
          <p:nvSpPr>
            <p:cNvPr id="85" name="Rectangle 80">
              <a:extLst>
                <a:ext uri="{FF2B5EF4-FFF2-40B4-BE49-F238E27FC236}">
                  <a16:creationId xmlns:a16="http://schemas.microsoft.com/office/drawing/2014/main" id="{2A728D64-7DAE-49D8-9026-E24D822734A5}"/>
                </a:ext>
              </a:extLst>
            </p:cNvPr>
            <p:cNvSpPr>
              <a:spLocks noChangeArrowheads="1"/>
            </p:cNvSpPr>
            <p:nvPr/>
          </p:nvSpPr>
          <p:spPr bwMode="auto">
            <a:xfrm rot="17212">
              <a:off x="2290" y="-17"/>
              <a:ext cx="75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nl-BE" sz="1400">
                  <a:solidFill>
                    <a:srgbClr val="CC0000"/>
                  </a:solidFill>
                  <a:latin typeface="Arial Black" pitchFamily="34" charset="0"/>
                </a:rPr>
                <a:t>OUTCOME</a:t>
              </a:r>
              <a:endParaRPr lang="nl-NL" sz="1400">
                <a:solidFill>
                  <a:srgbClr val="CC0000"/>
                </a:solidFill>
                <a:latin typeface="Arial Black" pitchFamily="34" charset="0"/>
              </a:endParaRPr>
            </a:p>
          </p:txBody>
        </p:sp>
        <p:grpSp>
          <p:nvGrpSpPr>
            <p:cNvPr id="86" name="Group 81">
              <a:extLst>
                <a:ext uri="{FF2B5EF4-FFF2-40B4-BE49-F238E27FC236}">
                  <a16:creationId xmlns:a16="http://schemas.microsoft.com/office/drawing/2014/main" id="{A1E6ACA8-8E60-461D-AF8F-D4AD7C3EA1BD}"/>
                </a:ext>
              </a:extLst>
            </p:cNvPr>
            <p:cNvGrpSpPr>
              <a:grpSpLocks/>
            </p:cNvGrpSpPr>
            <p:nvPr/>
          </p:nvGrpSpPr>
          <p:grpSpPr bwMode="auto">
            <a:xfrm>
              <a:off x="1927" y="526"/>
              <a:ext cx="1451" cy="409"/>
              <a:chOff x="1927" y="526"/>
              <a:chExt cx="1451" cy="409"/>
            </a:xfrm>
          </p:grpSpPr>
          <p:sp>
            <p:nvSpPr>
              <p:cNvPr id="89" name="Text Box 82">
                <a:extLst>
                  <a:ext uri="{FF2B5EF4-FFF2-40B4-BE49-F238E27FC236}">
                    <a16:creationId xmlns:a16="http://schemas.microsoft.com/office/drawing/2014/main" id="{C2DC3736-5F88-4527-AB62-FB81DB755269}"/>
                  </a:ext>
                </a:extLst>
              </p:cNvPr>
              <p:cNvSpPr txBox="1">
                <a:spLocks noChangeArrowheads="1"/>
              </p:cNvSpPr>
              <p:nvPr/>
            </p:nvSpPr>
            <p:spPr bwMode="auto">
              <a:xfrm>
                <a:off x="1927" y="587"/>
                <a:ext cx="145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nl-BE" sz="1600" b="1">
                    <a:solidFill>
                      <a:srgbClr val="D20000"/>
                    </a:solidFill>
                    <a:latin typeface="Times New Roman" pitchFamily="18" charset="0"/>
                  </a:rPr>
                  <a:t>Improved climate</a:t>
                </a:r>
                <a:endParaRPr lang="nl-NL" sz="1600" b="1">
                  <a:solidFill>
                    <a:srgbClr val="D20000"/>
                  </a:solidFill>
                  <a:latin typeface="Times New Roman" pitchFamily="18" charset="0"/>
                </a:endParaRPr>
              </a:p>
            </p:txBody>
          </p:sp>
          <p:sp>
            <p:nvSpPr>
              <p:cNvPr id="90" name="Oval 83">
                <a:extLst>
                  <a:ext uri="{FF2B5EF4-FFF2-40B4-BE49-F238E27FC236}">
                    <a16:creationId xmlns:a16="http://schemas.microsoft.com/office/drawing/2014/main" id="{3C57E506-07D0-4C28-B9FA-98B2F038354D}"/>
                  </a:ext>
                </a:extLst>
              </p:cNvPr>
              <p:cNvSpPr>
                <a:spLocks noChangeArrowheads="1"/>
              </p:cNvSpPr>
              <p:nvPr/>
            </p:nvSpPr>
            <p:spPr bwMode="auto">
              <a:xfrm>
                <a:off x="1927" y="526"/>
                <a:ext cx="1361" cy="409"/>
              </a:xfrm>
              <a:prstGeom prst="ellipse">
                <a:avLst/>
              </a:prstGeom>
              <a:noFill/>
              <a:ln w="127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nl-BE"/>
              </a:p>
            </p:txBody>
          </p:sp>
        </p:grpSp>
        <p:sp>
          <p:nvSpPr>
            <p:cNvPr id="87" name="Line 84">
              <a:extLst>
                <a:ext uri="{FF2B5EF4-FFF2-40B4-BE49-F238E27FC236}">
                  <a16:creationId xmlns:a16="http://schemas.microsoft.com/office/drawing/2014/main" id="{3BF205BE-0B09-411C-AD9A-A63951F4C8FE}"/>
                </a:ext>
              </a:extLst>
            </p:cNvPr>
            <p:cNvSpPr>
              <a:spLocks noChangeShapeType="1"/>
            </p:cNvSpPr>
            <p:nvPr/>
          </p:nvSpPr>
          <p:spPr bwMode="auto">
            <a:xfrm flipV="1">
              <a:off x="2653" y="119"/>
              <a:ext cx="0" cy="136"/>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da-DK"/>
            </a:p>
          </p:txBody>
        </p:sp>
        <p:sp>
          <p:nvSpPr>
            <p:cNvPr id="88" name="Line 85">
              <a:extLst>
                <a:ext uri="{FF2B5EF4-FFF2-40B4-BE49-F238E27FC236}">
                  <a16:creationId xmlns:a16="http://schemas.microsoft.com/office/drawing/2014/main" id="{759693E6-2BF9-42C0-9D41-18F3C1D45192}"/>
                </a:ext>
              </a:extLst>
            </p:cNvPr>
            <p:cNvSpPr>
              <a:spLocks noChangeShapeType="1"/>
            </p:cNvSpPr>
            <p:nvPr/>
          </p:nvSpPr>
          <p:spPr bwMode="auto">
            <a:xfrm flipV="1">
              <a:off x="2653" y="391"/>
              <a:ext cx="0" cy="136"/>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da-DK"/>
            </a:p>
          </p:txBody>
        </p:sp>
      </p:grpSp>
      <p:sp>
        <p:nvSpPr>
          <p:cNvPr id="4" name="Tekstfelt 3">
            <a:extLst>
              <a:ext uri="{FF2B5EF4-FFF2-40B4-BE49-F238E27FC236}">
                <a16:creationId xmlns:a16="http://schemas.microsoft.com/office/drawing/2014/main" id="{B995B70D-506D-4BC9-9F7B-B12D87540950}"/>
              </a:ext>
            </a:extLst>
          </p:cNvPr>
          <p:cNvSpPr txBox="1"/>
          <p:nvPr/>
        </p:nvSpPr>
        <p:spPr>
          <a:xfrm>
            <a:off x="64928" y="522027"/>
            <a:ext cx="1961935" cy="3139321"/>
          </a:xfrm>
          <a:prstGeom prst="rect">
            <a:avLst/>
          </a:prstGeom>
          <a:noFill/>
        </p:spPr>
        <p:txBody>
          <a:bodyPr wrap="square" rtlCol="0">
            <a:spAutoFit/>
          </a:bodyPr>
          <a:lstStyle/>
          <a:p>
            <a:r>
              <a:rPr lang="da-DK" b="1" dirty="0">
                <a:solidFill>
                  <a:schemeClr val="bg1"/>
                </a:solidFill>
                <a:latin typeface="Verdana" panose="020B0604030504040204" pitchFamily="34" charset="0"/>
                <a:ea typeface="Verdana" panose="020B0604030504040204" pitchFamily="34" charset="0"/>
                <a:cs typeface="Verdana" panose="020B0604030504040204" pitchFamily="34" charset="0"/>
              </a:rPr>
              <a:t>Elite sport</a:t>
            </a:r>
            <a:br>
              <a:rPr lang="da-DK" b="1"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da-DK" b="1" dirty="0">
                <a:solidFill>
                  <a:schemeClr val="bg1"/>
                </a:solidFill>
                <a:latin typeface="Verdana" panose="020B0604030504040204" pitchFamily="34" charset="0"/>
                <a:ea typeface="Verdana" panose="020B0604030504040204" pitchFamily="34" charset="0"/>
                <a:cs typeface="Verdana" panose="020B0604030504040204" pitchFamily="34" charset="0"/>
              </a:rPr>
              <a:t>SPLISS</a:t>
            </a:r>
          </a:p>
          <a:p>
            <a:endParaRPr lang="da-DK"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da-DK" dirty="0">
                <a:solidFill>
                  <a:schemeClr val="bg1"/>
                </a:solidFill>
                <a:latin typeface="Verdana" panose="020B0604030504040204" pitchFamily="34" charset="0"/>
                <a:ea typeface="Verdana" panose="020B0604030504040204" pitchFamily="34" charset="0"/>
                <a:cs typeface="Verdana" panose="020B0604030504040204" pitchFamily="34" charset="0"/>
              </a:rPr>
              <a:t>It is just not the same</a:t>
            </a:r>
          </a:p>
          <a:p>
            <a:r>
              <a:rPr lang="da-DK" dirty="0">
                <a:solidFill>
                  <a:schemeClr val="bg1"/>
                </a:solidFill>
                <a:latin typeface="Verdana" panose="020B0604030504040204" pitchFamily="34" charset="0"/>
                <a:ea typeface="Verdana" panose="020B0604030504040204" pitchFamily="34" charset="0"/>
                <a:cs typeface="Verdana" panose="020B0604030504040204" pitchFamily="34" charset="0"/>
              </a:rPr>
              <a:t>as sport for </a:t>
            </a:r>
          </a:p>
          <a:p>
            <a:r>
              <a:rPr lang="da-DK" dirty="0">
                <a:solidFill>
                  <a:schemeClr val="bg1"/>
                </a:solidFill>
                <a:latin typeface="Verdana" panose="020B0604030504040204" pitchFamily="34" charset="0"/>
                <a:ea typeface="Verdana" panose="020B0604030504040204" pitchFamily="34" charset="0"/>
                <a:cs typeface="Verdana" panose="020B0604030504040204" pitchFamily="34" charset="0"/>
              </a:rPr>
              <a:t>all. </a:t>
            </a:r>
            <a:r>
              <a:rPr lang="da-DK" dirty="0" err="1">
                <a:solidFill>
                  <a:schemeClr val="bg1"/>
                </a:solidFill>
                <a:latin typeface="Verdana" panose="020B0604030504040204" pitchFamily="34" charset="0"/>
                <a:ea typeface="Verdana" panose="020B0604030504040204" pitchFamily="34" charset="0"/>
                <a:cs typeface="Verdana" panose="020B0604030504040204" pitchFamily="34" charset="0"/>
              </a:rPr>
              <a:t>Maybe</a:t>
            </a:r>
            <a:r>
              <a:rPr lang="da-DK"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da-DK" dirty="0" err="1">
                <a:solidFill>
                  <a:schemeClr val="bg1"/>
                </a:solidFill>
                <a:latin typeface="Verdana" panose="020B0604030504040204" pitchFamily="34" charset="0"/>
                <a:ea typeface="Verdana" panose="020B0604030504040204" pitchFamily="34" charset="0"/>
                <a:cs typeface="Verdana" panose="020B0604030504040204" pitchFamily="34" charset="0"/>
              </a:rPr>
              <a:t>we</a:t>
            </a:r>
            <a:r>
              <a:rPr lang="da-DK" dirty="0">
                <a:solidFill>
                  <a:schemeClr val="bg1"/>
                </a:solidFill>
                <a:latin typeface="Verdana" panose="020B0604030504040204" pitchFamily="34" charset="0"/>
                <a:ea typeface="Verdana" panose="020B0604030504040204" pitchFamily="34" charset="0"/>
                <a:cs typeface="Verdana" panose="020B0604030504040204" pitchFamily="34" charset="0"/>
              </a:rPr>
              <a:t> </a:t>
            </a:r>
          </a:p>
          <a:p>
            <a:r>
              <a:rPr lang="da-DK" dirty="0" err="1">
                <a:solidFill>
                  <a:schemeClr val="bg1"/>
                </a:solidFill>
                <a:latin typeface="Verdana" panose="020B0604030504040204" pitchFamily="34" charset="0"/>
                <a:ea typeface="Verdana" panose="020B0604030504040204" pitchFamily="34" charset="0"/>
                <a:cs typeface="Verdana" panose="020B0604030504040204" pitchFamily="34" charset="0"/>
              </a:rPr>
              <a:t>need</a:t>
            </a:r>
            <a:r>
              <a:rPr lang="da-DK" dirty="0">
                <a:solidFill>
                  <a:schemeClr val="bg1"/>
                </a:solidFill>
                <a:latin typeface="Verdana" panose="020B0604030504040204" pitchFamily="34" charset="0"/>
                <a:ea typeface="Verdana" panose="020B0604030504040204" pitchFamily="34" charset="0"/>
                <a:cs typeface="Verdana" panose="020B0604030504040204" pitchFamily="34" charset="0"/>
              </a:rPr>
              <a:t> SPLISS</a:t>
            </a:r>
          </a:p>
          <a:p>
            <a:r>
              <a:rPr lang="da-DK" dirty="0">
                <a:solidFill>
                  <a:schemeClr val="bg1"/>
                </a:solidFill>
                <a:latin typeface="Verdana" panose="020B0604030504040204" pitchFamily="34" charset="0"/>
                <a:ea typeface="Verdana" panose="020B0604030504040204" pitchFamily="34" charset="0"/>
                <a:cs typeface="Verdana" panose="020B0604030504040204" pitchFamily="34" charset="0"/>
              </a:rPr>
              <a:t>for sport for</a:t>
            </a:r>
          </a:p>
          <a:p>
            <a:r>
              <a:rPr lang="da-DK" dirty="0">
                <a:solidFill>
                  <a:schemeClr val="bg1"/>
                </a:solidFill>
                <a:latin typeface="Verdana" panose="020B0604030504040204" pitchFamily="34" charset="0"/>
                <a:ea typeface="Verdana" panose="020B0604030504040204" pitchFamily="34" charset="0"/>
                <a:cs typeface="Verdana" panose="020B0604030504040204" pitchFamily="34" charset="0"/>
              </a:rPr>
              <a:t>all </a:t>
            </a:r>
            <a:r>
              <a:rPr lang="da-DK" dirty="0" err="1">
                <a:solidFill>
                  <a:schemeClr val="bg1"/>
                </a:solidFill>
                <a:latin typeface="Verdana" panose="020B0604030504040204" pitchFamily="34" charset="0"/>
                <a:ea typeface="Verdana" panose="020B0604030504040204" pitchFamily="34" charset="0"/>
                <a:cs typeface="Verdana" panose="020B0604030504040204" pitchFamily="34" charset="0"/>
              </a:rPr>
              <a:t>environ</a:t>
            </a:r>
            <a:r>
              <a:rPr lang="da-DK" dirty="0">
                <a:solidFill>
                  <a:schemeClr val="bg1"/>
                </a:solidFill>
                <a:latin typeface="Verdana" panose="020B0604030504040204" pitchFamily="34" charset="0"/>
                <a:ea typeface="Verdana" panose="020B0604030504040204" pitchFamily="34" charset="0"/>
                <a:cs typeface="Verdana" panose="020B0604030504040204" pitchFamily="34" charset="0"/>
              </a:rPr>
              <a:t>-</a:t>
            </a:r>
          </a:p>
          <a:p>
            <a:r>
              <a:rPr lang="da-DK" dirty="0" err="1">
                <a:solidFill>
                  <a:schemeClr val="bg1"/>
                </a:solidFill>
                <a:latin typeface="Verdana" panose="020B0604030504040204" pitchFamily="34" charset="0"/>
                <a:ea typeface="Verdana" panose="020B0604030504040204" pitchFamily="34" charset="0"/>
                <a:cs typeface="Verdana" panose="020B0604030504040204" pitchFamily="34" charset="0"/>
              </a:rPr>
              <a:t>Ments</a:t>
            </a:r>
            <a:r>
              <a:rPr lang="da-DK" dirty="0">
                <a:solidFill>
                  <a:schemeClr val="bg1"/>
                </a:solidFill>
                <a:latin typeface="Verdana" panose="020B0604030504040204" pitchFamily="34" charset="0"/>
                <a:ea typeface="Verdana" panose="020B0604030504040204" pitchFamily="34" charset="0"/>
                <a:cs typeface="Verdana" panose="020B0604030504040204" pitchFamily="34" charset="0"/>
              </a:rPr>
              <a:t>?</a:t>
            </a:r>
          </a:p>
        </p:txBody>
      </p:sp>
      <p:sp>
        <p:nvSpPr>
          <p:cNvPr id="2" name="Ellipse 1">
            <a:extLst>
              <a:ext uri="{FF2B5EF4-FFF2-40B4-BE49-F238E27FC236}">
                <a16:creationId xmlns:a16="http://schemas.microsoft.com/office/drawing/2014/main" id="{29368F23-CB6E-4556-9CE1-325D4D48764C}"/>
              </a:ext>
            </a:extLst>
          </p:cNvPr>
          <p:cNvSpPr/>
          <p:nvPr/>
        </p:nvSpPr>
        <p:spPr>
          <a:xfrm>
            <a:off x="2988395" y="2317117"/>
            <a:ext cx="2745433" cy="11636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5098247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Lige forbindelse 4">
            <a:extLst>
              <a:ext uri="{FF2B5EF4-FFF2-40B4-BE49-F238E27FC236}">
                <a16:creationId xmlns:a16="http://schemas.microsoft.com/office/drawing/2014/main" id="{399A575F-981B-4BEA-827F-C3527798A9A0}"/>
              </a:ext>
            </a:extLst>
          </p:cNvPr>
          <p:cNvCxnSpPr/>
          <p:nvPr/>
        </p:nvCxnSpPr>
        <p:spPr>
          <a:xfrm>
            <a:off x="1696915" y="0"/>
            <a:ext cx="0" cy="685800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kstfelt 5">
            <a:extLst>
              <a:ext uri="{FF2B5EF4-FFF2-40B4-BE49-F238E27FC236}">
                <a16:creationId xmlns:a16="http://schemas.microsoft.com/office/drawing/2014/main" id="{922747D4-B423-400A-BA19-096A0432B699}"/>
              </a:ext>
            </a:extLst>
          </p:cNvPr>
          <p:cNvSpPr txBox="1"/>
          <p:nvPr/>
        </p:nvSpPr>
        <p:spPr>
          <a:xfrm>
            <a:off x="0" y="0"/>
            <a:ext cx="1696908" cy="6858000"/>
          </a:xfrm>
          <a:prstGeom prst="rect">
            <a:avLst/>
          </a:prstGeom>
          <a:solidFill>
            <a:srgbClr val="700000"/>
          </a:solidFill>
        </p:spPr>
        <p:txBody>
          <a:bodyPr wrap="square" rtlCol="0">
            <a:spAutoFit/>
          </a:bodyPr>
          <a:lstStyle/>
          <a:p>
            <a:endParaRPr lang="da-DK" dirty="0"/>
          </a:p>
        </p:txBody>
      </p:sp>
      <p:sp>
        <p:nvSpPr>
          <p:cNvPr id="7" name="Tekstfelt 6">
            <a:extLst>
              <a:ext uri="{FF2B5EF4-FFF2-40B4-BE49-F238E27FC236}">
                <a16:creationId xmlns:a16="http://schemas.microsoft.com/office/drawing/2014/main" id="{EC405921-3235-4954-BB24-2078C19B345A}"/>
              </a:ext>
            </a:extLst>
          </p:cNvPr>
          <p:cNvSpPr txBox="1"/>
          <p:nvPr/>
        </p:nvSpPr>
        <p:spPr>
          <a:xfrm>
            <a:off x="-9525" y="5915025"/>
            <a:ext cx="1696908" cy="830997"/>
          </a:xfrm>
          <a:prstGeom prst="rect">
            <a:avLst/>
          </a:prstGeom>
          <a:noFill/>
        </p:spPr>
        <p:txBody>
          <a:bodyPr wrap="square" rtlCol="0">
            <a:spAutoFit/>
          </a:bodyPr>
          <a:lstStyle/>
          <a:p>
            <a:r>
              <a:rPr lang="da-DK" sz="1200" b="1" dirty="0">
                <a:solidFill>
                  <a:schemeClr val="bg1"/>
                </a:solidFill>
              </a:rPr>
              <a:t>Idrættens Konsulenthus</a:t>
            </a:r>
          </a:p>
          <a:p>
            <a:r>
              <a:rPr lang="da-DK" sz="1200" dirty="0">
                <a:solidFill>
                  <a:schemeClr val="bg1"/>
                </a:solidFill>
              </a:rPr>
              <a:t>Henrik H. Brandt</a:t>
            </a:r>
          </a:p>
          <a:p>
            <a:r>
              <a:rPr lang="da-DK" sz="1200" dirty="0">
                <a:solidFill>
                  <a:schemeClr val="bg1"/>
                </a:solidFill>
              </a:rPr>
              <a:t>Tlf. +4529210972</a:t>
            </a:r>
          </a:p>
          <a:p>
            <a:r>
              <a:rPr lang="da-DK" sz="1200" dirty="0">
                <a:solidFill>
                  <a:schemeClr val="bg1"/>
                </a:solidFill>
              </a:rPr>
              <a:t>henrik.brandt@idkon.dk</a:t>
            </a:r>
          </a:p>
        </p:txBody>
      </p:sp>
      <p:sp>
        <p:nvSpPr>
          <p:cNvPr id="2" name="Tekstfelt 1">
            <a:extLst>
              <a:ext uri="{FF2B5EF4-FFF2-40B4-BE49-F238E27FC236}">
                <a16:creationId xmlns:a16="http://schemas.microsoft.com/office/drawing/2014/main" id="{88B46FB5-DFF8-4D36-AAC3-836CFA1958A5}"/>
              </a:ext>
            </a:extLst>
          </p:cNvPr>
          <p:cNvSpPr txBox="1"/>
          <p:nvPr/>
        </p:nvSpPr>
        <p:spPr>
          <a:xfrm>
            <a:off x="1929549" y="186815"/>
            <a:ext cx="9478296" cy="461665"/>
          </a:xfrm>
          <a:prstGeom prst="rect">
            <a:avLst/>
          </a:prstGeom>
          <a:noFill/>
        </p:spPr>
        <p:txBody>
          <a:bodyPr wrap="square" rtlCol="0">
            <a:spAutoFit/>
          </a:bodyPr>
          <a:lstStyle/>
          <a:p>
            <a:r>
              <a:rPr lang="da-DK" sz="2400" dirty="0">
                <a:latin typeface="Verdana" panose="020B0604030504040204" pitchFamily="34" charset="0"/>
                <a:ea typeface="Verdana" panose="020B0604030504040204" pitchFamily="34" charset="0"/>
                <a:cs typeface="Verdana" panose="020B0604030504040204" pitchFamily="34" charset="0"/>
              </a:rPr>
              <a:t>Is </a:t>
            </a:r>
            <a:r>
              <a:rPr lang="da-DK" sz="2400" dirty="0" err="1">
                <a:latin typeface="Verdana" panose="020B0604030504040204" pitchFamily="34" charset="0"/>
                <a:ea typeface="Verdana" panose="020B0604030504040204" pitchFamily="34" charset="0"/>
                <a:cs typeface="Verdana" panose="020B0604030504040204" pitchFamily="34" charset="0"/>
              </a:rPr>
              <a:t>there</a:t>
            </a:r>
            <a:r>
              <a:rPr lang="da-DK" sz="2400" dirty="0">
                <a:latin typeface="Verdana" panose="020B0604030504040204" pitchFamily="34" charset="0"/>
                <a:ea typeface="Verdana" panose="020B0604030504040204" pitchFamily="34" charset="0"/>
                <a:cs typeface="Verdana" panose="020B0604030504040204" pitchFamily="34" charset="0"/>
              </a:rPr>
              <a:t> </a:t>
            </a:r>
            <a:r>
              <a:rPr lang="da-DK" sz="2400" dirty="0" err="1">
                <a:latin typeface="Verdana" panose="020B0604030504040204" pitchFamily="34" charset="0"/>
                <a:ea typeface="Verdana" panose="020B0604030504040204" pitchFamily="34" charset="0"/>
                <a:cs typeface="Verdana" panose="020B0604030504040204" pitchFamily="34" charset="0"/>
              </a:rPr>
              <a:t>such</a:t>
            </a:r>
            <a:r>
              <a:rPr lang="da-DK" sz="2400" dirty="0">
                <a:latin typeface="Verdana" panose="020B0604030504040204" pitchFamily="34" charset="0"/>
                <a:ea typeface="Verdana" panose="020B0604030504040204" pitchFamily="34" charset="0"/>
                <a:cs typeface="Verdana" panose="020B0604030504040204" pitchFamily="34" charset="0"/>
              </a:rPr>
              <a:t> a </a:t>
            </a:r>
            <a:r>
              <a:rPr lang="da-DK" sz="2400" dirty="0" err="1">
                <a:latin typeface="Verdana" panose="020B0604030504040204" pitchFamily="34" charset="0"/>
                <a:ea typeface="Verdana" panose="020B0604030504040204" pitchFamily="34" charset="0"/>
                <a:cs typeface="Verdana" panose="020B0604030504040204" pitchFamily="34" charset="0"/>
              </a:rPr>
              <a:t>thing</a:t>
            </a:r>
            <a:r>
              <a:rPr lang="da-DK" sz="2400" dirty="0">
                <a:latin typeface="Verdana" panose="020B0604030504040204" pitchFamily="34" charset="0"/>
                <a:ea typeface="Verdana" panose="020B0604030504040204" pitchFamily="34" charset="0"/>
                <a:cs typeface="Verdana" panose="020B0604030504040204" pitchFamily="34" charset="0"/>
              </a:rPr>
              <a:t> as a ‘</a:t>
            </a:r>
            <a:r>
              <a:rPr lang="da-DK" sz="2400" dirty="0" err="1">
                <a:latin typeface="Verdana" panose="020B0604030504040204" pitchFamily="34" charset="0"/>
                <a:ea typeface="Verdana" panose="020B0604030504040204" pitchFamily="34" charset="0"/>
                <a:cs typeface="Verdana" panose="020B0604030504040204" pitchFamily="34" charset="0"/>
              </a:rPr>
              <a:t>fourth</a:t>
            </a:r>
            <a:r>
              <a:rPr lang="da-DK" sz="2400" dirty="0">
                <a:latin typeface="Verdana" panose="020B0604030504040204" pitchFamily="34" charset="0"/>
                <a:ea typeface="Verdana" panose="020B0604030504040204" pitchFamily="34" charset="0"/>
                <a:cs typeface="Verdana" panose="020B0604030504040204" pitchFamily="34" charset="0"/>
              </a:rPr>
              <a:t> team coach’ </a:t>
            </a:r>
            <a:r>
              <a:rPr lang="da-DK" sz="2400" dirty="0" err="1">
                <a:latin typeface="Verdana" panose="020B0604030504040204" pitchFamily="34" charset="0"/>
                <a:ea typeface="Verdana" panose="020B0604030504040204" pitchFamily="34" charset="0"/>
                <a:cs typeface="Verdana" panose="020B0604030504040204" pitchFamily="34" charset="0"/>
              </a:rPr>
              <a:t>education</a:t>
            </a:r>
            <a:r>
              <a:rPr lang="da-DK" sz="2400" dirty="0">
                <a:latin typeface="Verdana" panose="020B0604030504040204" pitchFamily="34" charset="0"/>
                <a:ea typeface="Verdana" panose="020B0604030504040204" pitchFamily="34" charset="0"/>
                <a:cs typeface="Verdana" panose="020B0604030504040204" pitchFamily="34" charset="0"/>
              </a:rPr>
              <a:t>?</a:t>
            </a:r>
          </a:p>
        </p:txBody>
      </p:sp>
      <p:graphicFrame>
        <p:nvGraphicFramePr>
          <p:cNvPr id="3" name="Tabel 2">
            <a:extLst>
              <a:ext uri="{FF2B5EF4-FFF2-40B4-BE49-F238E27FC236}">
                <a16:creationId xmlns:a16="http://schemas.microsoft.com/office/drawing/2014/main" id="{82930A3F-D01D-4746-9B0D-126A5B2EDCE9}"/>
              </a:ext>
            </a:extLst>
          </p:cNvPr>
          <p:cNvGraphicFramePr>
            <a:graphicFrameLocks noGrp="1"/>
          </p:cNvGraphicFramePr>
          <p:nvPr>
            <p:extLst>
              <p:ext uri="{D42A27DB-BD31-4B8C-83A1-F6EECF244321}">
                <p14:modId xmlns:p14="http://schemas.microsoft.com/office/powerpoint/2010/main" val="940845154"/>
              </p:ext>
            </p:extLst>
          </p:nvPr>
        </p:nvGraphicFramePr>
        <p:xfrm>
          <a:off x="1821971" y="833963"/>
          <a:ext cx="10294368" cy="5953760"/>
        </p:xfrm>
        <a:graphic>
          <a:graphicData uri="http://schemas.openxmlformats.org/drawingml/2006/table">
            <a:tbl>
              <a:tblPr firstRow="1" bandRow="1">
                <a:tableStyleId>{5C22544A-7EE6-4342-B048-85BDC9FD1C3A}</a:tableStyleId>
              </a:tblPr>
              <a:tblGrid>
                <a:gridCol w="2566219">
                  <a:extLst>
                    <a:ext uri="{9D8B030D-6E8A-4147-A177-3AD203B41FA5}">
                      <a16:colId xmlns:a16="http://schemas.microsoft.com/office/drawing/2014/main" val="791948056"/>
                    </a:ext>
                  </a:extLst>
                </a:gridCol>
                <a:gridCol w="3480619">
                  <a:extLst>
                    <a:ext uri="{9D8B030D-6E8A-4147-A177-3AD203B41FA5}">
                      <a16:colId xmlns:a16="http://schemas.microsoft.com/office/drawing/2014/main" val="1085872387"/>
                    </a:ext>
                  </a:extLst>
                </a:gridCol>
                <a:gridCol w="4247530">
                  <a:extLst>
                    <a:ext uri="{9D8B030D-6E8A-4147-A177-3AD203B41FA5}">
                      <a16:colId xmlns:a16="http://schemas.microsoft.com/office/drawing/2014/main" val="1183141937"/>
                    </a:ext>
                  </a:extLst>
                </a:gridCol>
              </a:tblGrid>
              <a:tr h="370840">
                <a:tc>
                  <a:txBody>
                    <a:bodyPr/>
                    <a:lstStyle/>
                    <a:p>
                      <a:r>
                        <a:rPr lang="da-DK" sz="1200" dirty="0">
                          <a:latin typeface="Verdana" panose="020B0604030504040204" pitchFamily="34" charset="0"/>
                          <a:ea typeface="Verdana" panose="020B0604030504040204" pitchFamily="34" charset="0"/>
                          <a:cs typeface="Verdana" panose="020B0604030504040204" pitchFamily="34" charset="0"/>
                        </a:rPr>
                        <a:t>SPLISS Elements</a:t>
                      </a:r>
                    </a:p>
                  </a:txBody>
                  <a:tcPr/>
                </a:tc>
                <a:tc>
                  <a:txBody>
                    <a:bodyPr/>
                    <a:lstStyle/>
                    <a:p>
                      <a:r>
                        <a:rPr lang="da-DK" sz="1200" dirty="0">
                          <a:latin typeface="Verdana" panose="020B0604030504040204" pitchFamily="34" charset="0"/>
                          <a:ea typeface="Verdana" panose="020B0604030504040204" pitchFamily="34" charset="0"/>
                          <a:cs typeface="Verdana" panose="020B0604030504040204" pitchFamily="34" charset="0"/>
                        </a:rPr>
                        <a:t>‘Førsteholdstræneren’</a:t>
                      </a:r>
                    </a:p>
                  </a:txBody>
                  <a:tcPr/>
                </a:tc>
                <a:tc>
                  <a:txBody>
                    <a:bodyPr/>
                    <a:lstStyle/>
                    <a:p>
                      <a:r>
                        <a:rPr lang="da-DK" sz="1200" dirty="0">
                          <a:latin typeface="Verdana" panose="020B0604030504040204" pitchFamily="34" charset="0"/>
                          <a:ea typeface="Verdana" panose="020B0604030504040204" pitchFamily="34" charset="0"/>
                          <a:cs typeface="Verdana" panose="020B0604030504040204" pitchFamily="34" charset="0"/>
                        </a:rPr>
                        <a:t>‘Breddetræneren’</a:t>
                      </a:r>
                    </a:p>
                  </a:txBody>
                  <a:tcPr/>
                </a:tc>
                <a:extLst>
                  <a:ext uri="{0D108BD9-81ED-4DB2-BD59-A6C34878D82A}">
                    <a16:rowId xmlns:a16="http://schemas.microsoft.com/office/drawing/2014/main" val="1470041770"/>
                  </a:ext>
                </a:extLst>
              </a:tr>
              <a:tr h="370840">
                <a:tc>
                  <a:txBody>
                    <a:bodyPr/>
                    <a:lstStyle/>
                    <a:p>
                      <a:r>
                        <a:rPr lang="da-DK" sz="1000" b="1" dirty="0">
                          <a:latin typeface="Verdana" panose="020B0604030504040204" pitchFamily="34" charset="0"/>
                          <a:ea typeface="Verdana" panose="020B0604030504040204" pitchFamily="34" charset="0"/>
                          <a:cs typeface="Verdana" panose="020B0604030504040204" pitchFamily="34" charset="0"/>
                        </a:rPr>
                        <a:t>Finances</a:t>
                      </a:r>
                    </a:p>
                  </a:txBody>
                  <a:tcPr/>
                </a:tc>
                <a:tc>
                  <a:txBody>
                    <a:bodyPr/>
                    <a:lstStyle/>
                    <a:p>
                      <a:r>
                        <a:rPr lang="da-DK" sz="1000" dirty="0" err="1">
                          <a:latin typeface="Verdana" panose="020B0604030504040204" pitchFamily="34" charset="0"/>
                          <a:ea typeface="Verdana" panose="020B0604030504040204" pitchFamily="34" charset="0"/>
                          <a:cs typeface="Verdana" panose="020B0604030504040204" pitchFamily="34" charset="0"/>
                        </a:rPr>
                        <a:t>We</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can</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always</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afford</a:t>
                      </a:r>
                      <a:r>
                        <a:rPr lang="da-DK" sz="1000" dirty="0">
                          <a:latin typeface="Verdana" panose="020B0604030504040204" pitchFamily="34" charset="0"/>
                          <a:ea typeface="Verdana" panose="020B0604030504040204" pitchFamily="34" charset="0"/>
                          <a:cs typeface="Verdana" panose="020B0604030504040204" pitchFamily="34" charset="0"/>
                        </a:rPr>
                        <a:t> a bus and new </a:t>
                      </a:r>
                      <a:r>
                        <a:rPr lang="da-DK" sz="1000" dirty="0" err="1">
                          <a:latin typeface="Verdana" panose="020B0604030504040204" pitchFamily="34" charset="0"/>
                          <a:ea typeface="Verdana" panose="020B0604030504040204" pitchFamily="34" charset="0"/>
                          <a:cs typeface="Verdana" panose="020B0604030504040204" pitchFamily="34" charset="0"/>
                        </a:rPr>
                        <a:t>shirts</a:t>
                      </a:r>
                      <a:endParaRPr lang="da-DK" sz="100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r>
                        <a:rPr lang="da-DK" sz="1000" dirty="0">
                          <a:latin typeface="Verdana" panose="020B0604030504040204" pitchFamily="34" charset="0"/>
                          <a:ea typeface="Verdana" panose="020B0604030504040204" pitchFamily="34" charset="0"/>
                          <a:cs typeface="Verdana" panose="020B0604030504040204" pitchFamily="34" charset="0"/>
                        </a:rPr>
                        <a:t>A bus for </a:t>
                      </a:r>
                      <a:r>
                        <a:rPr lang="da-DK" sz="1000" dirty="0" err="1">
                          <a:latin typeface="Verdana" panose="020B0604030504040204" pitchFamily="34" charset="0"/>
                          <a:ea typeface="Verdana" panose="020B0604030504040204" pitchFamily="34" charset="0"/>
                          <a:cs typeface="Verdana" panose="020B0604030504040204" pitchFamily="34" charset="0"/>
                        </a:rPr>
                        <a:t>away</a:t>
                      </a:r>
                      <a:r>
                        <a:rPr lang="da-DK" sz="1000" dirty="0">
                          <a:latin typeface="Verdana" panose="020B0604030504040204" pitchFamily="34" charset="0"/>
                          <a:ea typeface="Verdana" panose="020B0604030504040204" pitchFamily="34" charset="0"/>
                          <a:cs typeface="Verdana" panose="020B0604030504040204" pitchFamily="34" charset="0"/>
                        </a:rPr>
                        <a:t> matches or new </a:t>
                      </a:r>
                      <a:r>
                        <a:rPr lang="da-DK" sz="1000" dirty="0" err="1">
                          <a:latin typeface="Verdana" panose="020B0604030504040204" pitchFamily="34" charset="0"/>
                          <a:ea typeface="Verdana" panose="020B0604030504040204" pitchFamily="34" charset="0"/>
                          <a:cs typeface="Verdana" panose="020B0604030504040204" pitchFamily="34" charset="0"/>
                        </a:rPr>
                        <a:t>playing</a:t>
                      </a:r>
                      <a:r>
                        <a:rPr lang="da-DK" sz="1000" dirty="0">
                          <a:latin typeface="Verdana" panose="020B0604030504040204" pitchFamily="34" charset="0"/>
                          <a:ea typeface="Verdana" panose="020B0604030504040204" pitchFamily="34" charset="0"/>
                          <a:cs typeface="Verdana" panose="020B0604030504040204" pitchFamily="34" charset="0"/>
                        </a:rPr>
                        <a:t> kits. </a:t>
                      </a:r>
                      <a:r>
                        <a:rPr lang="da-DK" sz="1000" dirty="0" err="1">
                          <a:latin typeface="Verdana" panose="020B0604030504040204" pitchFamily="34" charset="0"/>
                          <a:ea typeface="Verdana" panose="020B0604030504040204" pitchFamily="34" charset="0"/>
                          <a:cs typeface="Verdana" panose="020B0604030504040204" pitchFamily="34" charset="0"/>
                        </a:rPr>
                        <a:t>Forget</a:t>
                      </a:r>
                      <a:r>
                        <a:rPr lang="da-DK" sz="1000" dirty="0">
                          <a:latin typeface="Verdana" panose="020B0604030504040204" pitchFamily="34" charset="0"/>
                          <a:ea typeface="Verdana" panose="020B0604030504040204" pitchFamily="34" charset="0"/>
                          <a:cs typeface="Verdana" panose="020B0604030504040204" pitchFamily="34" charset="0"/>
                        </a:rPr>
                        <a:t> it.</a:t>
                      </a:r>
                    </a:p>
                  </a:txBody>
                  <a:tcPr/>
                </a:tc>
                <a:extLst>
                  <a:ext uri="{0D108BD9-81ED-4DB2-BD59-A6C34878D82A}">
                    <a16:rowId xmlns:a16="http://schemas.microsoft.com/office/drawing/2014/main" val="778042167"/>
                  </a:ext>
                </a:extLst>
              </a:tr>
              <a:tr h="370840">
                <a:tc>
                  <a:txBody>
                    <a:bodyPr/>
                    <a:lstStyle/>
                    <a:p>
                      <a:r>
                        <a:rPr lang="da-DK" sz="1000" b="1" dirty="0" err="1">
                          <a:latin typeface="Verdana" panose="020B0604030504040204" pitchFamily="34" charset="0"/>
                          <a:ea typeface="Verdana" panose="020B0604030504040204" pitchFamily="34" charset="0"/>
                          <a:cs typeface="Verdana" panose="020B0604030504040204" pitchFamily="34" charset="0"/>
                        </a:rPr>
                        <a:t>Policies</a:t>
                      </a:r>
                      <a:r>
                        <a:rPr lang="da-DK" sz="1000" b="1" dirty="0">
                          <a:latin typeface="Verdana" panose="020B0604030504040204" pitchFamily="34" charset="0"/>
                          <a:ea typeface="Verdana" panose="020B0604030504040204" pitchFamily="34" charset="0"/>
                          <a:cs typeface="Verdana" panose="020B0604030504040204" pitchFamily="34" charset="0"/>
                        </a:rPr>
                        <a:t> and </a:t>
                      </a:r>
                      <a:r>
                        <a:rPr lang="da-DK" sz="1000" b="1" dirty="0" err="1">
                          <a:latin typeface="Verdana" panose="020B0604030504040204" pitchFamily="34" charset="0"/>
                          <a:ea typeface="Verdana" panose="020B0604030504040204" pitchFamily="34" charset="0"/>
                          <a:cs typeface="Verdana" panose="020B0604030504040204" pitchFamily="34" charset="0"/>
                        </a:rPr>
                        <a:t>structure</a:t>
                      </a:r>
                      <a:endParaRPr lang="da-DK" sz="1000" b="1"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r>
                        <a:rPr lang="da-DK" sz="1000" dirty="0">
                          <a:latin typeface="Verdana" panose="020B0604030504040204" pitchFamily="34" charset="0"/>
                          <a:ea typeface="Verdana" panose="020B0604030504040204" pitchFamily="34" charset="0"/>
                          <a:cs typeface="Verdana" panose="020B0604030504040204" pitchFamily="34" charset="0"/>
                        </a:rPr>
                        <a:t>Development of </a:t>
                      </a:r>
                      <a:r>
                        <a:rPr lang="da-DK" sz="1000" dirty="0" err="1">
                          <a:latin typeface="Verdana" panose="020B0604030504040204" pitchFamily="34" charset="0"/>
                          <a:ea typeface="Verdana" panose="020B0604030504040204" pitchFamily="34" charset="0"/>
                          <a:cs typeface="Verdana" panose="020B0604030504040204" pitchFamily="34" charset="0"/>
                        </a:rPr>
                        <a:t>good</a:t>
                      </a:r>
                      <a:r>
                        <a:rPr lang="da-DK" sz="1000" dirty="0">
                          <a:latin typeface="Verdana" panose="020B0604030504040204" pitchFamily="34" charset="0"/>
                          <a:ea typeface="Verdana" panose="020B0604030504040204" pitchFamily="34" charset="0"/>
                          <a:cs typeface="Verdana" panose="020B0604030504040204" pitchFamily="34" charset="0"/>
                        </a:rPr>
                        <a:t> players is </a:t>
                      </a:r>
                      <a:r>
                        <a:rPr lang="da-DK" sz="1000" dirty="0" err="1">
                          <a:latin typeface="Verdana" panose="020B0604030504040204" pitchFamily="34" charset="0"/>
                          <a:ea typeface="Verdana" panose="020B0604030504040204" pitchFamily="34" charset="0"/>
                          <a:cs typeface="Verdana" panose="020B0604030504040204" pitchFamily="34" charset="0"/>
                        </a:rPr>
                        <a:t>always</a:t>
                      </a:r>
                      <a:r>
                        <a:rPr lang="da-DK" sz="1000" dirty="0">
                          <a:latin typeface="Verdana" panose="020B0604030504040204" pitchFamily="34" charset="0"/>
                          <a:ea typeface="Verdana" panose="020B0604030504040204" pitchFamily="34" charset="0"/>
                          <a:cs typeface="Verdana" panose="020B0604030504040204" pitchFamily="34" charset="0"/>
                        </a:rPr>
                        <a:t> the (</a:t>
                      </a:r>
                      <a:r>
                        <a:rPr lang="da-DK" sz="1000" dirty="0" err="1">
                          <a:latin typeface="Verdana" panose="020B0604030504040204" pitchFamily="34" charset="0"/>
                          <a:ea typeface="Verdana" panose="020B0604030504040204" pitchFamily="34" charset="0"/>
                          <a:cs typeface="Verdana" panose="020B0604030504040204" pitchFamily="34" charset="0"/>
                        </a:rPr>
                        <a:t>unsaid</a:t>
                      </a:r>
                      <a:r>
                        <a:rPr lang="da-DK" sz="1000" dirty="0">
                          <a:latin typeface="Verdana" panose="020B0604030504040204" pitchFamily="34" charset="0"/>
                          <a:ea typeface="Verdana" panose="020B0604030504040204" pitchFamily="34" charset="0"/>
                          <a:cs typeface="Verdana" panose="020B0604030504040204" pitchFamily="34" charset="0"/>
                        </a:rPr>
                        <a:t>) major </a:t>
                      </a:r>
                      <a:r>
                        <a:rPr lang="da-DK" sz="1000" dirty="0" err="1">
                          <a:latin typeface="Verdana" panose="020B0604030504040204" pitchFamily="34" charset="0"/>
                          <a:ea typeface="Verdana" panose="020B0604030504040204" pitchFamily="34" charset="0"/>
                          <a:cs typeface="Verdana" panose="020B0604030504040204" pitchFamily="34" charset="0"/>
                        </a:rPr>
                        <a:t>goal</a:t>
                      </a:r>
                      <a:r>
                        <a:rPr lang="da-DK" sz="1000" dirty="0">
                          <a:latin typeface="Verdana" panose="020B0604030504040204" pitchFamily="34" charset="0"/>
                          <a:ea typeface="Verdana" panose="020B0604030504040204" pitchFamily="34" charset="0"/>
                          <a:cs typeface="Verdana" panose="020B0604030504040204" pitchFamily="34" charset="0"/>
                        </a:rPr>
                        <a:t> of the </a:t>
                      </a:r>
                      <a:r>
                        <a:rPr lang="da-DK" sz="1000" dirty="0" err="1">
                          <a:latin typeface="Verdana" panose="020B0604030504040204" pitchFamily="34" charset="0"/>
                          <a:ea typeface="Verdana" panose="020B0604030504040204" pitchFamily="34" charset="0"/>
                          <a:cs typeface="Verdana" panose="020B0604030504040204" pitchFamily="34" charset="0"/>
                        </a:rPr>
                        <a:t>club</a:t>
                      </a:r>
                      <a:r>
                        <a:rPr lang="da-DK" sz="1000" dirty="0">
                          <a:latin typeface="Verdana" panose="020B0604030504040204" pitchFamily="34" charset="0"/>
                          <a:ea typeface="Verdana" panose="020B0604030504040204" pitchFamily="34" charset="0"/>
                          <a:cs typeface="Verdana" panose="020B0604030504040204" pitchFamily="34" charset="0"/>
                        </a:rPr>
                        <a:t>.</a:t>
                      </a:r>
                    </a:p>
                    <a:p>
                      <a:r>
                        <a:rPr lang="da-DK" sz="1000" dirty="0">
                          <a:latin typeface="Verdana" panose="020B0604030504040204" pitchFamily="34" charset="0"/>
                          <a:ea typeface="Verdana" panose="020B0604030504040204" pitchFamily="34" charset="0"/>
                          <a:cs typeface="Verdana" panose="020B0604030504040204" pitchFamily="34" charset="0"/>
                        </a:rPr>
                        <a:t>The </a:t>
                      </a:r>
                      <a:r>
                        <a:rPr lang="da-DK" sz="1000" dirty="0" err="1">
                          <a:latin typeface="Verdana" panose="020B0604030504040204" pitchFamily="34" charset="0"/>
                          <a:ea typeface="Verdana" panose="020B0604030504040204" pitchFamily="34" charset="0"/>
                          <a:cs typeface="Verdana" panose="020B0604030504040204" pitchFamily="34" charset="0"/>
                        </a:rPr>
                        <a:t>first</a:t>
                      </a:r>
                      <a:r>
                        <a:rPr lang="da-DK" sz="1000" dirty="0">
                          <a:latin typeface="Verdana" panose="020B0604030504040204" pitchFamily="34" charset="0"/>
                          <a:ea typeface="Verdana" panose="020B0604030504040204" pitchFamily="34" charset="0"/>
                          <a:cs typeface="Verdana" panose="020B0604030504040204" pitchFamily="34" charset="0"/>
                        </a:rPr>
                        <a:t> team is the </a:t>
                      </a:r>
                      <a:r>
                        <a:rPr lang="da-DK" sz="1000" dirty="0" err="1">
                          <a:latin typeface="Verdana" panose="020B0604030504040204" pitchFamily="34" charset="0"/>
                          <a:ea typeface="Verdana" panose="020B0604030504040204" pitchFamily="34" charset="0"/>
                          <a:cs typeface="Verdana" panose="020B0604030504040204" pitchFamily="34" charset="0"/>
                        </a:rPr>
                        <a:t>project</a:t>
                      </a:r>
                      <a:r>
                        <a:rPr lang="da-DK" sz="1000" dirty="0">
                          <a:latin typeface="Verdana" panose="020B0604030504040204" pitchFamily="34" charset="0"/>
                          <a:ea typeface="Verdana" panose="020B0604030504040204" pitchFamily="34" charset="0"/>
                          <a:cs typeface="Verdana" panose="020B0604030504040204" pitchFamily="34" charset="0"/>
                        </a:rPr>
                        <a:t> of the </a:t>
                      </a:r>
                      <a:r>
                        <a:rPr lang="da-DK" sz="1000" dirty="0" err="1">
                          <a:latin typeface="Verdana" panose="020B0604030504040204" pitchFamily="34" charset="0"/>
                          <a:ea typeface="Verdana" panose="020B0604030504040204" pitchFamily="34" charset="0"/>
                          <a:cs typeface="Verdana" panose="020B0604030504040204" pitchFamily="34" charset="0"/>
                        </a:rPr>
                        <a:t>club</a:t>
                      </a:r>
                      <a:r>
                        <a:rPr lang="da-DK" sz="1000" dirty="0">
                          <a:latin typeface="Verdana" panose="020B0604030504040204" pitchFamily="34" charset="0"/>
                          <a:ea typeface="Verdana" panose="020B0604030504040204" pitchFamily="34" charset="0"/>
                          <a:cs typeface="Verdana" panose="020B0604030504040204" pitchFamily="34" charset="0"/>
                        </a:rPr>
                        <a:t> (and players)</a:t>
                      </a:r>
                    </a:p>
                  </a:txBody>
                  <a:tcPr/>
                </a:tc>
                <a:tc>
                  <a:txBody>
                    <a:bodyPr/>
                    <a:lstStyle/>
                    <a:p>
                      <a:r>
                        <a:rPr lang="da-DK" sz="1000" dirty="0" err="1">
                          <a:latin typeface="Verdana" panose="020B0604030504040204" pitchFamily="34" charset="0"/>
                          <a:ea typeface="Verdana" panose="020B0604030504040204" pitchFamily="34" charset="0"/>
                          <a:cs typeface="Verdana" panose="020B0604030504040204" pitchFamily="34" charset="0"/>
                        </a:rPr>
                        <a:t>Many</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clubs</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says</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everybody</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welcome</a:t>
                      </a:r>
                      <a:r>
                        <a:rPr lang="da-DK" sz="1000" dirty="0">
                          <a:latin typeface="Verdana" panose="020B0604030504040204" pitchFamily="34" charset="0"/>
                          <a:ea typeface="Verdana" panose="020B0604030504040204" pitchFamily="34" charset="0"/>
                          <a:cs typeface="Verdana" panose="020B0604030504040204" pitchFamily="34" charset="0"/>
                        </a:rPr>
                        <a:t>’ but in practice the distribution of pitches, </a:t>
                      </a:r>
                      <a:r>
                        <a:rPr lang="da-DK" sz="1000" dirty="0" err="1">
                          <a:latin typeface="Verdana" panose="020B0604030504040204" pitchFamily="34" charset="0"/>
                          <a:ea typeface="Verdana" panose="020B0604030504040204" pitchFamily="34" charset="0"/>
                          <a:cs typeface="Verdana" panose="020B0604030504040204" pitchFamily="34" charset="0"/>
                        </a:rPr>
                        <a:t>equipment</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recrutiment</a:t>
                      </a:r>
                      <a:r>
                        <a:rPr lang="da-DK" sz="1000" dirty="0">
                          <a:latin typeface="Verdana" panose="020B0604030504040204" pitchFamily="34" charset="0"/>
                          <a:ea typeface="Verdana" panose="020B0604030504040204" pitchFamily="34" charset="0"/>
                          <a:cs typeface="Verdana" panose="020B0604030504040204" pitchFamily="34" charset="0"/>
                        </a:rPr>
                        <a:t> of coaches, </a:t>
                      </a:r>
                      <a:r>
                        <a:rPr lang="da-DK" sz="1000" dirty="0" err="1">
                          <a:latin typeface="Verdana" panose="020B0604030504040204" pitchFamily="34" charset="0"/>
                          <a:ea typeface="Verdana" panose="020B0604030504040204" pitchFamily="34" charset="0"/>
                          <a:cs typeface="Verdana" panose="020B0604030504040204" pitchFamily="34" charset="0"/>
                        </a:rPr>
                        <a:t>allocation</a:t>
                      </a:r>
                      <a:r>
                        <a:rPr lang="da-DK" sz="1000" dirty="0">
                          <a:latin typeface="Verdana" panose="020B0604030504040204" pitchFamily="34" charset="0"/>
                          <a:ea typeface="Verdana" panose="020B0604030504040204" pitchFamily="34" charset="0"/>
                          <a:cs typeface="Verdana" panose="020B0604030504040204" pitchFamily="34" charset="0"/>
                        </a:rPr>
                        <a:t> of time of the management etc. </a:t>
                      </a:r>
                      <a:r>
                        <a:rPr lang="da-DK" sz="1000" dirty="0" err="1">
                          <a:latin typeface="Verdana" panose="020B0604030504040204" pitchFamily="34" charset="0"/>
                          <a:ea typeface="Verdana" panose="020B0604030504040204" pitchFamily="34" charset="0"/>
                          <a:cs typeface="Verdana" panose="020B0604030504040204" pitchFamily="34" charset="0"/>
                        </a:rPr>
                        <a:t>tells</a:t>
                      </a:r>
                      <a:r>
                        <a:rPr lang="da-DK" sz="1000" dirty="0">
                          <a:latin typeface="Verdana" panose="020B0604030504040204" pitchFamily="34" charset="0"/>
                          <a:ea typeface="Verdana" panose="020B0604030504040204" pitchFamily="34" charset="0"/>
                          <a:cs typeface="Verdana" panose="020B0604030504040204" pitchFamily="34" charset="0"/>
                        </a:rPr>
                        <a:t> a </a:t>
                      </a:r>
                      <a:r>
                        <a:rPr lang="da-DK" sz="1000" dirty="0" err="1">
                          <a:latin typeface="Verdana" panose="020B0604030504040204" pitchFamily="34" charset="0"/>
                          <a:ea typeface="Verdana" panose="020B0604030504040204" pitchFamily="34" charset="0"/>
                          <a:cs typeface="Verdana" panose="020B0604030504040204" pitchFamily="34" charset="0"/>
                        </a:rPr>
                        <a:t>different</a:t>
                      </a:r>
                      <a:r>
                        <a:rPr lang="da-DK" sz="1000" dirty="0">
                          <a:latin typeface="Verdana" panose="020B0604030504040204" pitchFamily="34" charset="0"/>
                          <a:ea typeface="Verdana" panose="020B0604030504040204" pitchFamily="34" charset="0"/>
                          <a:cs typeface="Verdana" panose="020B0604030504040204" pitchFamily="34" charset="0"/>
                        </a:rPr>
                        <a:t> story.</a:t>
                      </a:r>
                    </a:p>
                    <a:p>
                      <a:r>
                        <a:rPr lang="da-DK" sz="1000" dirty="0">
                          <a:latin typeface="Verdana" panose="020B0604030504040204" pitchFamily="34" charset="0"/>
                          <a:ea typeface="Verdana" panose="020B0604030504040204" pitchFamily="34" charset="0"/>
                          <a:cs typeface="Verdana" panose="020B0604030504040204" pitchFamily="34" charset="0"/>
                        </a:rPr>
                        <a:t>The </a:t>
                      </a:r>
                      <a:r>
                        <a:rPr lang="da-DK" sz="1000" dirty="0" err="1">
                          <a:latin typeface="Verdana" panose="020B0604030504040204" pitchFamily="34" charset="0"/>
                          <a:ea typeface="Verdana" panose="020B0604030504040204" pitchFamily="34" charset="0"/>
                          <a:cs typeface="Verdana" panose="020B0604030504040204" pitchFamily="34" charset="0"/>
                        </a:rPr>
                        <a:t>third</a:t>
                      </a:r>
                      <a:r>
                        <a:rPr lang="da-DK" sz="1000" dirty="0">
                          <a:latin typeface="Verdana" panose="020B0604030504040204" pitchFamily="34" charset="0"/>
                          <a:ea typeface="Verdana" panose="020B0604030504040204" pitchFamily="34" charset="0"/>
                          <a:cs typeface="Verdana" panose="020B0604030504040204" pitchFamily="34" charset="0"/>
                        </a:rPr>
                        <a:t> team is the </a:t>
                      </a:r>
                      <a:r>
                        <a:rPr lang="da-DK" sz="1000" dirty="0" err="1">
                          <a:latin typeface="Verdana" panose="020B0604030504040204" pitchFamily="34" charset="0"/>
                          <a:ea typeface="Verdana" panose="020B0604030504040204" pitchFamily="34" charset="0"/>
                          <a:cs typeface="Verdana" panose="020B0604030504040204" pitchFamily="34" charset="0"/>
                        </a:rPr>
                        <a:t>project</a:t>
                      </a:r>
                      <a:r>
                        <a:rPr lang="da-DK" sz="1000" dirty="0">
                          <a:latin typeface="Verdana" panose="020B0604030504040204" pitchFamily="34" charset="0"/>
                          <a:ea typeface="Verdana" panose="020B0604030504040204" pitchFamily="34" charset="0"/>
                          <a:cs typeface="Verdana" panose="020B0604030504040204" pitchFamily="34" charset="0"/>
                        </a:rPr>
                        <a:t> of the players</a:t>
                      </a:r>
                    </a:p>
                  </a:txBody>
                  <a:tcPr/>
                </a:tc>
                <a:extLst>
                  <a:ext uri="{0D108BD9-81ED-4DB2-BD59-A6C34878D82A}">
                    <a16:rowId xmlns:a16="http://schemas.microsoft.com/office/drawing/2014/main" val="3006761494"/>
                  </a:ext>
                </a:extLst>
              </a:tr>
              <a:tr h="370840">
                <a:tc>
                  <a:txBody>
                    <a:bodyPr/>
                    <a:lstStyle/>
                    <a:p>
                      <a:r>
                        <a:rPr lang="da-DK" sz="1000" b="1" dirty="0" err="1">
                          <a:latin typeface="Verdana" panose="020B0604030504040204" pitchFamily="34" charset="0"/>
                          <a:ea typeface="Verdana" panose="020B0604030504040204" pitchFamily="34" charset="0"/>
                          <a:cs typeface="Verdana" panose="020B0604030504040204" pitchFamily="34" charset="0"/>
                        </a:rPr>
                        <a:t>Recruitment</a:t>
                      </a:r>
                      <a:r>
                        <a:rPr lang="da-DK" sz="1000" b="1" dirty="0">
                          <a:latin typeface="Verdana" panose="020B0604030504040204" pitchFamily="34" charset="0"/>
                          <a:ea typeface="Verdana" panose="020B0604030504040204" pitchFamily="34" charset="0"/>
                          <a:cs typeface="Verdana" panose="020B0604030504040204" pitchFamily="34" charset="0"/>
                        </a:rPr>
                        <a:t> base</a:t>
                      </a:r>
                    </a:p>
                  </a:txBody>
                  <a:tcPr/>
                </a:tc>
                <a:tc>
                  <a:txBody>
                    <a:bodyPr/>
                    <a:lstStyle/>
                    <a:p>
                      <a:r>
                        <a:rPr lang="da-DK" sz="1000" dirty="0" err="1">
                          <a:latin typeface="Verdana" panose="020B0604030504040204" pitchFamily="34" charset="0"/>
                          <a:ea typeface="Verdana" panose="020B0604030504040204" pitchFamily="34" charset="0"/>
                          <a:cs typeface="Verdana" panose="020B0604030504040204" pitchFamily="34" charset="0"/>
                        </a:rPr>
                        <a:t>Only</a:t>
                      </a:r>
                      <a:r>
                        <a:rPr lang="da-DK" sz="1000" dirty="0">
                          <a:latin typeface="Verdana" panose="020B0604030504040204" pitchFamily="34" charset="0"/>
                          <a:ea typeface="Verdana" panose="020B0604030504040204" pitchFamily="34" charset="0"/>
                          <a:cs typeface="Verdana" panose="020B0604030504040204" pitchFamily="34" charset="0"/>
                        </a:rPr>
                        <a:t> the </a:t>
                      </a:r>
                      <a:r>
                        <a:rPr lang="da-DK" sz="1000" dirty="0" err="1">
                          <a:latin typeface="Verdana" panose="020B0604030504040204" pitchFamily="34" charset="0"/>
                          <a:ea typeface="Verdana" panose="020B0604030504040204" pitchFamily="34" charset="0"/>
                          <a:cs typeface="Verdana" panose="020B0604030504040204" pitchFamily="34" charset="0"/>
                        </a:rPr>
                        <a:t>best</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Always</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quality</a:t>
                      </a:r>
                      <a:r>
                        <a:rPr lang="da-DK" sz="1000" dirty="0">
                          <a:latin typeface="Verdana" panose="020B0604030504040204" pitchFamily="34" charset="0"/>
                          <a:ea typeface="Verdana" panose="020B0604030504040204" pitchFamily="34" charset="0"/>
                          <a:cs typeface="Verdana" panose="020B0604030504040204" pitchFamily="34" charset="0"/>
                        </a:rPr>
                        <a:t> in the </a:t>
                      </a:r>
                      <a:r>
                        <a:rPr lang="da-DK" sz="1000" dirty="0" err="1">
                          <a:latin typeface="Verdana" panose="020B0604030504040204" pitchFamily="34" charset="0"/>
                          <a:ea typeface="Verdana" panose="020B0604030504040204" pitchFamily="34" charset="0"/>
                          <a:cs typeface="Verdana" panose="020B0604030504040204" pitchFamily="34" charset="0"/>
                        </a:rPr>
                        <a:t>training</a:t>
                      </a:r>
                      <a:r>
                        <a:rPr lang="da-DK" sz="1000" dirty="0">
                          <a:latin typeface="Verdana" panose="020B0604030504040204" pitchFamily="34" charset="0"/>
                          <a:ea typeface="Verdana" panose="020B0604030504040204" pitchFamily="34" charset="0"/>
                          <a:cs typeface="Verdana" panose="020B0604030504040204" pitchFamily="34" charset="0"/>
                        </a:rPr>
                        <a:t> – and the </a:t>
                      </a:r>
                      <a:r>
                        <a:rPr lang="da-DK" sz="1000" dirty="0" err="1">
                          <a:latin typeface="Verdana" panose="020B0604030504040204" pitchFamily="34" charset="0"/>
                          <a:ea typeface="Verdana" panose="020B0604030504040204" pitchFamily="34" charset="0"/>
                          <a:cs typeface="Verdana" panose="020B0604030504040204" pitchFamily="34" charset="0"/>
                        </a:rPr>
                        <a:t>poorest</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ones</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are</a:t>
                      </a:r>
                      <a:r>
                        <a:rPr lang="da-DK" sz="1000" dirty="0">
                          <a:latin typeface="Verdana" panose="020B0604030504040204" pitchFamily="34" charset="0"/>
                          <a:ea typeface="Verdana" panose="020B0604030504040204" pitchFamily="34" charset="0"/>
                          <a:cs typeface="Verdana" panose="020B0604030504040204" pitchFamily="34" charset="0"/>
                        </a:rPr>
                        <a:t> sent </a:t>
                      </a:r>
                      <a:r>
                        <a:rPr lang="da-DK" sz="1000" dirty="0" err="1">
                          <a:latin typeface="Verdana" panose="020B0604030504040204" pitchFamily="34" charset="0"/>
                          <a:ea typeface="Verdana" panose="020B0604030504040204" pitchFamily="34" charset="0"/>
                          <a:cs typeface="Verdana" panose="020B0604030504040204" pitchFamily="34" charset="0"/>
                        </a:rPr>
                        <a:t>away</a:t>
                      </a:r>
                      <a:r>
                        <a:rPr lang="da-DK" sz="1000" dirty="0">
                          <a:latin typeface="Verdana" panose="020B0604030504040204" pitchFamily="34" charset="0"/>
                          <a:ea typeface="Verdana" panose="020B0604030504040204" pitchFamily="34" charset="0"/>
                          <a:cs typeface="Verdana" panose="020B0604030504040204" pitchFamily="34" charset="0"/>
                        </a:rPr>
                        <a:t>. All players have an </a:t>
                      </a:r>
                      <a:r>
                        <a:rPr lang="da-DK" sz="1000" dirty="0" err="1">
                          <a:latin typeface="Verdana" panose="020B0604030504040204" pitchFamily="34" charset="0"/>
                          <a:ea typeface="Verdana" panose="020B0604030504040204" pitchFamily="34" charset="0"/>
                          <a:cs typeface="Verdana" panose="020B0604030504040204" pitchFamily="34" charset="0"/>
                        </a:rPr>
                        <a:t>inner</a:t>
                      </a:r>
                      <a:r>
                        <a:rPr lang="da-DK" sz="1000" dirty="0">
                          <a:latin typeface="Verdana" panose="020B0604030504040204" pitchFamily="34" charset="0"/>
                          <a:ea typeface="Verdana" panose="020B0604030504040204" pitchFamily="34" charset="0"/>
                          <a:cs typeface="Verdana" panose="020B0604030504040204" pitchFamily="34" charset="0"/>
                        </a:rPr>
                        <a:t> motivation… Be </a:t>
                      </a:r>
                      <a:r>
                        <a:rPr lang="da-DK" sz="1000" dirty="0" err="1">
                          <a:latin typeface="Verdana" panose="020B0604030504040204" pitchFamily="34" charset="0"/>
                          <a:ea typeface="Verdana" panose="020B0604030504040204" pitchFamily="34" charset="0"/>
                          <a:cs typeface="Verdana" panose="020B0604030504040204" pitchFamily="34" charset="0"/>
                        </a:rPr>
                        <a:t>too</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late</a:t>
                      </a:r>
                      <a:r>
                        <a:rPr lang="da-DK" sz="1000" dirty="0">
                          <a:latin typeface="Verdana" panose="020B0604030504040204" pitchFamily="34" charset="0"/>
                          <a:ea typeface="Verdana" panose="020B0604030504040204" pitchFamily="34" charset="0"/>
                          <a:cs typeface="Verdana" panose="020B0604030504040204" pitchFamily="34" charset="0"/>
                        </a:rPr>
                        <a:t> and </a:t>
                      </a:r>
                      <a:r>
                        <a:rPr lang="da-DK" sz="1000" dirty="0" err="1">
                          <a:latin typeface="Verdana" panose="020B0604030504040204" pitchFamily="34" charset="0"/>
                          <a:ea typeface="Verdana" panose="020B0604030504040204" pitchFamily="34" charset="0"/>
                          <a:cs typeface="Verdana" panose="020B0604030504040204" pitchFamily="34" charset="0"/>
                        </a:rPr>
                        <a:t>you</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are</a:t>
                      </a:r>
                      <a:r>
                        <a:rPr lang="da-DK" sz="1000" dirty="0">
                          <a:latin typeface="Verdana" panose="020B0604030504040204" pitchFamily="34" charset="0"/>
                          <a:ea typeface="Verdana" panose="020B0604030504040204" pitchFamily="34" charset="0"/>
                          <a:cs typeface="Verdana" panose="020B0604030504040204" pitchFamily="34" charset="0"/>
                        </a:rPr>
                        <a:t> out. </a:t>
                      </a:r>
                    </a:p>
                    <a:p>
                      <a:endParaRPr lang="da-DK" sz="100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000" dirty="0">
                          <a:latin typeface="Verdana" panose="020B0604030504040204" pitchFamily="34" charset="0"/>
                          <a:ea typeface="Verdana" panose="020B0604030504040204" pitchFamily="34" charset="0"/>
                          <a:cs typeface="Verdana" panose="020B0604030504040204" pitchFamily="34" charset="0"/>
                        </a:rPr>
                        <a:t>The </a:t>
                      </a:r>
                      <a:r>
                        <a:rPr lang="da-DK" sz="1000" dirty="0" err="1">
                          <a:latin typeface="Verdana" panose="020B0604030504040204" pitchFamily="34" charset="0"/>
                          <a:ea typeface="Verdana" panose="020B0604030504040204" pitchFamily="34" charset="0"/>
                          <a:cs typeface="Verdana" panose="020B0604030504040204" pitchFamily="34" charset="0"/>
                        </a:rPr>
                        <a:t>poorest</a:t>
                      </a:r>
                      <a:r>
                        <a:rPr lang="da-DK" sz="1000" dirty="0">
                          <a:latin typeface="Verdana" panose="020B0604030504040204" pitchFamily="34" charset="0"/>
                          <a:ea typeface="Verdana" panose="020B0604030504040204" pitchFamily="34" charset="0"/>
                          <a:cs typeface="Verdana" panose="020B0604030504040204" pitchFamily="34" charset="0"/>
                        </a:rPr>
                        <a:t> players </a:t>
                      </a:r>
                      <a:r>
                        <a:rPr lang="da-DK" sz="1000" dirty="0" err="1">
                          <a:latin typeface="Verdana" panose="020B0604030504040204" pitchFamily="34" charset="0"/>
                          <a:ea typeface="Verdana" panose="020B0604030504040204" pitchFamily="34" charset="0"/>
                          <a:cs typeface="Verdana" panose="020B0604030504040204" pitchFamily="34" charset="0"/>
                        </a:rPr>
                        <a:t>might</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affect</a:t>
                      </a:r>
                      <a:r>
                        <a:rPr lang="da-DK" sz="1000" dirty="0">
                          <a:latin typeface="Verdana" panose="020B0604030504040204" pitchFamily="34" charset="0"/>
                          <a:ea typeface="Verdana" panose="020B0604030504040204" pitchFamily="34" charset="0"/>
                          <a:cs typeface="Verdana" panose="020B0604030504040204" pitchFamily="34" charset="0"/>
                        </a:rPr>
                        <a:t> the </a:t>
                      </a:r>
                      <a:r>
                        <a:rPr lang="da-DK" sz="1000" dirty="0" err="1">
                          <a:latin typeface="Verdana" panose="020B0604030504040204" pitchFamily="34" charset="0"/>
                          <a:ea typeface="Verdana" panose="020B0604030504040204" pitchFamily="34" charset="0"/>
                          <a:cs typeface="Verdana" panose="020B0604030504040204" pitchFamily="34" charset="0"/>
                        </a:rPr>
                        <a:t>quality</a:t>
                      </a:r>
                      <a:r>
                        <a:rPr lang="da-DK" sz="1000" dirty="0">
                          <a:latin typeface="Verdana" panose="020B0604030504040204" pitchFamily="34" charset="0"/>
                          <a:ea typeface="Verdana" panose="020B0604030504040204" pitchFamily="34" charset="0"/>
                          <a:cs typeface="Verdana" panose="020B0604030504040204" pitchFamily="34" charset="0"/>
                        </a:rPr>
                        <a:t> and </a:t>
                      </a:r>
                      <a:r>
                        <a:rPr lang="da-DK" sz="1000" dirty="0" err="1">
                          <a:latin typeface="Verdana" panose="020B0604030504040204" pitchFamily="34" charset="0"/>
                          <a:ea typeface="Verdana" panose="020B0604030504040204" pitchFamily="34" charset="0"/>
                          <a:cs typeface="Verdana" panose="020B0604030504040204" pitchFamily="34" charset="0"/>
                        </a:rPr>
                        <a:t>experience</a:t>
                      </a:r>
                      <a:r>
                        <a:rPr lang="da-DK" sz="1000" dirty="0">
                          <a:latin typeface="Verdana" panose="020B0604030504040204" pitchFamily="34" charset="0"/>
                          <a:ea typeface="Verdana" panose="020B0604030504040204" pitchFamily="34" charset="0"/>
                          <a:cs typeface="Verdana" panose="020B0604030504040204" pitchFamily="34" charset="0"/>
                        </a:rPr>
                        <a:t> of the </a:t>
                      </a:r>
                      <a:r>
                        <a:rPr lang="da-DK" sz="1000" dirty="0" err="1">
                          <a:latin typeface="Verdana" panose="020B0604030504040204" pitchFamily="34" charset="0"/>
                          <a:ea typeface="Verdana" panose="020B0604030504040204" pitchFamily="34" charset="0"/>
                          <a:cs typeface="Verdana" panose="020B0604030504040204" pitchFamily="34" charset="0"/>
                        </a:rPr>
                        <a:t>training</a:t>
                      </a:r>
                      <a:r>
                        <a:rPr lang="da-DK" sz="1000" dirty="0">
                          <a:latin typeface="Verdana" panose="020B0604030504040204" pitchFamily="34" charset="0"/>
                          <a:ea typeface="Verdana" panose="020B0604030504040204" pitchFamily="34" charset="0"/>
                          <a:cs typeface="Verdana" panose="020B0604030504040204" pitchFamily="34" charset="0"/>
                        </a:rPr>
                        <a:t>. Motivation is </a:t>
                      </a:r>
                      <a:r>
                        <a:rPr lang="da-DK" sz="1000" dirty="0" err="1">
                          <a:latin typeface="Verdana" panose="020B0604030504040204" pitchFamily="34" charset="0"/>
                          <a:ea typeface="Verdana" panose="020B0604030504040204" pitchFamily="34" charset="0"/>
                          <a:cs typeface="Verdana" panose="020B0604030504040204" pitchFamily="34" charset="0"/>
                        </a:rPr>
                        <a:t>varying</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Some</a:t>
                      </a:r>
                      <a:r>
                        <a:rPr lang="da-DK" sz="1000" dirty="0">
                          <a:latin typeface="Verdana" panose="020B0604030504040204" pitchFamily="34" charset="0"/>
                          <a:ea typeface="Verdana" panose="020B0604030504040204" pitchFamily="34" charset="0"/>
                          <a:cs typeface="Verdana" panose="020B0604030504040204" pitchFamily="34" charset="0"/>
                        </a:rPr>
                        <a:t> players </a:t>
                      </a:r>
                      <a:r>
                        <a:rPr lang="da-DK" sz="1000" dirty="0" err="1">
                          <a:latin typeface="Verdana" panose="020B0604030504040204" pitchFamily="34" charset="0"/>
                          <a:ea typeface="Verdana" panose="020B0604030504040204" pitchFamily="34" charset="0"/>
                          <a:cs typeface="Verdana" panose="020B0604030504040204" pitchFamily="34" charset="0"/>
                        </a:rPr>
                        <a:t>will</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only</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play</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if</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they</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can</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play</a:t>
                      </a:r>
                      <a:r>
                        <a:rPr lang="da-DK" sz="1000" dirty="0">
                          <a:latin typeface="Verdana" panose="020B0604030504040204" pitchFamily="34" charset="0"/>
                          <a:ea typeface="Verdana" panose="020B0604030504040204" pitchFamily="34" charset="0"/>
                          <a:cs typeface="Verdana" panose="020B0604030504040204" pitchFamily="34" charset="0"/>
                        </a:rPr>
                        <a:t> a </a:t>
                      </a:r>
                      <a:r>
                        <a:rPr lang="da-DK" sz="1000" dirty="0" err="1">
                          <a:latin typeface="Verdana" panose="020B0604030504040204" pitchFamily="34" charset="0"/>
                          <a:ea typeface="Verdana" panose="020B0604030504040204" pitchFamily="34" charset="0"/>
                          <a:cs typeface="Verdana" panose="020B0604030504040204" pitchFamily="34" charset="0"/>
                        </a:rPr>
                        <a:t>fixed</a:t>
                      </a:r>
                      <a:r>
                        <a:rPr lang="da-DK" sz="1000" dirty="0">
                          <a:latin typeface="Verdana" panose="020B0604030504040204" pitchFamily="34" charset="0"/>
                          <a:ea typeface="Verdana" panose="020B0604030504040204" pitchFamily="34" charset="0"/>
                          <a:cs typeface="Verdana" panose="020B0604030504040204" pitchFamily="34" charset="0"/>
                        </a:rPr>
                        <a:t> position. The coach has no </a:t>
                      </a:r>
                      <a:r>
                        <a:rPr lang="da-DK" sz="1000" dirty="0" err="1">
                          <a:latin typeface="Verdana" panose="020B0604030504040204" pitchFamily="34" charset="0"/>
                          <a:ea typeface="Verdana" panose="020B0604030504040204" pitchFamily="34" charset="0"/>
                          <a:cs typeface="Verdana" panose="020B0604030504040204" pitchFamily="34" charset="0"/>
                        </a:rPr>
                        <a:t>sanction</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if</a:t>
                      </a:r>
                      <a:r>
                        <a:rPr lang="da-DK" sz="1000" dirty="0">
                          <a:latin typeface="Verdana" panose="020B0604030504040204" pitchFamily="34" charset="0"/>
                          <a:ea typeface="Verdana" panose="020B0604030504040204" pitchFamily="34" charset="0"/>
                          <a:cs typeface="Verdana" panose="020B0604030504040204" pitchFamily="34" charset="0"/>
                        </a:rPr>
                        <a:t> he </a:t>
                      </a:r>
                      <a:r>
                        <a:rPr lang="da-DK" sz="1000" dirty="0" err="1">
                          <a:latin typeface="Verdana" panose="020B0604030504040204" pitchFamily="34" charset="0"/>
                          <a:ea typeface="Verdana" panose="020B0604030504040204" pitchFamily="34" charset="0"/>
                          <a:cs typeface="Verdana" panose="020B0604030504040204" pitchFamily="34" charset="0"/>
                        </a:rPr>
                        <a:t>wants</a:t>
                      </a:r>
                      <a:r>
                        <a:rPr lang="da-DK" sz="1000" dirty="0">
                          <a:latin typeface="Verdana" panose="020B0604030504040204" pitchFamily="34" charset="0"/>
                          <a:ea typeface="Verdana" panose="020B0604030504040204" pitchFamily="34" charset="0"/>
                          <a:cs typeface="Verdana" panose="020B0604030504040204" pitchFamily="34" charset="0"/>
                        </a:rPr>
                        <a:t> a team for the </a:t>
                      </a:r>
                      <a:r>
                        <a:rPr lang="da-DK" sz="1000" dirty="0" err="1">
                          <a:latin typeface="Verdana" panose="020B0604030504040204" pitchFamily="34" charset="0"/>
                          <a:ea typeface="Verdana" panose="020B0604030504040204" pitchFamily="34" charset="0"/>
                          <a:cs typeface="Verdana" panose="020B0604030504040204" pitchFamily="34" charset="0"/>
                        </a:rPr>
                        <a:t>next</a:t>
                      </a:r>
                      <a:r>
                        <a:rPr lang="da-DK" sz="1000" dirty="0">
                          <a:latin typeface="Verdana" panose="020B0604030504040204" pitchFamily="34" charset="0"/>
                          <a:ea typeface="Verdana" panose="020B0604030504040204" pitchFamily="34" charset="0"/>
                          <a:cs typeface="Verdana" panose="020B0604030504040204" pitchFamily="34" charset="0"/>
                        </a:rPr>
                        <a:t> match. Little </a:t>
                      </a:r>
                      <a:r>
                        <a:rPr lang="da-DK" sz="1000" dirty="0" err="1">
                          <a:latin typeface="Verdana" panose="020B0604030504040204" pitchFamily="34" charset="0"/>
                          <a:ea typeface="Verdana" panose="020B0604030504040204" pitchFamily="34" charset="0"/>
                          <a:cs typeface="Verdana" panose="020B0604030504040204" pitchFamily="34" charset="0"/>
                        </a:rPr>
                        <a:t>interaction</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before</a:t>
                      </a:r>
                      <a:r>
                        <a:rPr lang="da-DK" sz="1000" dirty="0">
                          <a:latin typeface="Verdana" panose="020B0604030504040204" pitchFamily="34" charset="0"/>
                          <a:ea typeface="Verdana" panose="020B0604030504040204" pitchFamily="34" charset="0"/>
                          <a:cs typeface="Verdana" panose="020B0604030504040204" pitchFamily="34" charset="0"/>
                        </a:rPr>
                        <a:t>/</a:t>
                      </a:r>
                      <a:r>
                        <a:rPr lang="da-DK" sz="1000" dirty="0" err="1">
                          <a:latin typeface="Verdana" panose="020B0604030504040204" pitchFamily="34" charset="0"/>
                          <a:ea typeface="Verdana" panose="020B0604030504040204" pitchFamily="34" charset="0"/>
                          <a:cs typeface="Verdana" panose="020B0604030504040204" pitchFamily="34" charset="0"/>
                        </a:rPr>
                        <a:t>after</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training</a:t>
                      </a:r>
                      <a:r>
                        <a:rPr lang="da-DK" sz="1000" dirty="0">
                          <a:latin typeface="Verdana" panose="020B0604030504040204" pitchFamily="34" charset="0"/>
                          <a:ea typeface="Verdana" panose="020B0604030504040204" pitchFamily="34" charset="0"/>
                          <a:cs typeface="Verdana" panose="020B0604030504040204" pitchFamily="34" charset="0"/>
                        </a:rPr>
                        <a:t>, substitution </a:t>
                      </a:r>
                      <a:r>
                        <a:rPr lang="da-DK" sz="1000" dirty="0" err="1">
                          <a:latin typeface="Verdana" panose="020B0604030504040204" pitchFamily="34" charset="0"/>
                          <a:ea typeface="Verdana" panose="020B0604030504040204" pitchFamily="34" charset="0"/>
                          <a:cs typeface="Verdana" panose="020B0604030504040204" pitchFamily="34" charset="0"/>
                        </a:rPr>
                        <a:t>during</a:t>
                      </a:r>
                      <a:r>
                        <a:rPr lang="da-DK" sz="1000" dirty="0">
                          <a:latin typeface="Verdana" panose="020B0604030504040204" pitchFamily="34" charset="0"/>
                          <a:ea typeface="Verdana" panose="020B0604030504040204" pitchFamily="34" charset="0"/>
                          <a:cs typeface="Verdana" panose="020B0604030504040204" pitchFamily="34" charset="0"/>
                        </a:rPr>
                        <a:t> a game </a:t>
                      </a:r>
                      <a:r>
                        <a:rPr lang="da-DK" sz="1000" dirty="0" err="1">
                          <a:latin typeface="Verdana" panose="020B0604030504040204" pitchFamily="34" charset="0"/>
                          <a:ea typeface="Verdana" panose="020B0604030504040204" pitchFamily="34" charset="0"/>
                          <a:cs typeface="Verdana" panose="020B0604030504040204" pitchFamily="34" charset="0"/>
                        </a:rPr>
                        <a:t>makes</a:t>
                      </a:r>
                      <a:r>
                        <a:rPr lang="da-DK" sz="1000" dirty="0">
                          <a:latin typeface="Verdana" panose="020B0604030504040204" pitchFamily="34" charset="0"/>
                          <a:ea typeface="Verdana" panose="020B0604030504040204" pitchFamily="34" charset="0"/>
                          <a:cs typeface="Verdana" panose="020B0604030504040204" pitchFamily="34" charset="0"/>
                        </a:rPr>
                        <a:t> the team </a:t>
                      </a:r>
                      <a:r>
                        <a:rPr lang="da-DK" sz="1000" dirty="0" err="1">
                          <a:latin typeface="Verdana" panose="020B0604030504040204" pitchFamily="34" charset="0"/>
                          <a:ea typeface="Verdana" panose="020B0604030504040204" pitchFamily="34" charset="0"/>
                          <a:cs typeface="Verdana" panose="020B0604030504040204" pitchFamily="34" charset="0"/>
                        </a:rPr>
                        <a:t>poorer</a:t>
                      </a:r>
                      <a:r>
                        <a:rPr lang="da-DK" sz="1000" dirty="0">
                          <a:latin typeface="Verdana" panose="020B0604030504040204" pitchFamily="34" charset="0"/>
                          <a:ea typeface="Verdana" panose="020B0604030504040204" pitchFamily="34" charset="0"/>
                          <a:cs typeface="Verdana" panose="020B0604030504040204" pitchFamily="34" charset="0"/>
                        </a:rPr>
                        <a:t>…</a:t>
                      </a:r>
                    </a:p>
                  </a:txBody>
                  <a:tcPr/>
                </a:tc>
                <a:extLst>
                  <a:ext uri="{0D108BD9-81ED-4DB2-BD59-A6C34878D82A}">
                    <a16:rowId xmlns:a16="http://schemas.microsoft.com/office/drawing/2014/main" val="2659787894"/>
                  </a:ext>
                </a:extLst>
              </a:tr>
              <a:tr h="370840">
                <a:tc>
                  <a:txBody>
                    <a:bodyPr/>
                    <a:lstStyle/>
                    <a:p>
                      <a:r>
                        <a:rPr lang="da-DK" sz="1000" b="1" dirty="0">
                          <a:latin typeface="Verdana" panose="020B0604030504040204" pitchFamily="34" charset="0"/>
                          <a:ea typeface="Verdana" panose="020B0604030504040204" pitchFamily="34" charset="0"/>
                          <a:cs typeface="Verdana" panose="020B0604030504040204" pitchFamily="34" charset="0"/>
                        </a:rPr>
                        <a:t>Talent </a:t>
                      </a:r>
                      <a:r>
                        <a:rPr lang="da-DK" sz="1000" b="1" dirty="0" err="1">
                          <a:latin typeface="Verdana" panose="020B0604030504040204" pitchFamily="34" charset="0"/>
                          <a:ea typeface="Verdana" panose="020B0604030504040204" pitchFamily="34" charset="0"/>
                          <a:cs typeface="Verdana" panose="020B0604030504040204" pitchFamily="34" charset="0"/>
                        </a:rPr>
                        <a:t>development</a:t>
                      </a:r>
                      <a:r>
                        <a:rPr lang="da-DK" sz="1000" b="1" dirty="0">
                          <a:latin typeface="Verdana" panose="020B0604030504040204" pitchFamily="34" charset="0"/>
                          <a:ea typeface="Verdana" panose="020B0604030504040204" pitchFamily="34" charset="0"/>
                          <a:cs typeface="Verdana" panose="020B0604030504040204" pitchFamily="34" charset="0"/>
                        </a:rPr>
                        <a:t> and talent-ID</a:t>
                      </a:r>
                    </a:p>
                  </a:txBody>
                  <a:tcPr/>
                </a:tc>
                <a:tc>
                  <a:txBody>
                    <a:bodyPr/>
                    <a:lstStyle/>
                    <a:p>
                      <a:r>
                        <a:rPr lang="da-DK" sz="1000" dirty="0">
                          <a:latin typeface="Verdana" panose="020B0604030504040204" pitchFamily="34" charset="0"/>
                          <a:ea typeface="Verdana" panose="020B0604030504040204" pitchFamily="34" charset="0"/>
                          <a:cs typeface="Verdana" panose="020B0604030504040204" pitchFamily="34" charset="0"/>
                        </a:rPr>
                        <a:t>I </a:t>
                      </a:r>
                      <a:r>
                        <a:rPr lang="da-DK" sz="1000" dirty="0" err="1">
                          <a:latin typeface="Verdana" panose="020B0604030504040204" pitchFamily="34" charset="0"/>
                          <a:ea typeface="Verdana" panose="020B0604030504040204" pitchFamily="34" charset="0"/>
                          <a:cs typeface="Verdana" panose="020B0604030504040204" pitchFamily="34" charset="0"/>
                        </a:rPr>
                        <a:t>select</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only</a:t>
                      </a:r>
                      <a:r>
                        <a:rPr lang="da-DK" sz="1000" dirty="0">
                          <a:latin typeface="Verdana" panose="020B0604030504040204" pitchFamily="34" charset="0"/>
                          <a:ea typeface="Verdana" panose="020B0604030504040204" pitchFamily="34" charset="0"/>
                          <a:cs typeface="Verdana" panose="020B0604030504040204" pitchFamily="34" charset="0"/>
                        </a:rPr>
                        <a:t> the </a:t>
                      </a:r>
                      <a:r>
                        <a:rPr lang="da-DK" sz="1000" dirty="0" err="1">
                          <a:latin typeface="Verdana" panose="020B0604030504040204" pitchFamily="34" charset="0"/>
                          <a:ea typeface="Verdana" panose="020B0604030504040204" pitchFamily="34" charset="0"/>
                          <a:cs typeface="Verdana" panose="020B0604030504040204" pitchFamily="34" charset="0"/>
                        </a:rPr>
                        <a:t>best</a:t>
                      </a:r>
                      <a:r>
                        <a:rPr lang="da-DK" sz="1000" dirty="0">
                          <a:latin typeface="Verdana" panose="020B0604030504040204" pitchFamily="34" charset="0"/>
                          <a:ea typeface="Verdana" panose="020B0604030504040204" pitchFamily="34" charset="0"/>
                          <a:cs typeface="Verdana" panose="020B0604030504040204" pitchFamily="34" charset="0"/>
                        </a:rPr>
                        <a:t>. I </a:t>
                      </a:r>
                      <a:r>
                        <a:rPr lang="da-DK" sz="1000" dirty="0" err="1">
                          <a:latin typeface="Verdana" panose="020B0604030504040204" pitchFamily="34" charset="0"/>
                          <a:ea typeface="Verdana" panose="020B0604030504040204" pitchFamily="34" charset="0"/>
                          <a:cs typeface="Verdana" panose="020B0604030504040204" pitchFamily="34" charset="0"/>
                        </a:rPr>
                        <a:t>select</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my</a:t>
                      </a:r>
                      <a:r>
                        <a:rPr lang="da-DK" sz="1000" dirty="0">
                          <a:latin typeface="Verdana" panose="020B0604030504040204" pitchFamily="34" charset="0"/>
                          <a:ea typeface="Verdana" panose="020B0604030504040204" pitchFamily="34" charset="0"/>
                          <a:cs typeface="Verdana" panose="020B0604030504040204" pitchFamily="34" charset="0"/>
                        </a:rPr>
                        <a:t> team the </a:t>
                      </a:r>
                      <a:r>
                        <a:rPr lang="da-DK" sz="1000" dirty="0" err="1">
                          <a:latin typeface="Verdana" panose="020B0604030504040204" pitchFamily="34" charset="0"/>
                          <a:ea typeface="Verdana" panose="020B0604030504040204" pitchFamily="34" charset="0"/>
                          <a:cs typeface="Verdana" panose="020B0604030504040204" pitchFamily="34" charset="0"/>
                        </a:rPr>
                        <a:t>day</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before</a:t>
                      </a:r>
                      <a:r>
                        <a:rPr lang="da-DK" sz="1000" dirty="0">
                          <a:latin typeface="Verdana" panose="020B0604030504040204" pitchFamily="34" charset="0"/>
                          <a:ea typeface="Verdana" panose="020B0604030504040204" pitchFamily="34" charset="0"/>
                          <a:cs typeface="Verdana" panose="020B0604030504040204" pitchFamily="34" charset="0"/>
                        </a:rPr>
                        <a:t> and </a:t>
                      </a:r>
                      <a:r>
                        <a:rPr lang="da-DK" sz="1000" dirty="0" err="1">
                          <a:latin typeface="Verdana" panose="020B0604030504040204" pitchFamily="34" charset="0"/>
                          <a:ea typeface="Verdana" panose="020B0604030504040204" pitchFamily="34" charset="0"/>
                          <a:cs typeface="Verdana" panose="020B0604030504040204" pitchFamily="34" charset="0"/>
                        </a:rPr>
                        <a:t>they</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are</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ready</a:t>
                      </a:r>
                      <a:r>
                        <a:rPr lang="da-DK" sz="1000" dirty="0">
                          <a:latin typeface="Verdana" panose="020B0604030504040204" pitchFamily="34" charset="0"/>
                          <a:ea typeface="Verdana" panose="020B0604030504040204" pitchFamily="34" charset="0"/>
                          <a:cs typeface="Verdana" panose="020B0604030504040204" pitchFamily="34" charset="0"/>
                        </a:rPr>
                        <a:t> + </a:t>
                      </a:r>
                      <a:r>
                        <a:rPr lang="da-DK" sz="1000" dirty="0" err="1">
                          <a:latin typeface="Verdana" panose="020B0604030504040204" pitchFamily="34" charset="0"/>
                          <a:ea typeface="Verdana" panose="020B0604030504040204" pitchFamily="34" charset="0"/>
                          <a:cs typeface="Verdana" panose="020B0604030504040204" pitchFamily="34" charset="0"/>
                        </a:rPr>
                        <a:t>parents</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will</a:t>
                      </a:r>
                      <a:r>
                        <a:rPr lang="da-DK" sz="1000" dirty="0">
                          <a:latin typeface="Verdana" panose="020B0604030504040204" pitchFamily="34" charset="0"/>
                          <a:ea typeface="Verdana" panose="020B0604030504040204" pitchFamily="34" charset="0"/>
                          <a:cs typeface="Verdana" panose="020B0604030504040204" pitchFamily="34" charset="0"/>
                        </a:rPr>
                        <a:t> drive to the match and support the team… Football is </a:t>
                      </a:r>
                      <a:r>
                        <a:rPr lang="da-DK" sz="1000" dirty="0" err="1">
                          <a:latin typeface="Verdana" panose="020B0604030504040204" pitchFamily="34" charset="0"/>
                          <a:ea typeface="Verdana" panose="020B0604030504040204" pitchFamily="34" charset="0"/>
                          <a:cs typeface="Verdana" panose="020B0604030504040204" pitchFamily="34" charset="0"/>
                        </a:rPr>
                        <a:t>number</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one</a:t>
                      </a:r>
                      <a:r>
                        <a:rPr lang="da-DK" sz="1000" dirty="0">
                          <a:latin typeface="Verdana" panose="020B0604030504040204" pitchFamily="34" charset="0"/>
                          <a:ea typeface="Verdana" panose="020B0604030504040204" pitchFamily="34" charset="0"/>
                          <a:cs typeface="Verdana" panose="020B0604030504040204" pitchFamily="34" charset="0"/>
                        </a:rPr>
                        <a:t> in the </a:t>
                      </a:r>
                      <a:r>
                        <a:rPr lang="da-DK" sz="1000" dirty="0" err="1">
                          <a:latin typeface="Verdana" panose="020B0604030504040204" pitchFamily="34" charset="0"/>
                          <a:ea typeface="Verdana" panose="020B0604030504040204" pitchFamily="34" charset="0"/>
                          <a:cs typeface="Verdana" panose="020B0604030504040204" pitchFamily="34" charset="0"/>
                        </a:rPr>
                        <a:t>life</a:t>
                      </a:r>
                      <a:r>
                        <a:rPr lang="da-DK" sz="1000" dirty="0">
                          <a:latin typeface="Verdana" panose="020B0604030504040204" pitchFamily="34" charset="0"/>
                          <a:ea typeface="Verdana" panose="020B0604030504040204" pitchFamily="34" charset="0"/>
                          <a:cs typeface="Verdana" panose="020B0604030504040204" pitchFamily="34" charset="0"/>
                        </a:rPr>
                        <a:t> of the players…</a:t>
                      </a:r>
                    </a:p>
                  </a:txBody>
                  <a:tcPr/>
                </a:tc>
                <a:tc>
                  <a:txBody>
                    <a:bodyPr/>
                    <a:lstStyle/>
                    <a:p>
                      <a:r>
                        <a:rPr lang="da-DK" sz="1000" dirty="0">
                          <a:latin typeface="Verdana" panose="020B0604030504040204" pitchFamily="34" charset="0"/>
                          <a:ea typeface="Verdana" panose="020B0604030504040204" pitchFamily="34" charset="0"/>
                          <a:cs typeface="Verdana" panose="020B0604030504040204" pitchFamily="34" charset="0"/>
                        </a:rPr>
                        <a:t>I </a:t>
                      </a:r>
                      <a:r>
                        <a:rPr lang="da-DK" sz="1000" dirty="0" err="1">
                          <a:latin typeface="Verdana" panose="020B0604030504040204" pitchFamily="34" charset="0"/>
                          <a:ea typeface="Verdana" panose="020B0604030504040204" pitchFamily="34" charset="0"/>
                          <a:cs typeface="Verdana" panose="020B0604030504040204" pitchFamily="34" charset="0"/>
                        </a:rPr>
                        <a:t>need</a:t>
                      </a:r>
                      <a:r>
                        <a:rPr lang="da-DK" sz="1000" dirty="0">
                          <a:latin typeface="Verdana" panose="020B0604030504040204" pitchFamily="34" charset="0"/>
                          <a:ea typeface="Verdana" panose="020B0604030504040204" pitchFamily="34" charset="0"/>
                          <a:cs typeface="Verdana" panose="020B0604030504040204" pitchFamily="34" charset="0"/>
                        </a:rPr>
                        <a:t> to </a:t>
                      </a:r>
                      <a:r>
                        <a:rPr lang="da-DK" sz="1000" dirty="0" err="1">
                          <a:latin typeface="Verdana" panose="020B0604030504040204" pitchFamily="34" charset="0"/>
                          <a:ea typeface="Verdana" panose="020B0604030504040204" pitchFamily="34" charset="0"/>
                          <a:cs typeface="Verdana" panose="020B0604030504040204" pitchFamily="34" charset="0"/>
                        </a:rPr>
                        <a:t>think</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about</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friends</a:t>
                      </a:r>
                      <a:r>
                        <a:rPr lang="da-DK" sz="1000" dirty="0">
                          <a:latin typeface="Verdana" panose="020B0604030504040204" pitchFamily="34" charset="0"/>
                          <a:ea typeface="Verdana" panose="020B0604030504040204" pitchFamily="34" charset="0"/>
                          <a:cs typeface="Verdana" panose="020B0604030504040204" pitchFamily="34" charset="0"/>
                        </a:rPr>
                        <a:t> and social relations </a:t>
                      </a:r>
                      <a:r>
                        <a:rPr lang="da-DK" sz="1000" dirty="0" err="1">
                          <a:latin typeface="Verdana" panose="020B0604030504040204" pitchFamily="34" charset="0"/>
                          <a:ea typeface="Verdana" panose="020B0604030504040204" pitchFamily="34" charset="0"/>
                          <a:cs typeface="Verdana" panose="020B0604030504040204" pitchFamily="34" charset="0"/>
                        </a:rPr>
                        <a:t>when</a:t>
                      </a:r>
                      <a:r>
                        <a:rPr lang="da-DK" sz="1000" dirty="0">
                          <a:latin typeface="Verdana" panose="020B0604030504040204" pitchFamily="34" charset="0"/>
                          <a:ea typeface="Verdana" panose="020B0604030504040204" pitchFamily="34" charset="0"/>
                          <a:cs typeface="Verdana" panose="020B0604030504040204" pitchFamily="34" charset="0"/>
                        </a:rPr>
                        <a:t> I </a:t>
                      </a:r>
                      <a:r>
                        <a:rPr lang="da-DK" sz="1000" dirty="0" err="1">
                          <a:latin typeface="Verdana" panose="020B0604030504040204" pitchFamily="34" charset="0"/>
                          <a:ea typeface="Verdana" panose="020B0604030504040204" pitchFamily="34" charset="0"/>
                          <a:cs typeface="Verdana" panose="020B0604030504040204" pitchFamily="34" charset="0"/>
                        </a:rPr>
                        <a:t>select</a:t>
                      </a:r>
                      <a:r>
                        <a:rPr lang="da-DK" sz="1000" dirty="0">
                          <a:latin typeface="Verdana" panose="020B0604030504040204" pitchFamily="34" charset="0"/>
                          <a:ea typeface="Verdana" panose="020B0604030504040204" pitchFamily="34" charset="0"/>
                          <a:cs typeface="Verdana" panose="020B0604030504040204" pitchFamily="34" charset="0"/>
                        </a:rPr>
                        <a:t> the team. If PK stops, JP </a:t>
                      </a:r>
                      <a:r>
                        <a:rPr lang="da-DK" sz="1000" dirty="0" err="1">
                          <a:latin typeface="Verdana" panose="020B0604030504040204" pitchFamily="34" charset="0"/>
                          <a:ea typeface="Verdana" panose="020B0604030504040204" pitchFamily="34" charset="0"/>
                          <a:cs typeface="Verdana" panose="020B0604030504040204" pitchFamily="34" charset="0"/>
                        </a:rPr>
                        <a:t>will</a:t>
                      </a:r>
                      <a:r>
                        <a:rPr lang="da-DK" sz="1000" dirty="0">
                          <a:latin typeface="Verdana" panose="020B0604030504040204" pitchFamily="34" charset="0"/>
                          <a:ea typeface="Verdana" panose="020B0604030504040204" pitchFamily="34" charset="0"/>
                          <a:cs typeface="Verdana" panose="020B0604030504040204" pitchFamily="34" charset="0"/>
                        </a:rPr>
                        <a:t> stop as </a:t>
                      </a:r>
                      <a:r>
                        <a:rPr lang="da-DK" sz="1000" dirty="0" err="1">
                          <a:latin typeface="Verdana" panose="020B0604030504040204" pitchFamily="34" charset="0"/>
                          <a:ea typeface="Verdana" panose="020B0604030504040204" pitchFamily="34" charset="0"/>
                          <a:cs typeface="Verdana" panose="020B0604030504040204" pitchFamily="34" charset="0"/>
                        </a:rPr>
                        <a:t>well</a:t>
                      </a:r>
                      <a:r>
                        <a:rPr lang="da-DK" sz="1000" dirty="0">
                          <a:latin typeface="Verdana" panose="020B0604030504040204" pitchFamily="34" charset="0"/>
                          <a:ea typeface="Verdana" panose="020B0604030504040204" pitchFamily="34" charset="0"/>
                          <a:cs typeface="Verdana" panose="020B0604030504040204" pitchFamily="34" charset="0"/>
                        </a:rPr>
                        <a:t>. I </a:t>
                      </a:r>
                      <a:r>
                        <a:rPr lang="da-DK" sz="1000" dirty="0" err="1">
                          <a:latin typeface="Verdana" panose="020B0604030504040204" pitchFamily="34" charset="0"/>
                          <a:ea typeface="Verdana" panose="020B0604030504040204" pitchFamily="34" charset="0"/>
                          <a:cs typeface="Verdana" panose="020B0604030504040204" pitchFamily="34" charset="0"/>
                        </a:rPr>
                        <a:t>need</a:t>
                      </a:r>
                      <a:r>
                        <a:rPr lang="da-DK" sz="1000" dirty="0">
                          <a:latin typeface="Verdana" panose="020B0604030504040204" pitchFamily="34" charset="0"/>
                          <a:ea typeface="Verdana" panose="020B0604030504040204" pitchFamily="34" charset="0"/>
                          <a:cs typeface="Verdana" panose="020B0604030504040204" pitchFamily="34" charset="0"/>
                        </a:rPr>
                        <a:t> to </a:t>
                      </a:r>
                      <a:r>
                        <a:rPr lang="da-DK" sz="1000" dirty="0" err="1">
                          <a:latin typeface="Verdana" panose="020B0604030504040204" pitchFamily="34" charset="0"/>
                          <a:ea typeface="Verdana" panose="020B0604030504040204" pitchFamily="34" charset="0"/>
                          <a:cs typeface="Verdana" panose="020B0604030504040204" pitchFamily="34" charset="0"/>
                        </a:rPr>
                        <a:t>select</a:t>
                      </a:r>
                      <a:r>
                        <a:rPr lang="da-DK" sz="1000" dirty="0">
                          <a:latin typeface="Verdana" panose="020B0604030504040204" pitchFamily="34" charset="0"/>
                          <a:ea typeface="Verdana" panose="020B0604030504040204" pitchFamily="34" charset="0"/>
                          <a:cs typeface="Verdana" panose="020B0604030504040204" pitchFamily="34" charset="0"/>
                        </a:rPr>
                        <a:t> 28 players </a:t>
                      </a:r>
                      <a:r>
                        <a:rPr lang="da-DK" sz="1000" dirty="0" err="1">
                          <a:latin typeface="Verdana" panose="020B0604030504040204" pitchFamily="34" charset="0"/>
                          <a:ea typeface="Verdana" panose="020B0604030504040204" pitchFamily="34" charset="0"/>
                          <a:cs typeface="Verdana" panose="020B0604030504040204" pitchFamily="34" charset="0"/>
                        </a:rPr>
                        <a:t>fto</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assemble</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one</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full</a:t>
                      </a:r>
                      <a:r>
                        <a:rPr lang="da-DK" sz="1000" dirty="0">
                          <a:latin typeface="Verdana" panose="020B0604030504040204" pitchFamily="34" charset="0"/>
                          <a:ea typeface="Verdana" panose="020B0604030504040204" pitchFamily="34" charset="0"/>
                          <a:cs typeface="Verdana" panose="020B0604030504040204" pitchFamily="34" charset="0"/>
                        </a:rPr>
                        <a:t> team, jobs/social pastures </a:t>
                      </a:r>
                      <a:r>
                        <a:rPr lang="da-DK" sz="1000" dirty="0" err="1">
                          <a:latin typeface="Verdana" panose="020B0604030504040204" pitchFamily="34" charset="0"/>
                          <a:ea typeface="Verdana" panose="020B0604030504040204" pitchFamily="34" charset="0"/>
                          <a:cs typeface="Verdana" panose="020B0604030504040204" pitchFamily="34" charset="0"/>
                        </a:rPr>
                        <a:t>are</a:t>
                      </a:r>
                      <a:r>
                        <a:rPr lang="da-DK" sz="1000" dirty="0">
                          <a:latin typeface="Verdana" panose="020B0604030504040204" pitchFamily="34" charset="0"/>
                          <a:ea typeface="Verdana" panose="020B0604030504040204" pitchFamily="34" charset="0"/>
                          <a:cs typeface="Verdana" panose="020B0604030504040204" pitchFamily="34" charset="0"/>
                        </a:rPr>
                        <a:t> more </a:t>
                      </a:r>
                      <a:r>
                        <a:rPr lang="da-DK" sz="1000" dirty="0" err="1">
                          <a:latin typeface="Verdana" panose="020B0604030504040204" pitchFamily="34" charset="0"/>
                          <a:ea typeface="Verdana" panose="020B0604030504040204" pitchFamily="34" charset="0"/>
                          <a:cs typeface="Verdana" panose="020B0604030504040204" pitchFamily="34" charset="0"/>
                        </a:rPr>
                        <a:t>important</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than</a:t>
                      </a:r>
                      <a:r>
                        <a:rPr lang="da-DK" sz="1000" dirty="0">
                          <a:latin typeface="Verdana" panose="020B0604030504040204" pitchFamily="34" charset="0"/>
                          <a:ea typeface="Verdana" panose="020B0604030504040204" pitchFamily="34" charset="0"/>
                          <a:cs typeface="Verdana" panose="020B0604030504040204" pitchFamily="34" charset="0"/>
                        </a:rPr>
                        <a:t> football. Football is not </a:t>
                      </a:r>
                      <a:r>
                        <a:rPr lang="da-DK" sz="1000" dirty="0" err="1">
                          <a:latin typeface="Verdana" panose="020B0604030504040204" pitchFamily="34" charset="0"/>
                          <a:ea typeface="Verdana" panose="020B0604030504040204" pitchFamily="34" charset="0"/>
                          <a:cs typeface="Verdana" panose="020B0604030504040204" pitchFamily="34" charset="0"/>
                        </a:rPr>
                        <a:t>number</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one</a:t>
                      </a:r>
                      <a:r>
                        <a:rPr lang="da-DK" sz="1000" dirty="0">
                          <a:latin typeface="Verdana" panose="020B0604030504040204" pitchFamily="34" charset="0"/>
                          <a:ea typeface="Verdana" panose="020B0604030504040204" pitchFamily="34" charset="0"/>
                          <a:cs typeface="Verdana" panose="020B0604030504040204" pitchFamily="34" charset="0"/>
                        </a:rPr>
                        <a:t>… How the f… do </a:t>
                      </a:r>
                      <a:r>
                        <a:rPr lang="da-DK" sz="1000" dirty="0" err="1">
                          <a:latin typeface="Verdana" panose="020B0604030504040204" pitchFamily="34" charset="0"/>
                          <a:ea typeface="Verdana" panose="020B0604030504040204" pitchFamily="34" charset="0"/>
                          <a:cs typeface="Verdana" panose="020B0604030504040204" pitchFamily="34" charset="0"/>
                        </a:rPr>
                        <a:t>we</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get</a:t>
                      </a:r>
                      <a:r>
                        <a:rPr lang="da-DK" sz="1000" dirty="0">
                          <a:latin typeface="Verdana" panose="020B0604030504040204" pitchFamily="34" charset="0"/>
                          <a:ea typeface="Verdana" panose="020B0604030504040204" pitchFamily="34" charset="0"/>
                          <a:cs typeface="Verdana" panose="020B0604030504040204" pitchFamily="34" charset="0"/>
                        </a:rPr>
                        <a:t> to the </a:t>
                      </a:r>
                      <a:r>
                        <a:rPr lang="da-DK" sz="1000" dirty="0" err="1">
                          <a:latin typeface="Verdana" panose="020B0604030504040204" pitchFamily="34" charset="0"/>
                          <a:ea typeface="Verdana" panose="020B0604030504040204" pitchFamily="34" charset="0"/>
                          <a:cs typeface="Verdana" panose="020B0604030504040204" pitchFamily="34" charset="0"/>
                        </a:rPr>
                        <a:t>next</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away</a:t>
                      </a:r>
                      <a:r>
                        <a:rPr lang="da-DK" sz="1000" dirty="0">
                          <a:latin typeface="Verdana" panose="020B0604030504040204" pitchFamily="34" charset="0"/>
                          <a:ea typeface="Verdana" panose="020B0604030504040204" pitchFamily="34" charset="0"/>
                          <a:cs typeface="Verdana" panose="020B0604030504040204" pitchFamily="34" charset="0"/>
                        </a:rPr>
                        <a:t> match…</a:t>
                      </a:r>
                    </a:p>
                    <a:p>
                      <a:endParaRPr lang="da-DK" sz="1000" dirty="0">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val="2281157848"/>
                  </a:ext>
                </a:extLst>
              </a:tr>
              <a:tr h="370840">
                <a:tc>
                  <a:txBody>
                    <a:bodyPr/>
                    <a:lstStyle/>
                    <a:p>
                      <a:r>
                        <a:rPr lang="da-DK" sz="1000" b="1" dirty="0" err="1">
                          <a:latin typeface="Verdana" panose="020B0604030504040204" pitchFamily="34" charset="0"/>
                          <a:ea typeface="Verdana" panose="020B0604030504040204" pitchFamily="34" charset="0"/>
                          <a:cs typeface="Verdana" panose="020B0604030504040204" pitchFamily="34" charset="0"/>
                        </a:rPr>
                        <a:t>Carreer</a:t>
                      </a:r>
                      <a:r>
                        <a:rPr lang="da-DK" sz="1000" b="1" dirty="0">
                          <a:latin typeface="Verdana" panose="020B0604030504040204" pitchFamily="34" charset="0"/>
                          <a:ea typeface="Verdana" panose="020B0604030504040204" pitchFamily="34" charset="0"/>
                          <a:cs typeface="Verdana" panose="020B0604030504040204" pitchFamily="34" charset="0"/>
                        </a:rPr>
                        <a:t> support</a:t>
                      </a:r>
                    </a:p>
                  </a:txBody>
                  <a:tcPr/>
                </a:tc>
                <a:tc>
                  <a:txBody>
                    <a:bodyPr/>
                    <a:lstStyle/>
                    <a:p>
                      <a:r>
                        <a:rPr lang="da-DK" sz="1000" dirty="0">
                          <a:latin typeface="Verdana" panose="020B0604030504040204" pitchFamily="34" charset="0"/>
                          <a:ea typeface="Verdana" panose="020B0604030504040204" pitchFamily="34" charset="0"/>
                          <a:cs typeface="Verdana" panose="020B0604030504040204" pitchFamily="34" charset="0"/>
                        </a:rPr>
                        <a:t>Elite sport </a:t>
                      </a:r>
                      <a:r>
                        <a:rPr lang="da-DK" sz="1000" dirty="0" err="1">
                          <a:latin typeface="Verdana" panose="020B0604030504040204" pitchFamily="34" charset="0"/>
                          <a:ea typeface="Verdana" panose="020B0604030504040204" pitchFamily="34" charset="0"/>
                          <a:cs typeface="Verdana" panose="020B0604030504040204" pitchFamily="34" charset="0"/>
                        </a:rPr>
                        <a:t>classes</a:t>
                      </a:r>
                      <a:r>
                        <a:rPr lang="da-DK" sz="1000" dirty="0">
                          <a:latin typeface="Verdana" panose="020B0604030504040204" pitchFamily="34" charset="0"/>
                          <a:ea typeface="Verdana" panose="020B0604030504040204" pitchFamily="34" charset="0"/>
                          <a:cs typeface="Verdana" panose="020B0604030504040204" pitchFamily="34" charset="0"/>
                        </a:rPr>
                        <a:t> in school, </a:t>
                      </a:r>
                      <a:r>
                        <a:rPr lang="da-DK" sz="1000" dirty="0" err="1">
                          <a:latin typeface="Verdana" panose="020B0604030504040204" pitchFamily="34" charset="0"/>
                          <a:ea typeface="Verdana" panose="020B0604030504040204" pitchFamily="34" charset="0"/>
                          <a:cs typeface="Verdana" panose="020B0604030504040204" pitchFamily="34" charset="0"/>
                        </a:rPr>
                        <a:t>parent</a:t>
                      </a:r>
                      <a:r>
                        <a:rPr lang="da-DK" sz="1000" dirty="0">
                          <a:latin typeface="Verdana" panose="020B0604030504040204" pitchFamily="34" charset="0"/>
                          <a:ea typeface="Verdana" panose="020B0604030504040204" pitchFamily="34" charset="0"/>
                          <a:cs typeface="Verdana" panose="020B0604030504040204" pitchFamily="34" charset="0"/>
                        </a:rPr>
                        <a:t> support, </a:t>
                      </a:r>
                      <a:r>
                        <a:rPr lang="da-DK" sz="1000" dirty="0" err="1">
                          <a:latin typeface="Verdana" panose="020B0604030504040204" pitchFamily="34" charset="0"/>
                          <a:ea typeface="Verdana" panose="020B0604030504040204" pitchFamily="34" charset="0"/>
                          <a:cs typeface="Verdana" panose="020B0604030504040204" pitchFamily="34" charset="0"/>
                        </a:rPr>
                        <a:t>physios</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nutrition</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pocket</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money</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dad</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will</a:t>
                      </a:r>
                      <a:r>
                        <a:rPr lang="da-DK" sz="1000" dirty="0">
                          <a:latin typeface="Verdana" panose="020B0604030504040204" pitchFamily="34" charset="0"/>
                          <a:ea typeface="Verdana" panose="020B0604030504040204" pitchFamily="34" charset="0"/>
                          <a:cs typeface="Verdana" panose="020B0604030504040204" pitchFamily="34" charset="0"/>
                        </a:rPr>
                        <a:t> drive… </a:t>
                      </a:r>
                      <a:r>
                        <a:rPr lang="da-DK" sz="1000" dirty="0" err="1">
                          <a:latin typeface="Verdana" panose="020B0604030504040204" pitchFamily="34" charset="0"/>
                          <a:ea typeface="Verdana" panose="020B0604030504040204" pitchFamily="34" charset="0"/>
                          <a:cs typeface="Verdana" panose="020B0604030504040204" pitchFamily="34" charset="0"/>
                        </a:rPr>
                        <a:t>even</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four</a:t>
                      </a:r>
                      <a:r>
                        <a:rPr lang="da-DK" sz="1000" dirty="0">
                          <a:latin typeface="Verdana" panose="020B0604030504040204" pitchFamily="34" charset="0"/>
                          <a:ea typeface="Verdana" panose="020B0604030504040204" pitchFamily="34" charset="0"/>
                          <a:cs typeface="Verdana" panose="020B0604030504040204" pitchFamily="34" charset="0"/>
                        </a:rPr>
                        <a:t> times a </a:t>
                      </a:r>
                      <a:r>
                        <a:rPr lang="da-DK" sz="1000" dirty="0" err="1">
                          <a:latin typeface="Verdana" panose="020B0604030504040204" pitchFamily="34" charset="0"/>
                          <a:ea typeface="Verdana" panose="020B0604030504040204" pitchFamily="34" charset="0"/>
                          <a:cs typeface="Verdana" panose="020B0604030504040204" pitchFamily="34" charset="0"/>
                        </a:rPr>
                        <a:t>week</a:t>
                      </a:r>
                      <a:r>
                        <a:rPr lang="da-DK" sz="1000" dirty="0">
                          <a:latin typeface="Verdana" panose="020B0604030504040204" pitchFamily="34" charset="0"/>
                          <a:ea typeface="Verdana" panose="020B0604030504040204" pitchFamily="34" charset="0"/>
                          <a:cs typeface="Verdana" panose="020B0604030504040204" pitchFamily="34" charset="0"/>
                        </a:rPr>
                        <a:t>.</a:t>
                      </a:r>
                    </a:p>
                  </a:txBody>
                  <a:tcPr/>
                </a:tc>
                <a:tc>
                  <a:txBody>
                    <a:bodyPr/>
                    <a:lstStyle/>
                    <a:p>
                      <a:r>
                        <a:rPr lang="da-DK" sz="1000" dirty="0">
                          <a:latin typeface="Verdana" panose="020B0604030504040204" pitchFamily="34" charset="0"/>
                          <a:ea typeface="Verdana" panose="020B0604030504040204" pitchFamily="34" charset="0"/>
                          <a:cs typeface="Verdana" panose="020B0604030504040204" pitchFamily="34" charset="0"/>
                        </a:rPr>
                        <a:t>‘I </a:t>
                      </a:r>
                      <a:r>
                        <a:rPr lang="da-DK" sz="1000" dirty="0" err="1">
                          <a:latin typeface="Verdana" panose="020B0604030504040204" pitchFamily="34" charset="0"/>
                          <a:ea typeface="Verdana" panose="020B0604030504040204" pitchFamily="34" charset="0"/>
                          <a:cs typeface="Verdana" panose="020B0604030504040204" pitchFamily="34" charset="0"/>
                        </a:rPr>
                        <a:t>forgot</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my</a:t>
                      </a:r>
                      <a:r>
                        <a:rPr lang="da-DK" sz="1000" dirty="0">
                          <a:latin typeface="Verdana" panose="020B0604030504040204" pitchFamily="34" charset="0"/>
                          <a:ea typeface="Verdana" panose="020B0604030504040204" pitchFamily="34" charset="0"/>
                          <a:cs typeface="Verdana" panose="020B0604030504040204" pitchFamily="34" charset="0"/>
                        </a:rPr>
                        <a:t> football </a:t>
                      </a:r>
                      <a:r>
                        <a:rPr lang="da-DK" sz="1000" dirty="0" err="1">
                          <a:latin typeface="Verdana" panose="020B0604030504040204" pitchFamily="34" charset="0"/>
                          <a:ea typeface="Verdana" panose="020B0604030504040204" pitchFamily="34" charset="0"/>
                          <a:cs typeface="Verdana" panose="020B0604030504040204" pitchFamily="34" charset="0"/>
                        </a:rPr>
                        <a:t>boots</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again</a:t>
                      </a:r>
                      <a:r>
                        <a:rPr lang="da-DK" sz="1000" dirty="0">
                          <a:latin typeface="Verdana" panose="020B0604030504040204" pitchFamily="34" charset="0"/>
                          <a:ea typeface="Verdana" panose="020B0604030504040204" pitchFamily="34" charset="0"/>
                          <a:cs typeface="Verdana" panose="020B0604030504040204" pitchFamily="34" charset="0"/>
                        </a:rPr>
                        <a:t>’, Oh, he </a:t>
                      </a:r>
                      <a:r>
                        <a:rPr lang="da-DK" sz="1000" dirty="0" err="1">
                          <a:latin typeface="Verdana" panose="020B0604030504040204" pitchFamily="34" charset="0"/>
                          <a:ea typeface="Verdana" panose="020B0604030504040204" pitchFamily="34" charset="0"/>
                          <a:cs typeface="Verdana" panose="020B0604030504040204" pitchFamily="34" charset="0"/>
                        </a:rPr>
                        <a:t>cannot</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play</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because</a:t>
                      </a:r>
                      <a:r>
                        <a:rPr lang="da-DK" sz="1000" dirty="0">
                          <a:latin typeface="Verdana" panose="020B0604030504040204" pitchFamily="34" charset="0"/>
                          <a:ea typeface="Verdana" panose="020B0604030504040204" pitchFamily="34" charset="0"/>
                          <a:cs typeface="Verdana" panose="020B0604030504040204" pitchFamily="34" charset="0"/>
                        </a:rPr>
                        <a:t> he </a:t>
                      </a:r>
                      <a:r>
                        <a:rPr lang="da-DK" sz="1000" dirty="0" err="1">
                          <a:latin typeface="Verdana" panose="020B0604030504040204" pitchFamily="34" charset="0"/>
                          <a:ea typeface="Verdana" panose="020B0604030504040204" pitchFamily="34" charset="0"/>
                          <a:cs typeface="Verdana" panose="020B0604030504040204" pitchFamily="34" charset="0"/>
                        </a:rPr>
                        <a:t>didn’t</a:t>
                      </a:r>
                      <a:r>
                        <a:rPr lang="da-DK" sz="1000" dirty="0">
                          <a:latin typeface="Verdana" panose="020B0604030504040204" pitchFamily="34" charset="0"/>
                          <a:ea typeface="Verdana" panose="020B0604030504040204" pitchFamily="34" charset="0"/>
                          <a:cs typeface="Verdana" panose="020B0604030504040204" pitchFamily="34" charset="0"/>
                        </a:rPr>
                        <a:t> pay the </a:t>
                      </a:r>
                      <a:r>
                        <a:rPr lang="da-DK" sz="1000" dirty="0" err="1">
                          <a:latin typeface="Verdana" panose="020B0604030504040204" pitchFamily="34" charset="0"/>
                          <a:ea typeface="Verdana" panose="020B0604030504040204" pitchFamily="34" charset="0"/>
                          <a:cs typeface="Verdana" panose="020B0604030504040204" pitchFamily="34" charset="0"/>
                        </a:rPr>
                        <a:t>membership</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fee</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yet</a:t>
                      </a:r>
                      <a:r>
                        <a:rPr lang="da-DK" sz="1000" dirty="0">
                          <a:latin typeface="Verdana" panose="020B0604030504040204" pitchFamily="34" charset="0"/>
                          <a:ea typeface="Verdana" panose="020B0604030504040204" pitchFamily="34" charset="0"/>
                          <a:cs typeface="Verdana" panose="020B0604030504040204" pitchFamily="34" charset="0"/>
                        </a:rPr>
                        <a:t>. Oh, he just </a:t>
                      </a:r>
                      <a:r>
                        <a:rPr lang="da-DK" sz="1000" dirty="0" err="1">
                          <a:latin typeface="Verdana" panose="020B0604030504040204" pitchFamily="34" charset="0"/>
                          <a:ea typeface="Verdana" panose="020B0604030504040204" pitchFamily="34" charset="0"/>
                          <a:cs typeface="Verdana" panose="020B0604030504040204" pitchFamily="34" charset="0"/>
                        </a:rPr>
                        <a:t>didn’t</a:t>
                      </a:r>
                      <a:r>
                        <a:rPr lang="da-DK" sz="1000" dirty="0">
                          <a:latin typeface="Verdana" panose="020B0604030504040204" pitchFamily="34" charset="0"/>
                          <a:ea typeface="Verdana" panose="020B0604030504040204" pitchFamily="34" charset="0"/>
                          <a:cs typeface="Verdana" panose="020B0604030504040204" pitchFamily="34" charset="0"/>
                        </a:rPr>
                        <a:t> show up for the </a:t>
                      </a:r>
                      <a:r>
                        <a:rPr lang="da-DK" sz="1000" dirty="0" err="1">
                          <a:latin typeface="Verdana" panose="020B0604030504040204" pitchFamily="34" charset="0"/>
                          <a:ea typeface="Verdana" panose="020B0604030504040204" pitchFamily="34" charset="0"/>
                          <a:cs typeface="Verdana" panose="020B0604030504040204" pitchFamily="34" charset="0"/>
                        </a:rPr>
                        <a:t>match…Parents</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we</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don’t</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know</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them</a:t>
                      </a:r>
                      <a:r>
                        <a:rPr lang="da-DK" sz="1000" dirty="0">
                          <a:latin typeface="Verdana" panose="020B0604030504040204" pitchFamily="34" charset="0"/>
                          <a:ea typeface="Verdana" panose="020B0604030504040204" pitchFamily="34" charset="0"/>
                          <a:cs typeface="Verdana" panose="020B0604030504040204" pitchFamily="34" charset="0"/>
                        </a:rPr>
                        <a:t>…</a:t>
                      </a:r>
                    </a:p>
                  </a:txBody>
                  <a:tcPr/>
                </a:tc>
                <a:extLst>
                  <a:ext uri="{0D108BD9-81ED-4DB2-BD59-A6C34878D82A}">
                    <a16:rowId xmlns:a16="http://schemas.microsoft.com/office/drawing/2014/main" val="2439724351"/>
                  </a:ext>
                </a:extLst>
              </a:tr>
              <a:tr h="370840">
                <a:tc>
                  <a:txBody>
                    <a:bodyPr/>
                    <a:lstStyle/>
                    <a:p>
                      <a:r>
                        <a:rPr lang="da-DK" sz="1000" b="1" dirty="0">
                          <a:latin typeface="Verdana" panose="020B0604030504040204" pitchFamily="34" charset="0"/>
                          <a:ea typeface="Verdana" panose="020B0604030504040204" pitchFamily="34" charset="0"/>
                          <a:cs typeface="Verdana" panose="020B0604030504040204" pitchFamily="34" charset="0"/>
                        </a:rPr>
                        <a:t>Coach</a:t>
                      </a:r>
                    </a:p>
                  </a:txBody>
                  <a:tcPr/>
                </a:tc>
                <a:tc>
                  <a:txBody>
                    <a:bodyPr/>
                    <a:lstStyle/>
                    <a:p>
                      <a:r>
                        <a:rPr lang="da-DK" sz="1000" dirty="0">
                          <a:latin typeface="Verdana" panose="020B0604030504040204" pitchFamily="34" charset="0"/>
                          <a:ea typeface="Verdana" panose="020B0604030504040204" pitchFamily="34" charset="0"/>
                          <a:cs typeface="Verdana" panose="020B0604030504040204" pitchFamily="34" charset="0"/>
                        </a:rPr>
                        <a:t>License, </a:t>
                      </a:r>
                      <a:r>
                        <a:rPr lang="da-DK" sz="1000" dirty="0" err="1">
                          <a:latin typeface="Verdana" panose="020B0604030504040204" pitchFamily="34" charset="0"/>
                          <a:ea typeface="Verdana" panose="020B0604030504040204" pitchFamily="34" charset="0"/>
                          <a:cs typeface="Verdana" panose="020B0604030504040204" pitchFamily="34" charset="0"/>
                        </a:rPr>
                        <a:t>courses</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salary</a:t>
                      </a:r>
                      <a:r>
                        <a:rPr lang="da-DK" sz="1000" dirty="0">
                          <a:latin typeface="Verdana" panose="020B0604030504040204" pitchFamily="34" charset="0"/>
                          <a:ea typeface="Verdana" panose="020B0604030504040204" pitchFamily="34" charset="0"/>
                          <a:cs typeface="Verdana" panose="020B0604030504040204" pitchFamily="34" charset="0"/>
                        </a:rPr>
                        <a:t>, prestige</a:t>
                      </a:r>
                    </a:p>
                  </a:txBody>
                  <a:tcPr/>
                </a:tc>
                <a:tc>
                  <a:txBody>
                    <a:bodyPr/>
                    <a:lstStyle/>
                    <a:p>
                      <a:r>
                        <a:rPr lang="da-DK" sz="1000" dirty="0">
                          <a:latin typeface="Verdana" panose="020B0604030504040204" pitchFamily="34" charset="0"/>
                          <a:ea typeface="Verdana" panose="020B0604030504040204" pitchFamily="34" charset="0"/>
                          <a:cs typeface="Verdana" panose="020B0604030504040204" pitchFamily="34" charset="0"/>
                        </a:rPr>
                        <a:t>Anybody… No pay, no </a:t>
                      </a:r>
                      <a:r>
                        <a:rPr lang="da-DK" sz="1000" dirty="0" err="1">
                          <a:latin typeface="Verdana" panose="020B0604030504040204" pitchFamily="34" charset="0"/>
                          <a:ea typeface="Verdana" panose="020B0604030504040204" pitchFamily="34" charset="0"/>
                          <a:cs typeface="Verdana" panose="020B0604030504040204" pitchFamily="34" charset="0"/>
                        </a:rPr>
                        <a:t>qualifications</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Pedagocial</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skills</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are</a:t>
                      </a:r>
                      <a:r>
                        <a:rPr lang="da-DK" sz="1000" dirty="0">
                          <a:latin typeface="Verdana" panose="020B0604030504040204" pitchFamily="34" charset="0"/>
                          <a:ea typeface="Verdana" panose="020B0604030504040204" pitchFamily="34" charset="0"/>
                          <a:cs typeface="Verdana" panose="020B0604030504040204" pitchFamily="34" charset="0"/>
                        </a:rPr>
                        <a:t> at </a:t>
                      </a:r>
                      <a:r>
                        <a:rPr lang="da-DK" sz="1000" dirty="0" err="1">
                          <a:latin typeface="Verdana" panose="020B0604030504040204" pitchFamily="34" charset="0"/>
                          <a:ea typeface="Verdana" panose="020B0604030504040204" pitchFamily="34" charset="0"/>
                          <a:cs typeface="Verdana" panose="020B0604030504040204" pitchFamily="34" charset="0"/>
                        </a:rPr>
                        <a:t>least</a:t>
                      </a:r>
                      <a:r>
                        <a:rPr lang="da-DK" sz="1000" dirty="0">
                          <a:latin typeface="Verdana" panose="020B0604030504040204" pitchFamily="34" charset="0"/>
                          <a:ea typeface="Verdana" panose="020B0604030504040204" pitchFamily="34" charset="0"/>
                          <a:cs typeface="Verdana" panose="020B0604030504040204" pitchFamily="34" charset="0"/>
                        </a:rPr>
                        <a:t> as </a:t>
                      </a:r>
                      <a:r>
                        <a:rPr lang="da-DK" sz="1000" dirty="0" err="1">
                          <a:latin typeface="Verdana" panose="020B0604030504040204" pitchFamily="34" charset="0"/>
                          <a:ea typeface="Verdana" panose="020B0604030504040204" pitchFamily="34" charset="0"/>
                          <a:cs typeface="Verdana" panose="020B0604030504040204" pitchFamily="34" charset="0"/>
                        </a:rPr>
                        <a:t>important</a:t>
                      </a:r>
                      <a:r>
                        <a:rPr lang="da-DK" sz="1000" dirty="0">
                          <a:latin typeface="Verdana" panose="020B0604030504040204" pitchFamily="34" charset="0"/>
                          <a:ea typeface="Verdana" panose="020B0604030504040204" pitchFamily="34" charset="0"/>
                          <a:cs typeface="Verdana" panose="020B0604030504040204" pitchFamily="34" charset="0"/>
                        </a:rPr>
                        <a:t> as </a:t>
                      </a:r>
                      <a:r>
                        <a:rPr lang="da-DK" sz="1000" dirty="0" err="1">
                          <a:latin typeface="Verdana" panose="020B0604030504040204" pitchFamily="34" charset="0"/>
                          <a:ea typeface="Verdana" panose="020B0604030504040204" pitchFamily="34" charset="0"/>
                          <a:cs typeface="Verdana" panose="020B0604030504040204" pitchFamily="34" charset="0"/>
                        </a:rPr>
                        <a:t>sporting</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skills</a:t>
                      </a:r>
                      <a:r>
                        <a:rPr lang="da-DK" sz="1000" dirty="0">
                          <a:latin typeface="Verdana" panose="020B0604030504040204" pitchFamily="34" charset="0"/>
                          <a:ea typeface="Verdana" panose="020B0604030504040204" pitchFamily="34" charset="0"/>
                          <a:cs typeface="Verdana" panose="020B0604030504040204" pitchFamily="34" charset="0"/>
                        </a:rPr>
                        <a:t>. A </a:t>
                      </a:r>
                      <a:r>
                        <a:rPr lang="da-DK" sz="1000" dirty="0" err="1">
                          <a:latin typeface="Verdana" panose="020B0604030504040204" pitchFamily="34" charset="0"/>
                          <a:ea typeface="Verdana" panose="020B0604030504040204" pitchFamily="34" charset="0"/>
                          <a:cs typeface="Verdana" panose="020B0604030504040204" pitchFamily="34" charset="0"/>
                        </a:rPr>
                        <a:t>young</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licensed</a:t>
                      </a:r>
                      <a:r>
                        <a:rPr lang="da-DK" sz="1000" dirty="0">
                          <a:latin typeface="Verdana" panose="020B0604030504040204" pitchFamily="34" charset="0"/>
                          <a:ea typeface="Verdana" panose="020B0604030504040204" pitchFamily="34" charset="0"/>
                          <a:cs typeface="Verdana" panose="020B0604030504040204" pitchFamily="34" charset="0"/>
                        </a:rPr>
                        <a:t> coach </a:t>
                      </a:r>
                      <a:r>
                        <a:rPr lang="da-DK" sz="1000" dirty="0" err="1">
                          <a:latin typeface="Verdana" panose="020B0604030504040204" pitchFamily="34" charset="0"/>
                          <a:ea typeface="Verdana" panose="020B0604030504040204" pitchFamily="34" charset="0"/>
                          <a:cs typeface="Verdana" panose="020B0604030504040204" pitchFamily="34" charset="0"/>
                        </a:rPr>
                        <a:t>would</a:t>
                      </a:r>
                      <a:r>
                        <a:rPr lang="da-DK" sz="1000" dirty="0">
                          <a:latin typeface="Verdana" panose="020B0604030504040204" pitchFamily="34" charset="0"/>
                          <a:ea typeface="Verdana" panose="020B0604030504040204" pitchFamily="34" charset="0"/>
                          <a:cs typeface="Verdana" panose="020B0604030504040204" pitchFamily="34" charset="0"/>
                        </a:rPr>
                        <a:t> run </a:t>
                      </a:r>
                      <a:r>
                        <a:rPr lang="da-DK" sz="1000" dirty="0" err="1">
                          <a:latin typeface="Verdana" panose="020B0604030504040204" pitchFamily="34" charset="0"/>
                          <a:ea typeface="Verdana" panose="020B0604030504040204" pitchFamily="34" charset="0"/>
                          <a:cs typeface="Verdana" panose="020B0604030504040204" pitchFamily="34" charset="0"/>
                        </a:rPr>
                        <a:t>away</a:t>
                      </a:r>
                      <a:r>
                        <a:rPr lang="da-DK" sz="1000" dirty="0">
                          <a:latin typeface="Verdana" panose="020B0604030504040204" pitchFamily="34" charset="0"/>
                          <a:ea typeface="Verdana" panose="020B0604030504040204" pitchFamily="34" charset="0"/>
                          <a:cs typeface="Verdana" panose="020B0604030504040204" pitchFamily="34" charset="0"/>
                        </a:rPr>
                        <a:t> from </a:t>
                      </a:r>
                      <a:r>
                        <a:rPr lang="da-DK" sz="1000" dirty="0" err="1">
                          <a:latin typeface="Verdana" panose="020B0604030504040204" pitchFamily="34" charset="0"/>
                          <a:ea typeface="Verdana" panose="020B0604030504040204" pitchFamily="34" charset="0"/>
                          <a:cs typeface="Verdana" panose="020B0604030504040204" pitchFamily="34" charset="0"/>
                        </a:rPr>
                        <a:t>this</a:t>
                      </a:r>
                      <a:r>
                        <a:rPr lang="da-DK" sz="1000" dirty="0">
                          <a:latin typeface="Verdana" panose="020B0604030504040204" pitchFamily="34" charset="0"/>
                          <a:ea typeface="Verdana" panose="020B0604030504040204" pitchFamily="34" charset="0"/>
                          <a:cs typeface="Verdana" panose="020B0604030504040204" pitchFamily="34" charset="0"/>
                        </a:rPr>
                        <a:t> U17 </a:t>
                      </a:r>
                      <a:r>
                        <a:rPr lang="da-DK" sz="1000" dirty="0" err="1">
                          <a:latin typeface="Verdana" panose="020B0604030504040204" pitchFamily="34" charset="0"/>
                          <a:ea typeface="Verdana" panose="020B0604030504040204" pitchFamily="34" charset="0"/>
                          <a:cs typeface="Verdana" panose="020B0604030504040204" pitchFamily="34" charset="0"/>
                        </a:rPr>
                        <a:t>third</a:t>
                      </a:r>
                      <a:r>
                        <a:rPr lang="da-DK" sz="1000" dirty="0">
                          <a:latin typeface="Verdana" panose="020B0604030504040204" pitchFamily="34" charset="0"/>
                          <a:ea typeface="Verdana" panose="020B0604030504040204" pitchFamily="34" charset="0"/>
                          <a:cs typeface="Verdana" panose="020B0604030504040204" pitchFamily="34" charset="0"/>
                        </a:rPr>
                        <a:t> team </a:t>
                      </a:r>
                      <a:r>
                        <a:rPr lang="da-DK" sz="1000" dirty="0" err="1">
                          <a:latin typeface="Verdana" panose="020B0604030504040204" pitchFamily="34" charset="0"/>
                          <a:ea typeface="Verdana" panose="020B0604030504040204" pitchFamily="34" charset="0"/>
                          <a:cs typeface="Verdana" panose="020B0604030504040204" pitchFamily="34" charset="0"/>
                        </a:rPr>
                        <a:t>immediately</a:t>
                      </a:r>
                      <a:r>
                        <a:rPr lang="da-DK" sz="1000" dirty="0">
                          <a:latin typeface="Verdana" panose="020B0604030504040204" pitchFamily="34" charset="0"/>
                          <a:ea typeface="Verdana" panose="020B0604030504040204" pitchFamily="34" charset="0"/>
                          <a:cs typeface="Verdana" panose="020B0604030504040204" pitchFamily="34" charset="0"/>
                        </a:rPr>
                        <a:t>…</a:t>
                      </a:r>
                    </a:p>
                  </a:txBody>
                  <a:tcPr/>
                </a:tc>
                <a:extLst>
                  <a:ext uri="{0D108BD9-81ED-4DB2-BD59-A6C34878D82A}">
                    <a16:rowId xmlns:a16="http://schemas.microsoft.com/office/drawing/2014/main" val="819394921"/>
                  </a:ext>
                </a:extLst>
              </a:tr>
              <a:tr h="367064">
                <a:tc>
                  <a:txBody>
                    <a:bodyPr/>
                    <a:lstStyle/>
                    <a:p>
                      <a:r>
                        <a:rPr lang="da-DK" sz="1000" b="1" dirty="0" err="1">
                          <a:latin typeface="Verdana" panose="020B0604030504040204" pitchFamily="34" charset="0"/>
                          <a:ea typeface="Verdana" panose="020B0604030504040204" pitchFamily="34" charset="0"/>
                          <a:cs typeface="Verdana" panose="020B0604030504040204" pitchFamily="34" charset="0"/>
                        </a:rPr>
                        <a:t>Competition</a:t>
                      </a:r>
                      <a:r>
                        <a:rPr lang="da-DK" sz="1000" b="1" dirty="0">
                          <a:latin typeface="Verdana" panose="020B0604030504040204" pitchFamily="34" charset="0"/>
                          <a:ea typeface="Verdana" panose="020B0604030504040204" pitchFamily="34" charset="0"/>
                          <a:cs typeface="Verdana" panose="020B0604030504040204" pitchFamily="34" charset="0"/>
                        </a:rPr>
                        <a:t> </a:t>
                      </a:r>
                      <a:r>
                        <a:rPr lang="da-DK" sz="1000" b="1" dirty="0" err="1">
                          <a:latin typeface="Verdana" panose="020B0604030504040204" pitchFamily="34" charset="0"/>
                          <a:ea typeface="Verdana" panose="020B0604030504040204" pitchFamily="34" charset="0"/>
                          <a:cs typeface="Verdana" panose="020B0604030504040204" pitchFamily="34" charset="0"/>
                        </a:rPr>
                        <a:t>environment</a:t>
                      </a:r>
                      <a:endParaRPr lang="da-DK" sz="1000" b="1"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r>
                        <a:rPr lang="da-DK" sz="1000" dirty="0">
                          <a:latin typeface="Verdana" panose="020B0604030504040204" pitchFamily="34" charset="0"/>
                          <a:ea typeface="Verdana" panose="020B0604030504040204" pitchFamily="34" charset="0"/>
                          <a:cs typeface="Verdana" panose="020B0604030504040204" pitchFamily="34" charset="0"/>
                        </a:rPr>
                        <a:t>International </a:t>
                      </a:r>
                      <a:r>
                        <a:rPr lang="da-DK" sz="1000" dirty="0" err="1">
                          <a:latin typeface="Verdana" panose="020B0604030504040204" pitchFamily="34" charset="0"/>
                          <a:ea typeface="Verdana" panose="020B0604030504040204" pitchFamily="34" charset="0"/>
                          <a:cs typeface="Verdana" panose="020B0604030504040204" pitchFamily="34" charset="0"/>
                        </a:rPr>
                        <a:t>tournaments</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training</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culture</a:t>
                      </a:r>
                      <a:r>
                        <a:rPr lang="da-DK" sz="1000" dirty="0">
                          <a:latin typeface="Verdana" panose="020B0604030504040204" pitchFamily="34" charset="0"/>
                          <a:ea typeface="Verdana" panose="020B0604030504040204" pitchFamily="34" charset="0"/>
                          <a:cs typeface="Verdana" panose="020B0604030504040204" pitchFamily="34" charset="0"/>
                        </a:rPr>
                        <a:t>, long </a:t>
                      </a:r>
                      <a:r>
                        <a:rPr lang="da-DK" sz="1000" dirty="0" err="1">
                          <a:latin typeface="Verdana" panose="020B0604030504040204" pitchFamily="34" charset="0"/>
                          <a:ea typeface="Verdana" panose="020B0604030504040204" pitchFamily="34" charset="0"/>
                          <a:cs typeface="Verdana" panose="020B0604030504040204" pitchFamily="34" charset="0"/>
                        </a:rPr>
                        <a:t>season</a:t>
                      </a:r>
                      <a:r>
                        <a:rPr lang="da-DK" sz="1000" dirty="0">
                          <a:latin typeface="Verdana" panose="020B0604030504040204" pitchFamily="34" charset="0"/>
                          <a:ea typeface="Verdana" panose="020B0604030504040204" pitchFamily="34" charset="0"/>
                          <a:cs typeface="Verdana" panose="020B0604030504040204" pitchFamily="34" charset="0"/>
                        </a:rPr>
                        <a:t>. I am a football player</a:t>
                      </a:r>
                    </a:p>
                    <a:p>
                      <a:endParaRPr lang="da-DK" sz="100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r>
                        <a:rPr lang="da-DK" sz="1000" dirty="0" err="1">
                          <a:latin typeface="Verdana" panose="020B0604030504040204" pitchFamily="34" charset="0"/>
                          <a:ea typeface="Verdana" panose="020B0604030504040204" pitchFamily="34" charset="0"/>
                          <a:cs typeface="Verdana" panose="020B0604030504040204" pitchFamily="34" charset="0"/>
                        </a:rPr>
                        <a:t>Poor</a:t>
                      </a:r>
                      <a:r>
                        <a:rPr lang="da-DK" sz="1000" dirty="0">
                          <a:latin typeface="Verdana" panose="020B0604030504040204" pitchFamily="34" charset="0"/>
                          <a:ea typeface="Verdana" panose="020B0604030504040204" pitchFamily="34" charset="0"/>
                          <a:cs typeface="Verdana" panose="020B0604030504040204" pitchFamily="34" charset="0"/>
                        </a:rPr>
                        <a:t> pitches, </a:t>
                      </a:r>
                      <a:r>
                        <a:rPr lang="da-DK" sz="1000" dirty="0" err="1">
                          <a:latin typeface="Verdana" panose="020B0604030504040204" pitchFamily="34" charset="0"/>
                          <a:ea typeface="Verdana" panose="020B0604030504040204" pitchFamily="34" charset="0"/>
                          <a:cs typeface="Verdana" panose="020B0604030504040204" pitchFamily="34" charset="0"/>
                        </a:rPr>
                        <a:t>many</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cancellations</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shorter</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season</a:t>
                      </a:r>
                      <a:r>
                        <a:rPr lang="da-DK" sz="1000" dirty="0">
                          <a:latin typeface="Verdana" panose="020B0604030504040204" pitchFamily="34" charset="0"/>
                          <a:ea typeface="Verdana" panose="020B0604030504040204" pitchFamily="34" charset="0"/>
                          <a:cs typeface="Verdana" panose="020B0604030504040204" pitchFamily="34" charset="0"/>
                        </a:rPr>
                        <a:t>, no real </a:t>
                      </a:r>
                      <a:r>
                        <a:rPr lang="da-DK" sz="1000" dirty="0" err="1">
                          <a:latin typeface="Verdana" panose="020B0604030504040204" pitchFamily="34" charset="0"/>
                          <a:ea typeface="Verdana" panose="020B0604030504040204" pitchFamily="34" charset="0"/>
                          <a:cs typeface="Verdana" panose="020B0604030504040204" pitchFamily="34" charset="0"/>
                        </a:rPr>
                        <a:t>training</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culture</a:t>
                      </a:r>
                      <a:r>
                        <a:rPr lang="da-DK" sz="1000" dirty="0">
                          <a:latin typeface="Verdana" panose="020B0604030504040204" pitchFamily="34" charset="0"/>
                          <a:ea typeface="Verdana" panose="020B0604030504040204" pitchFamily="34" charset="0"/>
                          <a:cs typeface="Verdana" panose="020B0604030504040204" pitchFamily="34" charset="0"/>
                        </a:rPr>
                        <a:t>. I go to a football session… </a:t>
                      </a:r>
                      <a:r>
                        <a:rPr lang="da-DK" sz="1000" dirty="0" err="1">
                          <a:latin typeface="Verdana" panose="020B0604030504040204" pitchFamily="34" charset="0"/>
                          <a:ea typeface="Verdana" panose="020B0604030504040204" pitchFamily="34" charset="0"/>
                          <a:cs typeface="Verdana" panose="020B0604030504040204" pitchFamily="34" charset="0"/>
                        </a:rPr>
                        <a:t>sometimes</a:t>
                      </a:r>
                      <a:r>
                        <a:rPr lang="da-DK" sz="1000" dirty="0">
                          <a:latin typeface="Verdana" panose="020B0604030504040204" pitchFamily="34" charset="0"/>
                          <a:ea typeface="Verdana" panose="020B0604030504040204" pitchFamily="34" charset="0"/>
                          <a:cs typeface="Verdana" panose="020B0604030504040204" pitchFamily="34" charset="0"/>
                        </a:rPr>
                        <a:t>… No real </a:t>
                      </a:r>
                      <a:r>
                        <a:rPr lang="da-DK" sz="1000" dirty="0" err="1">
                          <a:latin typeface="Verdana" panose="020B0604030504040204" pitchFamily="34" charset="0"/>
                          <a:ea typeface="Verdana" panose="020B0604030504040204" pitchFamily="34" charset="0"/>
                          <a:cs typeface="Verdana" panose="020B0604030504040204" pitchFamily="34" charset="0"/>
                        </a:rPr>
                        <a:t>challenges</a:t>
                      </a:r>
                      <a:r>
                        <a:rPr lang="da-DK" sz="1000" dirty="0">
                          <a:latin typeface="Verdana" panose="020B0604030504040204" pitchFamily="34" charset="0"/>
                          <a:ea typeface="Verdana" panose="020B0604030504040204" pitchFamily="34" charset="0"/>
                          <a:cs typeface="Verdana" panose="020B0604030504040204" pitchFamily="34" charset="0"/>
                        </a:rPr>
                        <a:t> for the </a:t>
                      </a:r>
                      <a:r>
                        <a:rPr lang="da-DK" sz="1000" dirty="0" err="1">
                          <a:latin typeface="Verdana" panose="020B0604030504040204" pitchFamily="34" charset="0"/>
                          <a:ea typeface="Verdana" panose="020B0604030504040204" pitchFamily="34" charset="0"/>
                          <a:cs typeface="Verdana" panose="020B0604030504040204" pitchFamily="34" charset="0"/>
                        </a:rPr>
                        <a:t>eager</a:t>
                      </a:r>
                      <a:r>
                        <a:rPr lang="da-DK" sz="1000" dirty="0">
                          <a:latin typeface="Verdana" panose="020B0604030504040204" pitchFamily="34" charset="0"/>
                          <a:ea typeface="Verdana" panose="020B0604030504040204" pitchFamily="34" charset="0"/>
                          <a:cs typeface="Verdana" panose="020B0604030504040204" pitchFamily="34" charset="0"/>
                        </a:rPr>
                        <a:t> players (</a:t>
                      </a:r>
                      <a:r>
                        <a:rPr lang="da-DK" sz="1000" dirty="0" err="1">
                          <a:latin typeface="Verdana" panose="020B0604030504040204" pitchFamily="34" charset="0"/>
                          <a:ea typeface="Verdana" panose="020B0604030504040204" pitchFamily="34" charset="0"/>
                          <a:cs typeface="Verdana" panose="020B0604030504040204" pitchFamily="34" charset="0"/>
                        </a:rPr>
                        <a:t>late</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bloomers</a:t>
                      </a:r>
                      <a:r>
                        <a:rPr lang="da-DK" sz="1000" dirty="0">
                          <a:latin typeface="Verdana" panose="020B0604030504040204" pitchFamily="34" charset="0"/>
                          <a:ea typeface="Verdana" panose="020B0604030504040204" pitchFamily="34" charset="0"/>
                          <a:cs typeface="Verdana" panose="020B0604030504040204" pitchFamily="34" charset="0"/>
                        </a:rPr>
                        <a:t>)</a:t>
                      </a:r>
                    </a:p>
                  </a:txBody>
                  <a:tcPr/>
                </a:tc>
                <a:extLst>
                  <a:ext uri="{0D108BD9-81ED-4DB2-BD59-A6C34878D82A}">
                    <a16:rowId xmlns:a16="http://schemas.microsoft.com/office/drawing/2014/main" val="2755651708"/>
                  </a:ext>
                </a:extLst>
              </a:tr>
              <a:tr h="370840">
                <a:tc>
                  <a:txBody>
                    <a:bodyPr/>
                    <a:lstStyle/>
                    <a:p>
                      <a:r>
                        <a:rPr lang="da-DK" sz="1000" b="1" dirty="0">
                          <a:latin typeface="Verdana" panose="020B0604030504040204" pitchFamily="34" charset="0"/>
                          <a:ea typeface="Verdana" panose="020B0604030504040204" pitchFamily="34" charset="0"/>
                          <a:cs typeface="Verdana" panose="020B0604030504040204" pitchFamily="34" charset="0"/>
                        </a:rPr>
                        <a:t>Knowledge</a:t>
                      </a:r>
                    </a:p>
                  </a:txBody>
                  <a:tcPr/>
                </a:tc>
                <a:tc>
                  <a:txBody>
                    <a:bodyPr/>
                    <a:lstStyle/>
                    <a:p>
                      <a:r>
                        <a:rPr lang="da-DK" sz="1000" dirty="0" err="1">
                          <a:latin typeface="Verdana" panose="020B0604030504040204" pitchFamily="34" charset="0"/>
                          <a:ea typeface="Verdana" panose="020B0604030504040204" pitchFamily="34" charset="0"/>
                          <a:cs typeface="Verdana" panose="020B0604030504040204" pitchFamily="34" charset="0"/>
                        </a:rPr>
                        <a:t>Tactics</a:t>
                      </a:r>
                      <a:r>
                        <a:rPr lang="da-DK" sz="1000" dirty="0">
                          <a:latin typeface="Verdana" panose="020B0604030504040204" pitchFamily="34" charset="0"/>
                          <a:ea typeface="Verdana" panose="020B0604030504040204" pitchFamily="34" charset="0"/>
                          <a:cs typeface="Verdana" panose="020B0604030504040204" pitchFamily="34" charset="0"/>
                        </a:rPr>
                        <a:t>, performance </a:t>
                      </a:r>
                      <a:r>
                        <a:rPr lang="da-DK" sz="1000" dirty="0" err="1">
                          <a:latin typeface="Verdana" panose="020B0604030504040204" pitchFamily="34" charset="0"/>
                          <a:ea typeface="Verdana" panose="020B0604030504040204" pitchFamily="34" charset="0"/>
                          <a:cs typeface="Verdana" panose="020B0604030504040204" pitchFamily="34" charset="0"/>
                        </a:rPr>
                        <a:t>enhancement</a:t>
                      </a:r>
                      <a:r>
                        <a:rPr lang="da-DK" sz="1000" dirty="0">
                          <a:latin typeface="Verdana" panose="020B0604030504040204" pitchFamily="34" charset="0"/>
                          <a:ea typeface="Verdana" panose="020B0604030504040204" pitchFamily="34" charset="0"/>
                          <a:cs typeface="Verdana" panose="020B0604030504040204" pitchFamily="34" charset="0"/>
                        </a:rPr>
                        <a:t>, set </a:t>
                      </a:r>
                      <a:r>
                        <a:rPr lang="da-DK" sz="1000" dirty="0" err="1">
                          <a:latin typeface="Verdana" panose="020B0604030504040204" pitchFamily="34" charset="0"/>
                          <a:ea typeface="Verdana" panose="020B0604030504040204" pitchFamily="34" charset="0"/>
                          <a:cs typeface="Verdana" panose="020B0604030504040204" pitchFamily="34" charset="0"/>
                        </a:rPr>
                        <a:t>pieces</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playing</a:t>
                      </a:r>
                      <a:r>
                        <a:rPr lang="da-DK" sz="1000" dirty="0">
                          <a:latin typeface="Verdana" panose="020B0604030504040204" pitchFamily="34" charset="0"/>
                          <a:ea typeface="Verdana" panose="020B0604030504040204" pitchFamily="34" charset="0"/>
                          <a:cs typeface="Verdana" panose="020B0604030504040204" pitchFamily="34" charset="0"/>
                        </a:rPr>
                        <a:t> patterns, </a:t>
                      </a:r>
                      <a:r>
                        <a:rPr lang="da-DK" sz="1000" dirty="0" err="1">
                          <a:latin typeface="Verdana" panose="020B0604030504040204" pitchFamily="34" charset="0"/>
                          <a:ea typeface="Verdana" panose="020B0604030504040204" pitchFamily="34" charset="0"/>
                          <a:cs typeface="Verdana" panose="020B0604030504040204" pitchFamily="34" charset="0"/>
                        </a:rPr>
                        <a:t>nutrition</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physical</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training</a:t>
                      </a:r>
                      <a:endParaRPr lang="da-DK" sz="100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r>
                        <a:rPr lang="da-DK" sz="1000" dirty="0">
                          <a:latin typeface="Verdana" panose="020B0604030504040204" pitchFamily="34" charset="0"/>
                          <a:ea typeface="Verdana" panose="020B0604030504040204" pitchFamily="34" charset="0"/>
                          <a:cs typeface="Verdana" panose="020B0604030504040204" pitchFamily="34" charset="0"/>
                        </a:rPr>
                        <a:t>F…, </a:t>
                      </a:r>
                      <a:r>
                        <a:rPr lang="da-DK" sz="1000" dirty="0" err="1">
                          <a:latin typeface="Verdana" panose="020B0604030504040204" pitchFamily="34" charset="0"/>
                          <a:ea typeface="Verdana" panose="020B0604030504040204" pitchFamily="34" charset="0"/>
                          <a:cs typeface="Verdana" panose="020B0604030504040204" pitchFamily="34" charset="0"/>
                        </a:rPr>
                        <a:t>only</a:t>
                      </a:r>
                      <a:r>
                        <a:rPr lang="da-DK" sz="1000" dirty="0">
                          <a:latin typeface="Verdana" panose="020B0604030504040204" pitchFamily="34" charset="0"/>
                          <a:ea typeface="Verdana" panose="020B0604030504040204" pitchFamily="34" charset="0"/>
                          <a:cs typeface="Verdana" panose="020B0604030504040204" pitchFamily="34" charset="0"/>
                        </a:rPr>
                        <a:t> 7 </a:t>
                      </a:r>
                      <a:r>
                        <a:rPr lang="da-DK" sz="1000" dirty="0" err="1">
                          <a:latin typeface="Verdana" panose="020B0604030504040204" pitchFamily="34" charset="0"/>
                          <a:ea typeface="Verdana" panose="020B0604030504040204" pitchFamily="34" charset="0"/>
                          <a:cs typeface="Verdana" panose="020B0604030504040204" pitchFamily="34" charset="0"/>
                        </a:rPr>
                        <a:t>showed</a:t>
                      </a:r>
                      <a:r>
                        <a:rPr lang="da-DK" sz="1000" dirty="0">
                          <a:latin typeface="Verdana" panose="020B0604030504040204" pitchFamily="34" charset="0"/>
                          <a:ea typeface="Verdana" panose="020B0604030504040204" pitchFamily="34" charset="0"/>
                          <a:cs typeface="Verdana" panose="020B0604030504040204" pitchFamily="34" charset="0"/>
                        </a:rPr>
                        <a:t> up </a:t>
                      </a:r>
                      <a:r>
                        <a:rPr lang="da-DK" sz="1000" dirty="0" err="1">
                          <a:latin typeface="Verdana" panose="020B0604030504040204" pitchFamily="34" charset="0"/>
                          <a:ea typeface="Verdana" panose="020B0604030504040204" pitchFamily="34" charset="0"/>
                          <a:cs typeface="Verdana" panose="020B0604030504040204" pitchFamily="34" charset="0"/>
                        </a:rPr>
                        <a:t>today</a:t>
                      </a:r>
                      <a:r>
                        <a:rPr lang="da-DK" sz="1000" dirty="0">
                          <a:latin typeface="Verdana" panose="020B0604030504040204" pitchFamily="34" charset="0"/>
                          <a:ea typeface="Verdana" panose="020B0604030504040204" pitchFamily="34" charset="0"/>
                          <a:cs typeface="Verdana" panose="020B0604030504040204" pitchFamily="34" charset="0"/>
                        </a:rPr>
                        <a:t>, last time </a:t>
                      </a:r>
                      <a:r>
                        <a:rPr lang="da-DK" sz="1000" dirty="0" err="1">
                          <a:latin typeface="Verdana" panose="020B0604030504040204" pitchFamily="34" charset="0"/>
                          <a:ea typeface="Verdana" panose="020B0604030504040204" pitchFamily="34" charset="0"/>
                          <a:cs typeface="Verdana" panose="020B0604030504040204" pitchFamily="34" charset="0"/>
                        </a:rPr>
                        <a:t>we</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were</a:t>
                      </a:r>
                      <a:r>
                        <a:rPr lang="da-DK" sz="1000" dirty="0">
                          <a:latin typeface="Verdana" panose="020B0604030504040204" pitchFamily="34" charset="0"/>
                          <a:ea typeface="Verdana" panose="020B0604030504040204" pitchFamily="34" charset="0"/>
                          <a:cs typeface="Verdana" panose="020B0604030504040204" pitchFamily="34" charset="0"/>
                        </a:rPr>
                        <a:t> 21. Oh, </a:t>
                      </a:r>
                      <a:r>
                        <a:rPr lang="da-DK" sz="1000" dirty="0" err="1">
                          <a:latin typeface="Verdana" panose="020B0604030504040204" pitchFamily="34" charset="0"/>
                          <a:ea typeface="Verdana" panose="020B0604030504040204" pitchFamily="34" charset="0"/>
                          <a:cs typeface="Verdana" panose="020B0604030504040204" pitchFamily="34" charset="0"/>
                        </a:rPr>
                        <a:t>we</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only</a:t>
                      </a:r>
                      <a:r>
                        <a:rPr lang="da-DK" sz="1000" dirty="0">
                          <a:latin typeface="Verdana" panose="020B0604030504040204" pitchFamily="34" charset="0"/>
                          <a:ea typeface="Verdana" panose="020B0604030504040204" pitchFamily="34" charset="0"/>
                          <a:cs typeface="Verdana" panose="020B0604030504040204" pitchFamily="34" charset="0"/>
                        </a:rPr>
                        <a:t> have a </a:t>
                      </a:r>
                      <a:r>
                        <a:rPr lang="da-DK" sz="1000" dirty="0" err="1">
                          <a:latin typeface="Verdana" panose="020B0604030504040204" pitchFamily="34" charset="0"/>
                          <a:ea typeface="Verdana" panose="020B0604030504040204" pitchFamily="34" charset="0"/>
                          <a:cs typeface="Verdana" panose="020B0604030504040204" pitchFamily="34" charset="0"/>
                        </a:rPr>
                        <a:t>quarter</a:t>
                      </a:r>
                      <a:r>
                        <a:rPr lang="da-DK" sz="1000" dirty="0">
                          <a:latin typeface="Verdana" panose="020B0604030504040204" pitchFamily="34" charset="0"/>
                          <a:ea typeface="Verdana" panose="020B0604030504040204" pitchFamily="34" charset="0"/>
                          <a:cs typeface="Verdana" panose="020B0604030504040204" pitchFamily="34" charset="0"/>
                        </a:rPr>
                        <a:t> of a pitch </a:t>
                      </a:r>
                      <a:r>
                        <a:rPr lang="da-DK" sz="1000" dirty="0" err="1">
                          <a:latin typeface="Verdana" panose="020B0604030504040204" pitchFamily="34" charset="0"/>
                          <a:ea typeface="Verdana" panose="020B0604030504040204" pitchFamily="34" charset="0"/>
                          <a:cs typeface="Verdana" panose="020B0604030504040204" pitchFamily="34" charset="0"/>
                        </a:rPr>
                        <a:t>today</a:t>
                      </a:r>
                      <a:r>
                        <a:rPr lang="da-DK" sz="1000" dirty="0">
                          <a:latin typeface="Verdana" panose="020B0604030504040204" pitchFamily="34" charset="0"/>
                          <a:ea typeface="Verdana" panose="020B0604030504040204" pitchFamily="34" charset="0"/>
                          <a:cs typeface="Verdana" panose="020B0604030504040204" pitchFamily="34" charset="0"/>
                        </a:rPr>
                        <a:t> and </a:t>
                      </a:r>
                      <a:r>
                        <a:rPr lang="da-DK" sz="1000" dirty="0" err="1">
                          <a:latin typeface="Verdana" panose="020B0604030504040204" pitchFamily="34" charset="0"/>
                          <a:ea typeface="Verdana" panose="020B0604030504040204" pitchFamily="34" charset="0"/>
                          <a:cs typeface="Verdana" panose="020B0604030504040204" pitchFamily="34" charset="0"/>
                        </a:rPr>
                        <a:t>its</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getting</a:t>
                      </a:r>
                      <a:r>
                        <a:rPr lang="da-DK" sz="1000" dirty="0">
                          <a:latin typeface="Verdana" panose="020B0604030504040204" pitchFamily="34" charset="0"/>
                          <a:ea typeface="Verdana" panose="020B0604030504040204" pitchFamily="34" charset="0"/>
                          <a:cs typeface="Verdana" panose="020B0604030504040204" pitchFamily="34" charset="0"/>
                        </a:rPr>
                        <a:t> dark </a:t>
                      </a:r>
                      <a:r>
                        <a:rPr lang="da-DK" sz="1000" dirty="0" err="1">
                          <a:latin typeface="Verdana" panose="020B0604030504040204" pitchFamily="34" charset="0"/>
                          <a:ea typeface="Verdana" panose="020B0604030504040204" pitchFamily="34" charset="0"/>
                          <a:cs typeface="Verdana" panose="020B0604030504040204" pitchFamily="34" charset="0"/>
                        </a:rPr>
                        <a:t>early</a:t>
                      </a:r>
                      <a:r>
                        <a:rPr lang="da-DK" sz="1000" dirty="0">
                          <a:latin typeface="Verdana" panose="020B0604030504040204" pitchFamily="34" charset="0"/>
                          <a:ea typeface="Verdana" panose="020B0604030504040204" pitchFamily="34" charset="0"/>
                          <a:cs typeface="Verdana" panose="020B0604030504040204" pitchFamily="34" charset="0"/>
                        </a:rPr>
                        <a:t>. Anybody </a:t>
                      </a:r>
                      <a:r>
                        <a:rPr lang="da-DK" sz="1000" dirty="0" err="1">
                          <a:latin typeface="Verdana" panose="020B0604030504040204" pitchFamily="34" charset="0"/>
                          <a:ea typeface="Verdana" panose="020B0604030504040204" pitchFamily="34" charset="0"/>
                          <a:cs typeface="Verdana" panose="020B0604030504040204" pitchFamily="34" charset="0"/>
                        </a:rPr>
                        <a:t>who</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speaks</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Afghan</a:t>
                      </a:r>
                      <a:r>
                        <a:rPr lang="da-DK" sz="1000" dirty="0">
                          <a:latin typeface="Verdana" panose="020B0604030504040204" pitchFamily="34" charset="0"/>
                          <a:ea typeface="Verdana" panose="020B0604030504040204" pitchFamily="34" charset="0"/>
                          <a:cs typeface="Verdana" panose="020B0604030504040204" pitchFamily="34" charset="0"/>
                        </a:rPr>
                        <a:t>? Are </a:t>
                      </a:r>
                      <a:r>
                        <a:rPr lang="da-DK" sz="1000" dirty="0" err="1">
                          <a:latin typeface="Verdana" panose="020B0604030504040204" pitchFamily="34" charset="0"/>
                          <a:ea typeface="Verdana" panose="020B0604030504040204" pitchFamily="34" charset="0"/>
                          <a:cs typeface="Verdana" panose="020B0604030504040204" pitchFamily="34" charset="0"/>
                        </a:rPr>
                        <a:t>there</a:t>
                      </a:r>
                      <a:r>
                        <a:rPr lang="da-DK" sz="1000" dirty="0">
                          <a:latin typeface="Verdana" panose="020B0604030504040204" pitchFamily="34" charset="0"/>
                          <a:ea typeface="Verdana" panose="020B0604030504040204" pitchFamily="34" charset="0"/>
                          <a:cs typeface="Verdana" panose="020B0604030504040204" pitchFamily="34" charset="0"/>
                        </a:rPr>
                        <a:t> public </a:t>
                      </a:r>
                      <a:r>
                        <a:rPr lang="da-DK" sz="1000" dirty="0" err="1">
                          <a:latin typeface="Verdana" panose="020B0604030504040204" pitchFamily="34" charset="0"/>
                          <a:ea typeface="Verdana" panose="020B0604030504040204" pitchFamily="34" charset="0"/>
                          <a:cs typeface="Verdana" panose="020B0604030504040204" pitchFamily="34" charset="0"/>
                        </a:rPr>
                        <a:t>transportation</a:t>
                      </a:r>
                      <a:r>
                        <a:rPr lang="da-DK" sz="1000" dirty="0">
                          <a:latin typeface="Verdana" panose="020B0604030504040204" pitchFamily="34" charset="0"/>
                          <a:ea typeface="Verdana" panose="020B0604030504040204" pitchFamily="34" charset="0"/>
                          <a:cs typeface="Verdana" panose="020B0604030504040204" pitchFamily="34" charset="0"/>
                        </a:rPr>
                        <a:t> to the </a:t>
                      </a:r>
                      <a:r>
                        <a:rPr lang="da-DK" sz="1000" dirty="0" err="1">
                          <a:latin typeface="Verdana" panose="020B0604030504040204" pitchFamily="34" charset="0"/>
                          <a:ea typeface="Verdana" panose="020B0604030504040204" pitchFamily="34" charset="0"/>
                          <a:cs typeface="Verdana" panose="020B0604030504040204" pitchFamily="34" charset="0"/>
                        </a:rPr>
                        <a:t>next</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away</a:t>
                      </a:r>
                      <a:r>
                        <a:rPr lang="da-DK" sz="1000" dirty="0">
                          <a:latin typeface="Verdana" panose="020B0604030504040204" pitchFamily="34" charset="0"/>
                          <a:ea typeface="Verdana" panose="020B0604030504040204" pitchFamily="34" charset="0"/>
                          <a:cs typeface="Verdana" panose="020B0604030504040204" pitchFamily="34" charset="0"/>
                        </a:rPr>
                        <a:t> match </a:t>
                      </a:r>
                      <a:r>
                        <a:rPr lang="da-DK" sz="1000" dirty="0" err="1">
                          <a:latin typeface="Verdana" panose="020B0604030504040204" pitchFamily="34" charset="0"/>
                          <a:ea typeface="Verdana" panose="020B0604030504040204" pitchFamily="34" charset="0"/>
                          <a:cs typeface="Verdana" panose="020B0604030504040204" pitchFamily="34" charset="0"/>
                        </a:rPr>
                        <a:t>because</a:t>
                      </a:r>
                      <a:r>
                        <a:rPr lang="da-DK" sz="1000" dirty="0">
                          <a:latin typeface="Verdana" panose="020B0604030504040204" pitchFamily="34" charset="0"/>
                          <a:ea typeface="Verdana" panose="020B0604030504040204" pitchFamily="34" charset="0"/>
                          <a:cs typeface="Verdana" panose="020B0604030504040204" pitchFamily="34" charset="0"/>
                        </a:rPr>
                        <a:t> no </a:t>
                      </a:r>
                      <a:r>
                        <a:rPr lang="da-DK" sz="1000" dirty="0" err="1">
                          <a:latin typeface="Verdana" panose="020B0604030504040204" pitchFamily="34" charset="0"/>
                          <a:ea typeface="Verdana" panose="020B0604030504040204" pitchFamily="34" charset="0"/>
                          <a:cs typeface="Verdana" panose="020B0604030504040204" pitchFamily="34" charset="0"/>
                        </a:rPr>
                        <a:t>parents</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are</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driving</a:t>
                      </a:r>
                      <a:r>
                        <a:rPr lang="da-DK" sz="1000" dirty="0">
                          <a:latin typeface="Verdana" panose="020B0604030504040204" pitchFamily="34" charset="0"/>
                          <a:ea typeface="Verdana" panose="020B0604030504040204" pitchFamily="34" charset="0"/>
                          <a:cs typeface="Verdana" panose="020B0604030504040204" pitchFamily="34" charset="0"/>
                        </a:rPr>
                        <a:t>?</a:t>
                      </a:r>
                    </a:p>
                  </a:txBody>
                  <a:tcPr/>
                </a:tc>
                <a:extLst>
                  <a:ext uri="{0D108BD9-81ED-4DB2-BD59-A6C34878D82A}">
                    <a16:rowId xmlns:a16="http://schemas.microsoft.com/office/drawing/2014/main" val="80248632"/>
                  </a:ext>
                </a:extLst>
              </a:tr>
            </a:tbl>
          </a:graphicData>
        </a:graphic>
      </p:graphicFrame>
      <p:sp>
        <p:nvSpPr>
          <p:cNvPr id="4" name="Tekstfelt 3">
            <a:extLst>
              <a:ext uri="{FF2B5EF4-FFF2-40B4-BE49-F238E27FC236}">
                <a16:creationId xmlns:a16="http://schemas.microsoft.com/office/drawing/2014/main" id="{64002875-58A6-48BB-BE2D-79302B8F3607}"/>
              </a:ext>
            </a:extLst>
          </p:cNvPr>
          <p:cNvSpPr txBox="1"/>
          <p:nvPr/>
        </p:nvSpPr>
        <p:spPr>
          <a:xfrm>
            <a:off x="58994" y="344129"/>
            <a:ext cx="1524000" cy="6001643"/>
          </a:xfrm>
          <a:prstGeom prst="rect">
            <a:avLst/>
          </a:prstGeom>
          <a:noFill/>
        </p:spPr>
        <p:txBody>
          <a:bodyPr wrap="square" rtlCol="0">
            <a:spAutoFit/>
          </a:bodyPr>
          <a:lstStyle/>
          <a:p>
            <a:r>
              <a:rPr lang="da-DK" sz="1200" dirty="0">
                <a:solidFill>
                  <a:schemeClr val="bg1"/>
                </a:solidFill>
                <a:latin typeface="Verdana" panose="020B0604030504040204" pitchFamily="34" charset="0"/>
                <a:ea typeface="Verdana" panose="020B0604030504040204" pitchFamily="34" charset="0"/>
                <a:cs typeface="Verdana" panose="020B0604030504040204" pitchFamily="34" charset="0"/>
              </a:rPr>
              <a:t>Hvornår begynder elite forresten i en fodboldklub. Er der nogen, der kan definere det?</a:t>
            </a:r>
          </a:p>
          <a:p>
            <a:endParaRPr lang="da-DK"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da-DK" sz="1200" dirty="0">
                <a:solidFill>
                  <a:schemeClr val="bg1"/>
                </a:solidFill>
                <a:latin typeface="Verdana" panose="020B0604030504040204" pitchFamily="34" charset="0"/>
                <a:ea typeface="Verdana" panose="020B0604030504040204" pitchFamily="34" charset="0"/>
                <a:cs typeface="Verdana" panose="020B0604030504040204" pitchFamily="34" charset="0"/>
              </a:rPr>
              <a:t>Skal vi arbejde med demotiverede spillere – eller lade dem gå og få et lettere og sjovere trænerliv?</a:t>
            </a:r>
          </a:p>
          <a:p>
            <a:endParaRPr lang="da-DK"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da-DK" sz="1200" dirty="0">
                <a:solidFill>
                  <a:schemeClr val="bg1"/>
                </a:solidFill>
                <a:latin typeface="Verdana" panose="020B0604030504040204" pitchFamily="34" charset="0"/>
                <a:ea typeface="Verdana" panose="020B0604030504040204" pitchFamily="34" charset="0"/>
                <a:cs typeface="Verdana" panose="020B0604030504040204" pitchFamily="34" charset="0"/>
              </a:rPr>
              <a:t>Må man sige til dårlige spillere, at de måske skal droppe fodbold og lave noget andet?</a:t>
            </a:r>
          </a:p>
          <a:p>
            <a:endParaRPr lang="da-DK"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da-DK" sz="1200" dirty="0">
                <a:solidFill>
                  <a:schemeClr val="bg1"/>
                </a:solidFill>
                <a:latin typeface="Verdana" panose="020B0604030504040204" pitchFamily="34" charset="0"/>
                <a:ea typeface="Verdana" panose="020B0604030504040204" pitchFamily="34" charset="0"/>
                <a:cs typeface="Verdana" panose="020B0604030504040204" pitchFamily="34" charset="0"/>
              </a:rPr>
              <a:t>Hvornår skal man ikke længere tage sociale hensyn i holdudtagelsen?</a:t>
            </a:r>
          </a:p>
          <a:p>
            <a:endParaRPr lang="da-DK"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da-DK"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da-DK"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da-DK"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5524829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Lige forbindelse 4">
            <a:extLst>
              <a:ext uri="{FF2B5EF4-FFF2-40B4-BE49-F238E27FC236}">
                <a16:creationId xmlns:a16="http://schemas.microsoft.com/office/drawing/2014/main" id="{399A575F-981B-4BEA-827F-C3527798A9A0}"/>
              </a:ext>
            </a:extLst>
          </p:cNvPr>
          <p:cNvCxnSpPr/>
          <p:nvPr/>
        </p:nvCxnSpPr>
        <p:spPr>
          <a:xfrm>
            <a:off x="1696915" y="0"/>
            <a:ext cx="0" cy="685800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kstfelt 5">
            <a:extLst>
              <a:ext uri="{FF2B5EF4-FFF2-40B4-BE49-F238E27FC236}">
                <a16:creationId xmlns:a16="http://schemas.microsoft.com/office/drawing/2014/main" id="{922747D4-B423-400A-BA19-096A0432B699}"/>
              </a:ext>
            </a:extLst>
          </p:cNvPr>
          <p:cNvSpPr txBox="1"/>
          <p:nvPr/>
        </p:nvSpPr>
        <p:spPr>
          <a:xfrm>
            <a:off x="0" y="0"/>
            <a:ext cx="1696908" cy="6858000"/>
          </a:xfrm>
          <a:prstGeom prst="rect">
            <a:avLst/>
          </a:prstGeom>
          <a:solidFill>
            <a:srgbClr val="70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kstfelt 6">
            <a:extLst>
              <a:ext uri="{FF2B5EF4-FFF2-40B4-BE49-F238E27FC236}">
                <a16:creationId xmlns:a16="http://schemas.microsoft.com/office/drawing/2014/main" id="{EC405921-3235-4954-BB24-2078C19B345A}"/>
              </a:ext>
            </a:extLst>
          </p:cNvPr>
          <p:cNvSpPr txBox="1"/>
          <p:nvPr/>
        </p:nvSpPr>
        <p:spPr>
          <a:xfrm>
            <a:off x="-9525" y="5915025"/>
            <a:ext cx="169690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prstClr val="white"/>
                </a:solidFill>
                <a:effectLst/>
                <a:uLnTx/>
                <a:uFillTx/>
                <a:latin typeface="Calibri" panose="020F0502020204030204"/>
                <a:ea typeface="+mn-ea"/>
                <a:cs typeface="+mn-cs"/>
              </a:rPr>
              <a:t>Idrættens Konsulenthus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white"/>
                </a:solidFill>
                <a:effectLst/>
                <a:uLnTx/>
                <a:uFillTx/>
                <a:latin typeface="Calibri" panose="020F0502020204030204"/>
                <a:ea typeface="+mn-ea"/>
                <a:cs typeface="+mn-cs"/>
              </a:rPr>
              <a:t>Henrik H. Brandt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white"/>
                </a:solidFill>
                <a:effectLst/>
                <a:uLnTx/>
                <a:uFillTx/>
                <a:latin typeface="Calibri" panose="020F0502020204030204"/>
                <a:ea typeface="+mn-ea"/>
                <a:cs typeface="+mn-cs"/>
              </a:rPr>
              <a:t>Tlf. +4529210972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white"/>
                </a:solidFill>
                <a:effectLst/>
                <a:uLnTx/>
                <a:uFillTx/>
                <a:latin typeface="Calibri" panose="020F0502020204030204"/>
                <a:ea typeface="+mn-ea"/>
                <a:cs typeface="+mn-cs"/>
              </a:rPr>
              <a:t>henrik.brandt@idkon.dk</a:t>
            </a:r>
          </a:p>
        </p:txBody>
      </p:sp>
      <p:sp>
        <p:nvSpPr>
          <p:cNvPr id="2" name="Tekstfelt 1">
            <a:extLst>
              <a:ext uri="{FF2B5EF4-FFF2-40B4-BE49-F238E27FC236}">
                <a16:creationId xmlns:a16="http://schemas.microsoft.com/office/drawing/2014/main" id="{9DC0007B-EA46-47DB-9868-5E5240AB856C}"/>
              </a:ext>
            </a:extLst>
          </p:cNvPr>
          <p:cNvSpPr txBox="1"/>
          <p:nvPr/>
        </p:nvSpPr>
        <p:spPr>
          <a:xfrm>
            <a:off x="1926544" y="108153"/>
            <a:ext cx="99797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400" dirty="0" err="1">
                <a:solidFill>
                  <a:prstClr val="black"/>
                </a:solidFill>
                <a:latin typeface="Verdana" panose="020B0604030504040204" pitchFamily="34" charset="0"/>
                <a:ea typeface="Verdana" panose="020B0604030504040204" pitchFamily="34" charset="0"/>
                <a:cs typeface="Verdana" panose="020B0604030504040204" pitchFamily="34" charset="0"/>
              </a:rPr>
              <a:t>Seeing</a:t>
            </a:r>
            <a:r>
              <a:rPr lang="da-DK" sz="2400" dirty="0">
                <a:solidFill>
                  <a:prstClr val="black"/>
                </a:solidFill>
                <a:latin typeface="Verdana" panose="020B0604030504040204" pitchFamily="34" charset="0"/>
                <a:ea typeface="Verdana" panose="020B0604030504040204" pitchFamily="34" charset="0"/>
                <a:cs typeface="Verdana" panose="020B0604030504040204" pitchFamily="34" charset="0"/>
              </a:rPr>
              <a:t> the </a:t>
            </a:r>
            <a:r>
              <a:rPr lang="da-DK" sz="2400" dirty="0" err="1">
                <a:solidFill>
                  <a:prstClr val="black"/>
                </a:solidFill>
                <a:latin typeface="Verdana" panose="020B0604030504040204" pitchFamily="34" charset="0"/>
                <a:ea typeface="Verdana" panose="020B0604030504040204" pitchFamily="34" charset="0"/>
                <a:cs typeface="Verdana" panose="020B0604030504040204" pitchFamily="34" charset="0"/>
              </a:rPr>
              <a:t>bigger</a:t>
            </a:r>
            <a:r>
              <a:rPr lang="da-DK" sz="2400" dirty="0">
                <a:solidFill>
                  <a:prstClr val="black"/>
                </a:solidFill>
                <a:latin typeface="Verdana" panose="020B0604030504040204" pitchFamily="34" charset="0"/>
                <a:ea typeface="Verdana" panose="020B0604030504040204" pitchFamily="34" charset="0"/>
                <a:cs typeface="Verdana" panose="020B0604030504040204" pitchFamily="34" charset="0"/>
              </a:rPr>
              <a:t> </a:t>
            </a:r>
            <a:r>
              <a:rPr lang="da-DK" sz="2400" dirty="0" err="1">
                <a:solidFill>
                  <a:prstClr val="black"/>
                </a:solidFill>
                <a:latin typeface="Verdana" panose="020B0604030504040204" pitchFamily="34" charset="0"/>
                <a:ea typeface="Verdana" panose="020B0604030504040204" pitchFamily="34" charset="0"/>
                <a:cs typeface="Verdana" panose="020B0604030504040204" pitchFamily="34" charset="0"/>
              </a:rPr>
              <a:t>picture</a:t>
            </a:r>
            <a:r>
              <a:rPr lang="da-DK" sz="2400" dirty="0">
                <a:solidFill>
                  <a:prstClr val="black"/>
                </a:solidFill>
                <a:latin typeface="Verdana" panose="020B0604030504040204" pitchFamily="34" charset="0"/>
                <a:ea typeface="Verdana" panose="020B0604030504040204" pitchFamily="34" charset="0"/>
                <a:cs typeface="Verdana" panose="020B0604030504040204" pitchFamily="34" charset="0"/>
              </a:rPr>
              <a:t> </a:t>
            </a:r>
            <a:r>
              <a:rPr lang="da-DK" sz="2400" dirty="0" err="1">
                <a:solidFill>
                  <a:prstClr val="black"/>
                </a:solidFill>
                <a:latin typeface="Verdana" panose="020B0604030504040204" pitchFamily="34" charset="0"/>
                <a:ea typeface="Verdana" panose="020B0604030504040204" pitchFamily="34" charset="0"/>
                <a:cs typeface="Verdana" panose="020B0604030504040204" pitchFamily="34" charset="0"/>
              </a:rPr>
              <a:t>through</a:t>
            </a:r>
            <a:r>
              <a:rPr lang="da-DK" sz="2400" dirty="0">
                <a:solidFill>
                  <a:prstClr val="black"/>
                </a:solidFill>
                <a:latin typeface="Verdana" panose="020B0604030504040204" pitchFamily="34" charset="0"/>
                <a:ea typeface="Verdana" panose="020B0604030504040204" pitchFamily="34" charset="0"/>
                <a:cs typeface="Verdana" panose="020B0604030504040204" pitchFamily="34" charset="0"/>
              </a:rPr>
              <a:t> the </a:t>
            </a:r>
            <a:r>
              <a:rPr lang="da-DK" sz="2400" dirty="0" err="1">
                <a:solidFill>
                  <a:prstClr val="black"/>
                </a:solidFill>
                <a:latin typeface="Verdana" panose="020B0604030504040204" pitchFamily="34" charset="0"/>
                <a:ea typeface="Verdana" panose="020B0604030504040204" pitchFamily="34" charset="0"/>
                <a:cs typeface="Verdana" panose="020B0604030504040204" pitchFamily="34" charset="0"/>
              </a:rPr>
              <a:t>local</a:t>
            </a:r>
            <a:r>
              <a:rPr lang="da-DK" sz="2400" dirty="0">
                <a:solidFill>
                  <a:prstClr val="black"/>
                </a:solidFill>
                <a:latin typeface="Verdana" panose="020B0604030504040204" pitchFamily="34" charset="0"/>
                <a:ea typeface="Verdana" panose="020B0604030504040204" pitchFamily="34" charset="0"/>
                <a:cs typeface="Verdana" panose="020B0604030504040204" pitchFamily="34" charset="0"/>
              </a:rPr>
              <a:t> </a:t>
            </a:r>
            <a:r>
              <a:rPr lang="da-DK" sz="2400" dirty="0" err="1">
                <a:solidFill>
                  <a:prstClr val="black"/>
                </a:solidFill>
                <a:latin typeface="Verdana" panose="020B0604030504040204" pitchFamily="34" charset="0"/>
                <a:ea typeface="Verdana" panose="020B0604030504040204" pitchFamily="34" charset="0"/>
                <a:cs typeface="Verdana" panose="020B0604030504040204" pitchFamily="34" charset="0"/>
              </a:rPr>
              <a:t>club</a:t>
            </a:r>
            <a:r>
              <a:rPr lang="da-DK" sz="2400" dirty="0">
                <a:solidFill>
                  <a:prstClr val="black"/>
                </a:solidFill>
                <a:latin typeface="Verdana" panose="020B0604030504040204" pitchFamily="34" charset="0"/>
                <a:ea typeface="Verdana" panose="020B0604030504040204" pitchFamily="34" charset="0"/>
                <a:cs typeface="Verdana" panose="020B0604030504040204" pitchFamily="34" charset="0"/>
              </a:rPr>
              <a:t>…</a:t>
            </a:r>
            <a:endParaRPr kumimoji="0" lang="da-DK"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4" name="Tabel 3">
            <a:extLst>
              <a:ext uri="{FF2B5EF4-FFF2-40B4-BE49-F238E27FC236}">
                <a16:creationId xmlns:a16="http://schemas.microsoft.com/office/drawing/2014/main" id="{CF751D54-9FA6-4D1D-869F-1EBF773A8A00}"/>
              </a:ext>
            </a:extLst>
          </p:cNvPr>
          <p:cNvGraphicFramePr>
            <a:graphicFrameLocks noGrp="1"/>
          </p:cNvGraphicFramePr>
          <p:nvPr>
            <p:extLst>
              <p:ext uri="{D42A27DB-BD31-4B8C-83A1-F6EECF244321}">
                <p14:modId xmlns:p14="http://schemas.microsoft.com/office/powerpoint/2010/main" val="1574328881"/>
              </p:ext>
            </p:extLst>
          </p:nvPr>
        </p:nvGraphicFramePr>
        <p:xfrm>
          <a:off x="1877964" y="609607"/>
          <a:ext cx="9979737" cy="6198147"/>
        </p:xfrm>
        <a:graphic>
          <a:graphicData uri="http://schemas.openxmlformats.org/drawingml/2006/table">
            <a:tbl>
              <a:tblPr firstRow="1" firstCol="1" bandRow="1">
                <a:tableStyleId>{5C22544A-7EE6-4342-B048-85BDC9FD1C3A}</a:tableStyleId>
              </a:tblPr>
              <a:tblGrid>
                <a:gridCol w="1812896">
                  <a:extLst>
                    <a:ext uri="{9D8B030D-6E8A-4147-A177-3AD203B41FA5}">
                      <a16:colId xmlns:a16="http://schemas.microsoft.com/office/drawing/2014/main" val="1675305524"/>
                    </a:ext>
                  </a:extLst>
                </a:gridCol>
                <a:gridCol w="872761">
                  <a:extLst>
                    <a:ext uri="{9D8B030D-6E8A-4147-A177-3AD203B41FA5}">
                      <a16:colId xmlns:a16="http://schemas.microsoft.com/office/drawing/2014/main" val="2229013087"/>
                    </a:ext>
                  </a:extLst>
                </a:gridCol>
                <a:gridCol w="955683">
                  <a:extLst>
                    <a:ext uri="{9D8B030D-6E8A-4147-A177-3AD203B41FA5}">
                      <a16:colId xmlns:a16="http://schemas.microsoft.com/office/drawing/2014/main" val="1110047931"/>
                    </a:ext>
                  </a:extLst>
                </a:gridCol>
                <a:gridCol w="925625">
                  <a:extLst>
                    <a:ext uri="{9D8B030D-6E8A-4147-A177-3AD203B41FA5}">
                      <a16:colId xmlns:a16="http://schemas.microsoft.com/office/drawing/2014/main" val="779235452"/>
                    </a:ext>
                  </a:extLst>
                </a:gridCol>
                <a:gridCol w="828189">
                  <a:extLst>
                    <a:ext uri="{9D8B030D-6E8A-4147-A177-3AD203B41FA5}">
                      <a16:colId xmlns:a16="http://schemas.microsoft.com/office/drawing/2014/main" val="648946337"/>
                    </a:ext>
                  </a:extLst>
                </a:gridCol>
                <a:gridCol w="870687">
                  <a:extLst>
                    <a:ext uri="{9D8B030D-6E8A-4147-A177-3AD203B41FA5}">
                      <a16:colId xmlns:a16="http://schemas.microsoft.com/office/drawing/2014/main" val="3058855202"/>
                    </a:ext>
                  </a:extLst>
                </a:gridCol>
                <a:gridCol w="839593">
                  <a:extLst>
                    <a:ext uri="{9D8B030D-6E8A-4147-A177-3AD203B41FA5}">
                      <a16:colId xmlns:a16="http://schemas.microsoft.com/office/drawing/2014/main" val="1313052850"/>
                    </a:ext>
                  </a:extLst>
                </a:gridCol>
                <a:gridCol w="739047">
                  <a:extLst>
                    <a:ext uri="{9D8B030D-6E8A-4147-A177-3AD203B41FA5}">
                      <a16:colId xmlns:a16="http://schemas.microsoft.com/office/drawing/2014/main" val="2883594979"/>
                    </a:ext>
                  </a:extLst>
                </a:gridCol>
                <a:gridCol w="970194">
                  <a:extLst>
                    <a:ext uri="{9D8B030D-6E8A-4147-A177-3AD203B41FA5}">
                      <a16:colId xmlns:a16="http://schemas.microsoft.com/office/drawing/2014/main" val="1772322828"/>
                    </a:ext>
                  </a:extLst>
                </a:gridCol>
                <a:gridCol w="1165062">
                  <a:extLst>
                    <a:ext uri="{9D8B030D-6E8A-4147-A177-3AD203B41FA5}">
                      <a16:colId xmlns:a16="http://schemas.microsoft.com/office/drawing/2014/main" val="2907389780"/>
                    </a:ext>
                  </a:extLst>
                </a:gridCol>
              </a:tblGrid>
              <a:tr h="723586">
                <a:tc>
                  <a:txBody>
                    <a:bodyPr/>
                    <a:lstStyle/>
                    <a:p>
                      <a:pPr algn="ctr">
                        <a:lnSpc>
                          <a:spcPct val="107000"/>
                        </a:lnSpc>
                        <a:spcAft>
                          <a:spcPts val="0"/>
                        </a:spcAft>
                      </a:pPr>
                      <a:r>
                        <a:rPr lang="da-DK" sz="1000" b="1" dirty="0">
                          <a:effectLst/>
                          <a:latin typeface="Verdana" panose="020B0604030504040204" pitchFamily="34" charset="0"/>
                          <a:ea typeface="Verdana" panose="020B0604030504040204" pitchFamily="34" charset="0"/>
                          <a:cs typeface="Verdana" panose="020B0604030504040204" pitchFamily="34" charset="0"/>
                        </a:rPr>
                        <a:t>Hold/årgang</a:t>
                      </a:r>
                    </a:p>
                    <a:p>
                      <a:pPr algn="ctr">
                        <a:lnSpc>
                          <a:spcPct val="107000"/>
                        </a:lnSpc>
                        <a:spcAft>
                          <a:spcPts val="0"/>
                        </a:spcAft>
                      </a:pPr>
                      <a:r>
                        <a:rPr lang="da-DK" sz="1000" b="1" dirty="0">
                          <a:effectLst/>
                          <a:latin typeface="Verdana" panose="020B0604030504040204" pitchFamily="34" charset="0"/>
                          <a:ea typeface="Verdana" panose="020B0604030504040204" pitchFamily="34" charset="0"/>
                          <a:cs typeface="Verdana" panose="020B0604030504040204" pitchFamily="34" charset="0"/>
                        </a:rPr>
                        <a:t>IF Lyseng</a:t>
                      </a:r>
                    </a:p>
                  </a:txBody>
                  <a:tcPr marL="38767" marR="38767" marT="0" marB="0"/>
                </a:tc>
                <a:tc>
                  <a:txBody>
                    <a:bodyPr/>
                    <a:lstStyle/>
                    <a:p>
                      <a:pPr algn="ctr">
                        <a:lnSpc>
                          <a:spcPct val="107000"/>
                        </a:lnSpc>
                        <a:spcAft>
                          <a:spcPts val="0"/>
                        </a:spcAft>
                      </a:pPr>
                      <a:r>
                        <a:rPr lang="da-DK" sz="1000" b="1" dirty="0">
                          <a:effectLst/>
                          <a:latin typeface="Verdana" panose="020B0604030504040204" pitchFamily="34" charset="0"/>
                          <a:ea typeface="Verdana" panose="020B0604030504040204" pitchFamily="34" charset="0"/>
                          <a:cs typeface="Verdana" panose="020B0604030504040204" pitchFamily="34" charset="0"/>
                        </a:rPr>
                        <a:t>Antal medl.</a:t>
                      </a:r>
                    </a:p>
                  </a:txBody>
                  <a:tcPr marL="38767" marR="38767" marT="0" marB="0"/>
                </a:tc>
                <a:tc>
                  <a:txBody>
                    <a:bodyPr/>
                    <a:lstStyle/>
                    <a:p>
                      <a:pPr algn="ct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Heraf fra 8270</a:t>
                      </a:r>
                    </a:p>
                    <a:p>
                      <a:pPr algn="ct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Højbjerg</a:t>
                      </a:r>
                    </a:p>
                  </a:txBody>
                  <a:tcPr marL="38767" marR="38767" marT="0" marB="0"/>
                </a:tc>
                <a:tc>
                  <a:txBody>
                    <a:bodyPr/>
                    <a:lstStyle/>
                    <a:p>
                      <a:pPr algn="ct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Heraf fra 8260</a:t>
                      </a:r>
                    </a:p>
                    <a:p>
                      <a:pPr algn="ct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Viby J</a:t>
                      </a:r>
                    </a:p>
                  </a:txBody>
                  <a:tcPr marL="38767" marR="38767" marT="0" marB="0"/>
                </a:tc>
                <a:tc>
                  <a:txBody>
                    <a:bodyPr/>
                    <a:lstStyle/>
                    <a:p>
                      <a:pPr algn="ct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Heraf fra 8000</a:t>
                      </a:r>
                    </a:p>
                    <a:p>
                      <a:pPr algn="ct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Aarhus C</a:t>
                      </a:r>
                    </a:p>
                  </a:txBody>
                  <a:tcPr marL="38767" marR="38767" marT="0" marB="0"/>
                </a:tc>
                <a:tc>
                  <a:txBody>
                    <a:bodyPr/>
                    <a:lstStyle/>
                    <a:p>
                      <a:pPr algn="ct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Heraf fra øvrige postnr.</a:t>
                      </a:r>
                    </a:p>
                  </a:txBody>
                  <a:tcPr marL="38767" marR="38767" marT="0" marB="0"/>
                </a:tc>
                <a:tc>
                  <a:txBody>
                    <a:bodyPr/>
                    <a:lstStyle/>
                    <a:p>
                      <a:pPr algn="ctr">
                        <a:lnSpc>
                          <a:spcPct val="107000"/>
                        </a:lnSpc>
                        <a:spcAft>
                          <a:spcPts val="0"/>
                        </a:spcAft>
                      </a:pPr>
                      <a:r>
                        <a:rPr lang="da-DK" sz="1000" b="1" dirty="0">
                          <a:effectLst/>
                          <a:latin typeface="Verdana" panose="020B0604030504040204" pitchFamily="34" charset="0"/>
                          <a:ea typeface="Verdana" panose="020B0604030504040204" pitchFamily="34" charset="0"/>
                          <a:cs typeface="Verdana" panose="020B0604030504040204" pitchFamily="34" charset="0"/>
                        </a:rPr>
                        <a:t>Andel  medl. fra 8270 i %</a:t>
                      </a:r>
                    </a:p>
                  </a:txBody>
                  <a:tcPr marL="38767" marR="38767" marT="0" marB="0"/>
                </a:tc>
                <a:tc>
                  <a:txBody>
                    <a:bodyPr/>
                    <a:lstStyle/>
                    <a:p>
                      <a:pPr algn="ct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Andel medl. fra 8260 og 8270 i %</a:t>
                      </a:r>
                    </a:p>
                  </a:txBody>
                  <a:tcPr marL="38767" marR="38767" marT="0" marB="0"/>
                </a:tc>
                <a:tc>
                  <a:txBody>
                    <a:bodyPr/>
                    <a:lstStyle/>
                    <a:p>
                      <a:pPr algn="ct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Andel medl. fra andre postnr. i %</a:t>
                      </a:r>
                    </a:p>
                  </a:txBody>
                  <a:tcPr marL="38767" marR="38767" marT="0" marB="0"/>
                </a:tc>
                <a:tc>
                  <a:txBody>
                    <a:bodyPr/>
                    <a:lstStyle/>
                    <a:p>
                      <a:pPr algn="ct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Andel  af beboerne i Holme og Skåde sogne i % **</a:t>
                      </a:r>
                    </a:p>
                  </a:txBody>
                  <a:tcPr marL="38767" marR="38767" marT="0" marB="0"/>
                </a:tc>
                <a:extLst>
                  <a:ext uri="{0D108BD9-81ED-4DB2-BD59-A6C34878D82A}">
                    <a16:rowId xmlns:a16="http://schemas.microsoft.com/office/drawing/2014/main" val="659929110"/>
                  </a:ext>
                </a:extLst>
              </a:tr>
              <a:tr h="136130">
                <a:tc gridSpan="10">
                  <a:txBody>
                    <a:bodyPr/>
                    <a:lstStyle/>
                    <a:p>
                      <a:pP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Piger/kvinder</a:t>
                      </a:r>
                    </a:p>
                  </a:txBody>
                  <a:tcPr marL="38767" marR="38767" marT="0" marB="0"/>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extLst>
                  <a:ext uri="{0D108BD9-81ED-4DB2-BD59-A6C34878D82A}">
                    <a16:rowId xmlns:a16="http://schemas.microsoft.com/office/drawing/2014/main" val="3335947357"/>
                  </a:ext>
                </a:extLst>
              </a:tr>
              <a:tr h="131988">
                <a:tc>
                  <a:txBody>
                    <a:bodyPr/>
                    <a:lstStyle/>
                    <a:p>
                      <a:pPr algn="l">
                        <a:lnSpc>
                          <a:spcPct val="107000"/>
                        </a:lnSpc>
                        <a:spcAft>
                          <a:spcPts val="0"/>
                        </a:spcAft>
                      </a:pPr>
                      <a:r>
                        <a:rPr lang="da-DK" sz="1000" b="1" dirty="0">
                          <a:effectLst/>
                          <a:latin typeface="Verdana" panose="020B0604030504040204" pitchFamily="34" charset="0"/>
                          <a:ea typeface="Verdana" panose="020B0604030504040204" pitchFamily="34" charset="0"/>
                          <a:cs typeface="Verdana" panose="020B0604030504040204" pitchFamily="34" charset="0"/>
                        </a:rPr>
                        <a:t>U6 Piger, 2013</a:t>
                      </a:r>
                    </a:p>
                  </a:txBody>
                  <a:tcPr marL="38767" marR="38767" marT="0" marB="0"/>
                </a:tc>
                <a:tc>
                  <a:txBody>
                    <a:bodyPr/>
                    <a:lstStyle/>
                    <a:p>
                      <a:pPr algn="r">
                        <a:lnSpc>
                          <a:spcPct val="107000"/>
                        </a:lnSpc>
                        <a:spcAft>
                          <a:spcPts val="0"/>
                        </a:spcAft>
                      </a:pPr>
                      <a:r>
                        <a:rPr lang="da-DK" sz="1000" b="1" dirty="0">
                          <a:effectLst/>
                          <a:latin typeface="Verdana" panose="020B0604030504040204" pitchFamily="34" charset="0"/>
                          <a:ea typeface="Verdana" panose="020B0604030504040204" pitchFamily="34" charset="0"/>
                          <a:cs typeface="Verdana" panose="020B0604030504040204" pitchFamily="34" charset="0"/>
                        </a:rPr>
                        <a:t>6</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6</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0</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0</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0</a:t>
                      </a:r>
                    </a:p>
                  </a:txBody>
                  <a:tcPr marL="38767" marR="38767" marT="0" marB="0"/>
                </a:tc>
                <a:tc>
                  <a:txBody>
                    <a:bodyPr/>
                    <a:lstStyle/>
                    <a:p>
                      <a:pPr algn="r">
                        <a:lnSpc>
                          <a:spcPct val="107000"/>
                        </a:lnSpc>
                        <a:spcAft>
                          <a:spcPts val="0"/>
                        </a:spcAft>
                      </a:pPr>
                      <a:r>
                        <a:rPr lang="da-DK" sz="1000" b="1" dirty="0">
                          <a:solidFill>
                            <a:srgbClr val="FF0000"/>
                          </a:solidFill>
                          <a:effectLst/>
                          <a:latin typeface="Verdana" panose="020B0604030504040204" pitchFamily="34" charset="0"/>
                          <a:ea typeface="Verdana" panose="020B0604030504040204" pitchFamily="34" charset="0"/>
                          <a:cs typeface="Verdana" panose="020B0604030504040204" pitchFamily="34" charset="0"/>
                        </a:rPr>
                        <a:t>100</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100</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0</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5</a:t>
                      </a:r>
                    </a:p>
                  </a:txBody>
                  <a:tcPr marL="38767" marR="38767" marT="0" marB="0"/>
                </a:tc>
                <a:extLst>
                  <a:ext uri="{0D108BD9-81ED-4DB2-BD59-A6C34878D82A}">
                    <a16:rowId xmlns:a16="http://schemas.microsoft.com/office/drawing/2014/main" val="2567876369"/>
                  </a:ext>
                </a:extLst>
              </a:tr>
              <a:tr h="131988">
                <a:tc>
                  <a:txBody>
                    <a:bodyPr/>
                    <a:lstStyle/>
                    <a:p>
                      <a:pPr algn="l">
                        <a:lnSpc>
                          <a:spcPct val="107000"/>
                        </a:lnSpc>
                        <a:spcAft>
                          <a:spcPts val="0"/>
                        </a:spcAft>
                      </a:pPr>
                      <a:r>
                        <a:rPr lang="da-DK" sz="1000" b="1" dirty="0">
                          <a:effectLst/>
                          <a:latin typeface="Verdana" panose="020B0604030504040204" pitchFamily="34" charset="0"/>
                          <a:ea typeface="Verdana" panose="020B0604030504040204" pitchFamily="34" charset="0"/>
                          <a:cs typeface="Verdana" panose="020B0604030504040204" pitchFamily="34" charset="0"/>
                        </a:rPr>
                        <a:t>U7 Piger, 2012</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6</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6</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0</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0</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0</a:t>
                      </a:r>
                    </a:p>
                  </a:txBody>
                  <a:tcPr marL="38767" marR="38767" marT="0" marB="0"/>
                </a:tc>
                <a:tc>
                  <a:txBody>
                    <a:bodyPr/>
                    <a:lstStyle/>
                    <a:p>
                      <a:pPr algn="r">
                        <a:lnSpc>
                          <a:spcPct val="107000"/>
                        </a:lnSpc>
                        <a:spcAft>
                          <a:spcPts val="0"/>
                        </a:spcAft>
                      </a:pPr>
                      <a:r>
                        <a:rPr lang="da-DK" sz="1000" b="1" dirty="0">
                          <a:solidFill>
                            <a:srgbClr val="FF0000"/>
                          </a:solidFill>
                          <a:effectLst/>
                          <a:latin typeface="Verdana" panose="020B0604030504040204" pitchFamily="34" charset="0"/>
                          <a:ea typeface="Verdana" panose="020B0604030504040204" pitchFamily="34" charset="0"/>
                          <a:cs typeface="Verdana" panose="020B0604030504040204" pitchFamily="34" charset="0"/>
                        </a:rPr>
                        <a:t>100</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100</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0</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5</a:t>
                      </a:r>
                    </a:p>
                  </a:txBody>
                  <a:tcPr marL="38767" marR="38767" marT="0" marB="0"/>
                </a:tc>
                <a:extLst>
                  <a:ext uri="{0D108BD9-81ED-4DB2-BD59-A6C34878D82A}">
                    <a16:rowId xmlns:a16="http://schemas.microsoft.com/office/drawing/2014/main" val="42211226"/>
                  </a:ext>
                </a:extLst>
              </a:tr>
              <a:tr h="149949">
                <a:tc>
                  <a:txBody>
                    <a:bodyPr/>
                    <a:lstStyle/>
                    <a:p>
                      <a:pPr algn="l">
                        <a:lnSpc>
                          <a:spcPct val="107000"/>
                        </a:lnSpc>
                        <a:spcAft>
                          <a:spcPts val="0"/>
                        </a:spcAft>
                      </a:pPr>
                      <a:r>
                        <a:rPr lang="da-DK" sz="1000" b="1" dirty="0">
                          <a:effectLst/>
                          <a:latin typeface="Verdana" panose="020B0604030504040204" pitchFamily="34" charset="0"/>
                          <a:ea typeface="Verdana" panose="020B0604030504040204" pitchFamily="34" charset="0"/>
                          <a:cs typeface="Verdana" panose="020B0604030504040204" pitchFamily="34" charset="0"/>
                        </a:rPr>
                        <a:t>U8 Piger, 2011</a:t>
                      </a:r>
                    </a:p>
                  </a:txBody>
                  <a:tcPr marL="38767" marR="38767" marT="0" marB="0"/>
                </a:tc>
                <a:tc>
                  <a:txBody>
                    <a:bodyPr/>
                    <a:lstStyle/>
                    <a:p>
                      <a:pPr algn="r">
                        <a:lnSpc>
                          <a:spcPct val="107000"/>
                        </a:lnSpc>
                        <a:spcAft>
                          <a:spcPts val="0"/>
                        </a:spcAft>
                      </a:pPr>
                      <a:r>
                        <a:rPr lang="da-DK" sz="1000" b="1" dirty="0">
                          <a:effectLst/>
                          <a:latin typeface="Verdana" panose="020B0604030504040204" pitchFamily="34" charset="0"/>
                          <a:ea typeface="Verdana" panose="020B0604030504040204" pitchFamily="34" charset="0"/>
                          <a:cs typeface="Verdana" panose="020B0604030504040204" pitchFamily="34" charset="0"/>
                        </a:rPr>
                        <a:t>21</a:t>
                      </a:r>
                    </a:p>
                  </a:txBody>
                  <a:tcPr marL="38767" marR="38767" marT="0" marB="0"/>
                </a:tc>
                <a:tc>
                  <a:txBody>
                    <a:bodyPr/>
                    <a:lstStyle/>
                    <a:p>
                      <a:pPr algn="r">
                        <a:lnSpc>
                          <a:spcPct val="107000"/>
                        </a:lnSpc>
                        <a:spcAft>
                          <a:spcPts val="0"/>
                        </a:spcAft>
                      </a:pPr>
                      <a:r>
                        <a:rPr lang="da-DK" sz="1000" b="1" dirty="0">
                          <a:effectLst/>
                          <a:latin typeface="Verdana" panose="020B0604030504040204" pitchFamily="34" charset="0"/>
                          <a:ea typeface="Verdana" panose="020B0604030504040204" pitchFamily="34" charset="0"/>
                          <a:cs typeface="Verdana" panose="020B0604030504040204" pitchFamily="34" charset="0"/>
                        </a:rPr>
                        <a:t>20</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1</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0</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0</a:t>
                      </a:r>
                    </a:p>
                  </a:txBody>
                  <a:tcPr marL="38767" marR="38767" marT="0" marB="0"/>
                </a:tc>
                <a:tc>
                  <a:txBody>
                    <a:bodyPr/>
                    <a:lstStyle/>
                    <a:p>
                      <a:pPr algn="r">
                        <a:lnSpc>
                          <a:spcPct val="107000"/>
                        </a:lnSpc>
                        <a:spcAft>
                          <a:spcPts val="0"/>
                        </a:spcAft>
                      </a:pPr>
                      <a:r>
                        <a:rPr lang="da-DK" sz="1000" b="1" dirty="0">
                          <a:solidFill>
                            <a:srgbClr val="FF0000"/>
                          </a:solidFill>
                          <a:effectLst/>
                          <a:latin typeface="Verdana" panose="020B0604030504040204" pitchFamily="34" charset="0"/>
                          <a:ea typeface="Verdana" panose="020B0604030504040204" pitchFamily="34" charset="0"/>
                          <a:cs typeface="Verdana" panose="020B0604030504040204" pitchFamily="34" charset="0"/>
                        </a:rPr>
                        <a:t>95</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100</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0</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15</a:t>
                      </a:r>
                    </a:p>
                  </a:txBody>
                  <a:tcPr marL="38767" marR="38767" marT="0" marB="0"/>
                </a:tc>
                <a:extLst>
                  <a:ext uri="{0D108BD9-81ED-4DB2-BD59-A6C34878D82A}">
                    <a16:rowId xmlns:a16="http://schemas.microsoft.com/office/drawing/2014/main" val="3704897560"/>
                  </a:ext>
                </a:extLst>
              </a:tr>
              <a:tr h="131988">
                <a:tc>
                  <a:txBody>
                    <a:bodyPr/>
                    <a:lstStyle/>
                    <a:p>
                      <a:pPr algn="l">
                        <a:lnSpc>
                          <a:spcPct val="107000"/>
                        </a:lnSpc>
                        <a:spcAft>
                          <a:spcPts val="0"/>
                        </a:spcAft>
                      </a:pPr>
                      <a:r>
                        <a:rPr lang="da-DK" sz="1000" b="1" dirty="0">
                          <a:effectLst/>
                          <a:latin typeface="Verdana" panose="020B0604030504040204" pitchFamily="34" charset="0"/>
                          <a:ea typeface="Verdana" panose="020B0604030504040204" pitchFamily="34" charset="0"/>
                          <a:cs typeface="Verdana" panose="020B0604030504040204" pitchFamily="34" charset="0"/>
                        </a:rPr>
                        <a:t>U9 Piger, 2010</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13</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10</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3</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0</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0</a:t>
                      </a:r>
                    </a:p>
                  </a:txBody>
                  <a:tcPr marL="38767" marR="38767" marT="0" marB="0"/>
                </a:tc>
                <a:tc>
                  <a:txBody>
                    <a:bodyPr/>
                    <a:lstStyle/>
                    <a:p>
                      <a:pPr algn="r">
                        <a:lnSpc>
                          <a:spcPct val="107000"/>
                        </a:lnSpc>
                        <a:spcAft>
                          <a:spcPts val="0"/>
                        </a:spcAft>
                      </a:pPr>
                      <a:r>
                        <a:rPr lang="da-DK" sz="1000" b="1" dirty="0">
                          <a:solidFill>
                            <a:srgbClr val="FF0000"/>
                          </a:solidFill>
                          <a:effectLst/>
                          <a:latin typeface="Verdana" panose="020B0604030504040204" pitchFamily="34" charset="0"/>
                          <a:ea typeface="Verdana" panose="020B0604030504040204" pitchFamily="34" charset="0"/>
                          <a:cs typeface="Verdana" panose="020B0604030504040204" pitchFamily="34" charset="0"/>
                        </a:rPr>
                        <a:t>77</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100</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0</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8</a:t>
                      </a:r>
                    </a:p>
                  </a:txBody>
                  <a:tcPr marL="38767" marR="38767" marT="0" marB="0"/>
                </a:tc>
                <a:extLst>
                  <a:ext uri="{0D108BD9-81ED-4DB2-BD59-A6C34878D82A}">
                    <a16:rowId xmlns:a16="http://schemas.microsoft.com/office/drawing/2014/main" val="548086870"/>
                  </a:ext>
                </a:extLst>
              </a:tr>
              <a:tr h="131988">
                <a:tc>
                  <a:txBody>
                    <a:bodyPr/>
                    <a:lstStyle/>
                    <a:p>
                      <a:pPr algn="l">
                        <a:lnSpc>
                          <a:spcPct val="107000"/>
                        </a:lnSpc>
                        <a:spcAft>
                          <a:spcPts val="0"/>
                        </a:spcAft>
                      </a:pPr>
                      <a:r>
                        <a:rPr lang="da-DK" sz="1000" b="1" dirty="0">
                          <a:effectLst/>
                          <a:latin typeface="Verdana" panose="020B0604030504040204" pitchFamily="34" charset="0"/>
                          <a:ea typeface="Verdana" panose="020B0604030504040204" pitchFamily="34" charset="0"/>
                          <a:cs typeface="Verdana" panose="020B0604030504040204" pitchFamily="34" charset="0"/>
                        </a:rPr>
                        <a:t>U10 Piger, 2009</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20</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18</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1</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0</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1</a:t>
                      </a:r>
                    </a:p>
                  </a:txBody>
                  <a:tcPr marL="38767" marR="38767" marT="0" marB="0"/>
                </a:tc>
                <a:tc>
                  <a:txBody>
                    <a:bodyPr/>
                    <a:lstStyle/>
                    <a:p>
                      <a:pPr algn="r">
                        <a:lnSpc>
                          <a:spcPct val="107000"/>
                        </a:lnSpc>
                        <a:spcAft>
                          <a:spcPts val="0"/>
                        </a:spcAft>
                      </a:pPr>
                      <a:r>
                        <a:rPr lang="da-DK" sz="1000" b="1" dirty="0">
                          <a:solidFill>
                            <a:srgbClr val="FF0000"/>
                          </a:solidFill>
                          <a:effectLst/>
                          <a:latin typeface="Verdana" panose="020B0604030504040204" pitchFamily="34" charset="0"/>
                          <a:ea typeface="Verdana" panose="020B0604030504040204" pitchFamily="34" charset="0"/>
                          <a:cs typeface="Verdana" panose="020B0604030504040204" pitchFamily="34" charset="0"/>
                        </a:rPr>
                        <a:t>90</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95</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5</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14</a:t>
                      </a:r>
                    </a:p>
                  </a:txBody>
                  <a:tcPr marL="38767" marR="38767" marT="0" marB="0"/>
                </a:tc>
                <a:extLst>
                  <a:ext uri="{0D108BD9-81ED-4DB2-BD59-A6C34878D82A}">
                    <a16:rowId xmlns:a16="http://schemas.microsoft.com/office/drawing/2014/main" val="3209412997"/>
                  </a:ext>
                </a:extLst>
              </a:tr>
              <a:tr h="131988">
                <a:tc>
                  <a:txBody>
                    <a:bodyPr/>
                    <a:lstStyle/>
                    <a:p>
                      <a:pPr algn="l">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U11 Piger, 2008</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19</a:t>
                      </a:r>
                    </a:p>
                  </a:txBody>
                  <a:tcPr marL="38767" marR="38767" marT="0" marB="0"/>
                </a:tc>
                <a:tc>
                  <a:txBody>
                    <a:bodyPr/>
                    <a:lstStyle/>
                    <a:p>
                      <a:pPr algn="r">
                        <a:lnSpc>
                          <a:spcPct val="107000"/>
                        </a:lnSpc>
                        <a:spcAft>
                          <a:spcPts val="0"/>
                        </a:spcAft>
                      </a:pPr>
                      <a:r>
                        <a:rPr lang="da-DK" sz="1000" b="1" dirty="0">
                          <a:effectLst/>
                          <a:latin typeface="Verdana" panose="020B0604030504040204" pitchFamily="34" charset="0"/>
                          <a:ea typeface="Verdana" panose="020B0604030504040204" pitchFamily="34" charset="0"/>
                          <a:cs typeface="Verdana" panose="020B0604030504040204" pitchFamily="34" charset="0"/>
                        </a:rPr>
                        <a:t>17</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1</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0</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1</a:t>
                      </a:r>
                    </a:p>
                  </a:txBody>
                  <a:tcPr marL="38767" marR="38767" marT="0" marB="0"/>
                </a:tc>
                <a:tc>
                  <a:txBody>
                    <a:bodyPr/>
                    <a:lstStyle/>
                    <a:p>
                      <a:pPr algn="r">
                        <a:lnSpc>
                          <a:spcPct val="107000"/>
                        </a:lnSpc>
                        <a:spcAft>
                          <a:spcPts val="0"/>
                        </a:spcAft>
                      </a:pPr>
                      <a:r>
                        <a:rPr lang="da-DK" sz="1000" b="1" dirty="0">
                          <a:solidFill>
                            <a:srgbClr val="FF0000"/>
                          </a:solidFill>
                          <a:effectLst/>
                          <a:latin typeface="Verdana" panose="020B0604030504040204" pitchFamily="34" charset="0"/>
                          <a:ea typeface="Verdana" panose="020B0604030504040204" pitchFamily="34" charset="0"/>
                          <a:cs typeface="Verdana" panose="020B0604030504040204" pitchFamily="34" charset="0"/>
                        </a:rPr>
                        <a:t>89</a:t>
                      </a:r>
                    </a:p>
                  </a:txBody>
                  <a:tcPr marL="38767" marR="38767" marT="0" marB="0"/>
                </a:tc>
                <a:tc>
                  <a:txBody>
                    <a:bodyPr/>
                    <a:lstStyle/>
                    <a:p>
                      <a:pPr algn="r">
                        <a:lnSpc>
                          <a:spcPct val="107000"/>
                        </a:lnSpc>
                        <a:spcAft>
                          <a:spcPts val="0"/>
                        </a:spcAft>
                      </a:pPr>
                      <a:r>
                        <a:rPr lang="da-DK" sz="1000" b="1" dirty="0">
                          <a:effectLst/>
                          <a:latin typeface="Verdana" panose="020B0604030504040204" pitchFamily="34" charset="0"/>
                          <a:ea typeface="Verdana" panose="020B0604030504040204" pitchFamily="34" charset="0"/>
                          <a:cs typeface="Verdana" panose="020B0604030504040204" pitchFamily="34" charset="0"/>
                        </a:rPr>
                        <a:t>95</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5</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13</a:t>
                      </a:r>
                    </a:p>
                  </a:txBody>
                  <a:tcPr marL="38767" marR="38767" marT="0" marB="0"/>
                </a:tc>
                <a:extLst>
                  <a:ext uri="{0D108BD9-81ED-4DB2-BD59-A6C34878D82A}">
                    <a16:rowId xmlns:a16="http://schemas.microsoft.com/office/drawing/2014/main" val="1776146292"/>
                  </a:ext>
                </a:extLst>
              </a:tr>
              <a:tr h="131988">
                <a:tc>
                  <a:txBody>
                    <a:bodyPr/>
                    <a:lstStyle/>
                    <a:p>
                      <a:pPr algn="l">
                        <a:lnSpc>
                          <a:spcPct val="107000"/>
                        </a:lnSpc>
                        <a:spcAft>
                          <a:spcPts val="0"/>
                        </a:spcAft>
                      </a:pPr>
                      <a:r>
                        <a:rPr lang="da-DK" sz="1000" b="1" dirty="0">
                          <a:effectLst/>
                          <a:latin typeface="Verdana" panose="020B0604030504040204" pitchFamily="34" charset="0"/>
                          <a:ea typeface="Verdana" panose="020B0604030504040204" pitchFamily="34" charset="0"/>
                          <a:cs typeface="Verdana" panose="020B0604030504040204" pitchFamily="34" charset="0"/>
                        </a:rPr>
                        <a:t>U12 Piger, 2007</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26</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22</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2</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0</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2</a:t>
                      </a:r>
                    </a:p>
                  </a:txBody>
                  <a:tcPr marL="38767" marR="38767" marT="0" marB="0"/>
                </a:tc>
                <a:tc>
                  <a:txBody>
                    <a:bodyPr/>
                    <a:lstStyle/>
                    <a:p>
                      <a:pPr algn="r">
                        <a:lnSpc>
                          <a:spcPct val="107000"/>
                        </a:lnSpc>
                        <a:spcAft>
                          <a:spcPts val="0"/>
                        </a:spcAft>
                      </a:pPr>
                      <a:r>
                        <a:rPr lang="da-DK" sz="1000" b="1" dirty="0">
                          <a:solidFill>
                            <a:srgbClr val="FF0000"/>
                          </a:solidFill>
                          <a:effectLst/>
                          <a:latin typeface="Verdana" panose="020B0604030504040204" pitchFamily="34" charset="0"/>
                          <a:ea typeface="Verdana" panose="020B0604030504040204" pitchFamily="34" charset="0"/>
                          <a:cs typeface="Verdana" panose="020B0604030504040204" pitchFamily="34" charset="0"/>
                        </a:rPr>
                        <a:t>85</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92</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8</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17</a:t>
                      </a:r>
                    </a:p>
                  </a:txBody>
                  <a:tcPr marL="38767" marR="38767" marT="0" marB="0"/>
                </a:tc>
                <a:extLst>
                  <a:ext uri="{0D108BD9-81ED-4DB2-BD59-A6C34878D82A}">
                    <a16:rowId xmlns:a16="http://schemas.microsoft.com/office/drawing/2014/main" val="2746310089"/>
                  </a:ext>
                </a:extLst>
              </a:tr>
              <a:tr h="131988">
                <a:tc>
                  <a:txBody>
                    <a:bodyPr/>
                    <a:lstStyle/>
                    <a:p>
                      <a:pPr algn="l">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U13 Piger, 2006</a:t>
                      </a:r>
                    </a:p>
                  </a:txBody>
                  <a:tcPr marL="38767" marR="38767" marT="0" marB="0"/>
                </a:tc>
                <a:tc>
                  <a:txBody>
                    <a:bodyPr/>
                    <a:lstStyle/>
                    <a:p>
                      <a:pPr algn="r">
                        <a:lnSpc>
                          <a:spcPct val="107000"/>
                        </a:lnSpc>
                        <a:spcAft>
                          <a:spcPts val="0"/>
                        </a:spcAft>
                      </a:pPr>
                      <a:r>
                        <a:rPr lang="da-DK" sz="1000" b="1" dirty="0">
                          <a:effectLst/>
                          <a:latin typeface="Verdana" panose="020B0604030504040204" pitchFamily="34" charset="0"/>
                          <a:ea typeface="Verdana" panose="020B0604030504040204" pitchFamily="34" charset="0"/>
                          <a:cs typeface="Verdana" panose="020B0604030504040204" pitchFamily="34" charset="0"/>
                        </a:rPr>
                        <a:t>15</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11</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1</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0</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3</a:t>
                      </a:r>
                    </a:p>
                  </a:txBody>
                  <a:tcPr marL="38767" marR="38767" marT="0" marB="0"/>
                </a:tc>
                <a:tc>
                  <a:txBody>
                    <a:bodyPr/>
                    <a:lstStyle/>
                    <a:p>
                      <a:pPr algn="r">
                        <a:lnSpc>
                          <a:spcPct val="107000"/>
                        </a:lnSpc>
                        <a:spcAft>
                          <a:spcPts val="0"/>
                        </a:spcAft>
                      </a:pPr>
                      <a:r>
                        <a:rPr lang="da-DK" sz="1000" b="1" dirty="0">
                          <a:solidFill>
                            <a:srgbClr val="FF0000"/>
                          </a:solidFill>
                          <a:effectLst/>
                          <a:latin typeface="Verdana" panose="020B0604030504040204" pitchFamily="34" charset="0"/>
                          <a:ea typeface="Verdana" panose="020B0604030504040204" pitchFamily="34" charset="0"/>
                          <a:cs typeface="Verdana" panose="020B0604030504040204" pitchFamily="34" charset="0"/>
                        </a:rPr>
                        <a:t>73</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80</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20</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8</a:t>
                      </a:r>
                    </a:p>
                  </a:txBody>
                  <a:tcPr marL="38767" marR="38767" marT="0" marB="0"/>
                </a:tc>
                <a:extLst>
                  <a:ext uri="{0D108BD9-81ED-4DB2-BD59-A6C34878D82A}">
                    <a16:rowId xmlns:a16="http://schemas.microsoft.com/office/drawing/2014/main" val="3504980566"/>
                  </a:ext>
                </a:extLst>
              </a:tr>
              <a:tr h="131988">
                <a:tc>
                  <a:txBody>
                    <a:bodyPr/>
                    <a:lstStyle/>
                    <a:p>
                      <a:pPr algn="l">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U14 Piger, 2005</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20</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12</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3</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0</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5</a:t>
                      </a:r>
                    </a:p>
                  </a:txBody>
                  <a:tcPr marL="38767" marR="38767" marT="0" marB="0"/>
                </a:tc>
                <a:tc>
                  <a:txBody>
                    <a:bodyPr/>
                    <a:lstStyle/>
                    <a:p>
                      <a:pPr algn="r">
                        <a:lnSpc>
                          <a:spcPct val="107000"/>
                        </a:lnSpc>
                        <a:spcAft>
                          <a:spcPts val="0"/>
                        </a:spcAft>
                      </a:pPr>
                      <a:r>
                        <a:rPr lang="da-DK" sz="1000" b="1" dirty="0">
                          <a:solidFill>
                            <a:srgbClr val="FF0000"/>
                          </a:solidFill>
                          <a:effectLst/>
                          <a:latin typeface="Verdana" panose="020B0604030504040204" pitchFamily="34" charset="0"/>
                          <a:ea typeface="Verdana" panose="020B0604030504040204" pitchFamily="34" charset="0"/>
                          <a:cs typeface="Verdana" panose="020B0604030504040204" pitchFamily="34" charset="0"/>
                        </a:rPr>
                        <a:t>60</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75</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25</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9</a:t>
                      </a:r>
                    </a:p>
                  </a:txBody>
                  <a:tcPr marL="38767" marR="38767" marT="0" marB="0"/>
                </a:tc>
                <a:extLst>
                  <a:ext uri="{0D108BD9-81ED-4DB2-BD59-A6C34878D82A}">
                    <a16:rowId xmlns:a16="http://schemas.microsoft.com/office/drawing/2014/main" val="289370557"/>
                  </a:ext>
                </a:extLst>
              </a:tr>
              <a:tr h="131988">
                <a:tc>
                  <a:txBody>
                    <a:bodyPr/>
                    <a:lstStyle/>
                    <a:p>
                      <a:pPr algn="l">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U15 Piger, 2004</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22</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14</a:t>
                      </a:r>
                    </a:p>
                  </a:txBody>
                  <a:tcPr marL="38767" marR="38767" marT="0" marB="0"/>
                </a:tc>
                <a:tc>
                  <a:txBody>
                    <a:bodyPr/>
                    <a:lstStyle/>
                    <a:p>
                      <a:pPr algn="r">
                        <a:lnSpc>
                          <a:spcPct val="107000"/>
                        </a:lnSpc>
                        <a:spcAft>
                          <a:spcPts val="0"/>
                        </a:spcAft>
                      </a:pPr>
                      <a:r>
                        <a:rPr lang="da-DK" sz="1000" b="1" dirty="0">
                          <a:effectLst/>
                          <a:latin typeface="Verdana" panose="020B0604030504040204" pitchFamily="34" charset="0"/>
                          <a:ea typeface="Verdana" panose="020B0604030504040204" pitchFamily="34" charset="0"/>
                          <a:cs typeface="Verdana" panose="020B0604030504040204" pitchFamily="34" charset="0"/>
                        </a:rPr>
                        <a:t>2</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0</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6</a:t>
                      </a:r>
                    </a:p>
                  </a:txBody>
                  <a:tcPr marL="38767" marR="38767" marT="0" marB="0"/>
                </a:tc>
                <a:tc>
                  <a:txBody>
                    <a:bodyPr/>
                    <a:lstStyle/>
                    <a:p>
                      <a:pPr algn="r">
                        <a:lnSpc>
                          <a:spcPct val="107000"/>
                        </a:lnSpc>
                        <a:spcAft>
                          <a:spcPts val="0"/>
                        </a:spcAft>
                      </a:pPr>
                      <a:r>
                        <a:rPr lang="da-DK" sz="1000" b="1" dirty="0">
                          <a:solidFill>
                            <a:srgbClr val="FF0000"/>
                          </a:solidFill>
                          <a:effectLst/>
                          <a:latin typeface="Verdana" panose="020B0604030504040204" pitchFamily="34" charset="0"/>
                          <a:ea typeface="Verdana" panose="020B0604030504040204" pitchFamily="34" charset="0"/>
                          <a:cs typeface="Verdana" panose="020B0604030504040204" pitchFamily="34" charset="0"/>
                        </a:rPr>
                        <a:t>64</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73</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27</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11</a:t>
                      </a:r>
                    </a:p>
                  </a:txBody>
                  <a:tcPr marL="38767" marR="38767" marT="0" marB="0"/>
                </a:tc>
                <a:extLst>
                  <a:ext uri="{0D108BD9-81ED-4DB2-BD59-A6C34878D82A}">
                    <a16:rowId xmlns:a16="http://schemas.microsoft.com/office/drawing/2014/main" val="1624455947"/>
                  </a:ext>
                </a:extLst>
              </a:tr>
              <a:tr h="131988">
                <a:tc>
                  <a:txBody>
                    <a:bodyPr/>
                    <a:lstStyle/>
                    <a:p>
                      <a:pPr algn="l">
                        <a:lnSpc>
                          <a:spcPct val="107000"/>
                        </a:lnSpc>
                        <a:spcAft>
                          <a:spcPts val="0"/>
                        </a:spcAft>
                      </a:pPr>
                      <a:r>
                        <a:rPr lang="da-DK" sz="1000" b="1" dirty="0">
                          <a:effectLst/>
                          <a:latin typeface="Verdana" panose="020B0604030504040204" pitchFamily="34" charset="0"/>
                          <a:ea typeface="Verdana" panose="020B0604030504040204" pitchFamily="34" charset="0"/>
                          <a:cs typeface="Verdana" panose="020B0604030504040204" pitchFamily="34" charset="0"/>
                        </a:rPr>
                        <a:t>U16 Piger, 2003</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24</a:t>
                      </a:r>
                    </a:p>
                  </a:txBody>
                  <a:tcPr marL="38767" marR="38767" marT="0" marB="0"/>
                </a:tc>
                <a:tc>
                  <a:txBody>
                    <a:bodyPr/>
                    <a:lstStyle/>
                    <a:p>
                      <a:pPr algn="r">
                        <a:lnSpc>
                          <a:spcPct val="107000"/>
                        </a:lnSpc>
                        <a:spcAft>
                          <a:spcPts val="0"/>
                        </a:spcAft>
                      </a:pPr>
                      <a:r>
                        <a:rPr lang="da-DK" sz="1000" b="1" dirty="0">
                          <a:effectLst/>
                          <a:latin typeface="Verdana" panose="020B0604030504040204" pitchFamily="34" charset="0"/>
                          <a:ea typeface="Verdana" panose="020B0604030504040204" pitchFamily="34" charset="0"/>
                          <a:cs typeface="Verdana" panose="020B0604030504040204" pitchFamily="34" charset="0"/>
                        </a:rPr>
                        <a:t>14</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0</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1</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9</a:t>
                      </a:r>
                    </a:p>
                  </a:txBody>
                  <a:tcPr marL="38767" marR="38767" marT="0" marB="0"/>
                </a:tc>
                <a:tc>
                  <a:txBody>
                    <a:bodyPr/>
                    <a:lstStyle/>
                    <a:p>
                      <a:pPr algn="r">
                        <a:lnSpc>
                          <a:spcPct val="107000"/>
                        </a:lnSpc>
                        <a:spcAft>
                          <a:spcPts val="0"/>
                        </a:spcAft>
                      </a:pPr>
                      <a:r>
                        <a:rPr lang="da-DK" sz="1000" b="1" dirty="0">
                          <a:solidFill>
                            <a:srgbClr val="FF0000"/>
                          </a:solidFill>
                          <a:effectLst/>
                          <a:latin typeface="Verdana" panose="020B0604030504040204" pitchFamily="34" charset="0"/>
                          <a:ea typeface="Verdana" panose="020B0604030504040204" pitchFamily="34" charset="0"/>
                          <a:cs typeface="Verdana" panose="020B0604030504040204" pitchFamily="34" charset="0"/>
                        </a:rPr>
                        <a:t>58</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58</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42</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11</a:t>
                      </a:r>
                    </a:p>
                  </a:txBody>
                  <a:tcPr marL="38767" marR="38767" marT="0" marB="0"/>
                </a:tc>
                <a:extLst>
                  <a:ext uri="{0D108BD9-81ED-4DB2-BD59-A6C34878D82A}">
                    <a16:rowId xmlns:a16="http://schemas.microsoft.com/office/drawing/2014/main" val="63629622"/>
                  </a:ext>
                </a:extLst>
              </a:tr>
              <a:tr h="206781">
                <a:tc>
                  <a:txBody>
                    <a:bodyPr/>
                    <a:lstStyle/>
                    <a:p>
                      <a:pPr algn="l">
                        <a:lnSpc>
                          <a:spcPct val="107000"/>
                        </a:lnSpc>
                        <a:spcAft>
                          <a:spcPts val="0"/>
                        </a:spcAft>
                      </a:pPr>
                      <a:r>
                        <a:rPr lang="da-DK" sz="1000" b="1" dirty="0">
                          <a:effectLst/>
                          <a:latin typeface="Verdana" panose="020B0604030504040204" pitchFamily="34" charset="0"/>
                          <a:ea typeface="Verdana" panose="020B0604030504040204" pitchFamily="34" charset="0"/>
                          <a:cs typeface="Verdana" panose="020B0604030504040204" pitchFamily="34" charset="0"/>
                        </a:rPr>
                        <a:t>U18 Piger, 2002 og 2001</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23</a:t>
                      </a:r>
                    </a:p>
                  </a:txBody>
                  <a:tcPr marL="38767" marR="38767" marT="0" marB="0"/>
                </a:tc>
                <a:tc>
                  <a:txBody>
                    <a:bodyPr/>
                    <a:lstStyle/>
                    <a:p>
                      <a:pPr algn="r">
                        <a:lnSpc>
                          <a:spcPct val="107000"/>
                        </a:lnSpc>
                        <a:spcAft>
                          <a:spcPts val="0"/>
                        </a:spcAft>
                      </a:pPr>
                      <a:r>
                        <a:rPr lang="da-DK" sz="1000" b="1" dirty="0">
                          <a:effectLst/>
                          <a:latin typeface="Verdana" panose="020B0604030504040204" pitchFamily="34" charset="0"/>
                          <a:ea typeface="Verdana" panose="020B0604030504040204" pitchFamily="34" charset="0"/>
                          <a:cs typeface="Verdana" panose="020B0604030504040204" pitchFamily="34" charset="0"/>
                        </a:rPr>
                        <a:t>6</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3</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1</a:t>
                      </a:r>
                    </a:p>
                  </a:txBody>
                  <a:tcPr marL="38767" marR="38767" marT="0" marB="0"/>
                </a:tc>
                <a:tc>
                  <a:txBody>
                    <a:bodyPr/>
                    <a:lstStyle/>
                    <a:p>
                      <a:pPr algn="r">
                        <a:lnSpc>
                          <a:spcPct val="107000"/>
                        </a:lnSpc>
                        <a:spcAft>
                          <a:spcPts val="0"/>
                        </a:spcAft>
                      </a:pPr>
                      <a:r>
                        <a:rPr lang="da-DK" sz="1000" b="1" dirty="0">
                          <a:effectLst/>
                          <a:latin typeface="Verdana" panose="020B0604030504040204" pitchFamily="34" charset="0"/>
                          <a:ea typeface="Verdana" panose="020B0604030504040204" pitchFamily="34" charset="0"/>
                          <a:cs typeface="Verdana" panose="020B0604030504040204" pitchFamily="34" charset="0"/>
                        </a:rPr>
                        <a:t>13</a:t>
                      </a:r>
                    </a:p>
                  </a:txBody>
                  <a:tcPr marL="38767" marR="38767" marT="0" marB="0"/>
                </a:tc>
                <a:tc>
                  <a:txBody>
                    <a:bodyPr/>
                    <a:lstStyle/>
                    <a:p>
                      <a:pPr algn="r">
                        <a:lnSpc>
                          <a:spcPct val="107000"/>
                        </a:lnSpc>
                        <a:spcAft>
                          <a:spcPts val="0"/>
                        </a:spcAft>
                      </a:pPr>
                      <a:r>
                        <a:rPr lang="da-DK" sz="1000" b="1" dirty="0">
                          <a:solidFill>
                            <a:srgbClr val="FF0000"/>
                          </a:solidFill>
                          <a:effectLst/>
                          <a:latin typeface="Verdana" panose="020B0604030504040204" pitchFamily="34" charset="0"/>
                          <a:ea typeface="Verdana" panose="020B0604030504040204" pitchFamily="34" charset="0"/>
                          <a:cs typeface="Verdana" panose="020B0604030504040204" pitchFamily="34" charset="0"/>
                        </a:rPr>
                        <a:t>26</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39</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61</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2</a:t>
                      </a:r>
                    </a:p>
                  </a:txBody>
                  <a:tcPr marL="38767" marR="38767" marT="0" marB="0"/>
                </a:tc>
                <a:extLst>
                  <a:ext uri="{0D108BD9-81ED-4DB2-BD59-A6C34878D82A}">
                    <a16:rowId xmlns:a16="http://schemas.microsoft.com/office/drawing/2014/main" val="2966673659"/>
                  </a:ext>
                </a:extLst>
              </a:tr>
              <a:tr h="136204">
                <a:tc>
                  <a:txBody>
                    <a:bodyPr/>
                    <a:lstStyle/>
                    <a:p>
                      <a:pPr algn="l">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Senior, kvinder</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59</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13</a:t>
                      </a:r>
                    </a:p>
                  </a:txBody>
                  <a:tcPr marL="38767" marR="38767" marT="0" marB="0"/>
                </a:tc>
                <a:tc>
                  <a:txBody>
                    <a:bodyPr/>
                    <a:lstStyle/>
                    <a:p>
                      <a:pPr algn="r">
                        <a:lnSpc>
                          <a:spcPct val="107000"/>
                        </a:lnSpc>
                        <a:spcAft>
                          <a:spcPts val="0"/>
                        </a:spcAft>
                      </a:pPr>
                      <a:r>
                        <a:rPr lang="da-DK" sz="1000" b="1" dirty="0">
                          <a:effectLst/>
                          <a:latin typeface="Verdana" panose="020B0604030504040204" pitchFamily="34" charset="0"/>
                          <a:ea typeface="Verdana" panose="020B0604030504040204" pitchFamily="34" charset="0"/>
                          <a:cs typeface="Verdana" panose="020B0604030504040204" pitchFamily="34" charset="0"/>
                        </a:rPr>
                        <a:t>9</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18</a:t>
                      </a:r>
                    </a:p>
                  </a:txBody>
                  <a:tcPr marL="38767" marR="38767" marT="0" marB="0"/>
                </a:tc>
                <a:tc>
                  <a:txBody>
                    <a:bodyPr/>
                    <a:lstStyle/>
                    <a:p>
                      <a:pPr algn="r">
                        <a:lnSpc>
                          <a:spcPct val="107000"/>
                        </a:lnSpc>
                        <a:spcAft>
                          <a:spcPts val="0"/>
                        </a:spcAft>
                      </a:pPr>
                      <a:r>
                        <a:rPr lang="da-DK" sz="1000" b="1" dirty="0">
                          <a:effectLst/>
                          <a:latin typeface="Verdana" panose="020B0604030504040204" pitchFamily="34" charset="0"/>
                          <a:ea typeface="Verdana" panose="020B0604030504040204" pitchFamily="34" charset="0"/>
                          <a:cs typeface="Verdana" panose="020B0604030504040204" pitchFamily="34" charset="0"/>
                        </a:rPr>
                        <a:t>19</a:t>
                      </a:r>
                    </a:p>
                  </a:txBody>
                  <a:tcPr marL="38767" marR="38767" marT="0" marB="0"/>
                </a:tc>
                <a:tc>
                  <a:txBody>
                    <a:bodyPr/>
                    <a:lstStyle/>
                    <a:p>
                      <a:pPr algn="r">
                        <a:lnSpc>
                          <a:spcPct val="107000"/>
                        </a:lnSpc>
                        <a:spcAft>
                          <a:spcPts val="0"/>
                        </a:spcAft>
                      </a:pPr>
                      <a:r>
                        <a:rPr lang="da-DK" sz="1000" b="1" dirty="0">
                          <a:solidFill>
                            <a:srgbClr val="FF0000"/>
                          </a:solidFill>
                          <a:effectLst/>
                          <a:latin typeface="Verdana" panose="020B0604030504040204" pitchFamily="34" charset="0"/>
                          <a:ea typeface="Verdana" panose="020B0604030504040204" pitchFamily="34" charset="0"/>
                          <a:cs typeface="Verdana" panose="020B0604030504040204" pitchFamily="34" charset="0"/>
                        </a:rPr>
                        <a:t>22</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37</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63</a:t>
                      </a:r>
                    </a:p>
                  </a:txBody>
                  <a:tcPr marL="38767" marR="38767" marT="0" marB="0"/>
                </a:tc>
                <a:tc>
                  <a:txBody>
                    <a:bodyPr/>
                    <a:lstStyle/>
                    <a:p>
                      <a:pPr algn="r"/>
                      <a:endParaRPr lang="da-DK" sz="1000" b="1">
                        <a:effectLst/>
                        <a:latin typeface="Verdana" panose="020B0604030504040204" pitchFamily="34" charset="0"/>
                        <a:ea typeface="Verdana" panose="020B0604030504040204" pitchFamily="34" charset="0"/>
                        <a:cs typeface="Verdana" panose="020B0604030504040204" pitchFamily="34" charset="0"/>
                      </a:endParaRPr>
                    </a:p>
                  </a:txBody>
                  <a:tcPr marL="38767" marR="38767" marT="0" marB="0"/>
                </a:tc>
                <a:extLst>
                  <a:ext uri="{0D108BD9-81ED-4DB2-BD59-A6C34878D82A}">
                    <a16:rowId xmlns:a16="http://schemas.microsoft.com/office/drawing/2014/main" val="2654633874"/>
                  </a:ext>
                </a:extLst>
              </a:tr>
              <a:tr h="136204">
                <a:tc>
                  <a:txBody>
                    <a:bodyPr/>
                    <a:lstStyle/>
                    <a:p>
                      <a:pPr algn="l">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Fodboldfitness</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13</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11</a:t>
                      </a:r>
                    </a:p>
                  </a:txBody>
                  <a:tcPr marL="38767" marR="38767" marT="0" marB="0"/>
                </a:tc>
                <a:tc>
                  <a:txBody>
                    <a:bodyPr/>
                    <a:lstStyle/>
                    <a:p>
                      <a:pPr algn="r">
                        <a:lnSpc>
                          <a:spcPct val="107000"/>
                        </a:lnSpc>
                        <a:spcAft>
                          <a:spcPts val="0"/>
                        </a:spcAft>
                      </a:pPr>
                      <a:r>
                        <a:rPr lang="da-DK" sz="1000" b="1" dirty="0">
                          <a:effectLst/>
                          <a:latin typeface="Verdana" panose="020B0604030504040204" pitchFamily="34" charset="0"/>
                          <a:ea typeface="Verdana" panose="020B0604030504040204" pitchFamily="34" charset="0"/>
                          <a:cs typeface="Verdana" panose="020B0604030504040204" pitchFamily="34" charset="0"/>
                        </a:rPr>
                        <a:t>2</a:t>
                      </a:r>
                    </a:p>
                  </a:txBody>
                  <a:tcPr marL="38767" marR="38767" marT="0" marB="0"/>
                </a:tc>
                <a:tc>
                  <a:txBody>
                    <a:bodyPr/>
                    <a:lstStyle/>
                    <a:p>
                      <a:pPr algn="r">
                        <a:lnSpc>
                          <a:spcPct val="107000"/>
                        </a:lnSpc>
                        <a:spcAft>
                          <a:spcPts val="0"/>
                        </a:spcAft>
                      </a:pPr>
                      <a:r>
                        <a:rPr lang="da-DK" sz="1000" b="1" dirty="0">
                          <a:effectLst/>
                          <a:latin typeface="Verdana" panose="020B0604030504040204" pitchFamily="34" charset="0"/>
                          <a:ea typeface="Verdana" panose="020B0604030504040204" pitchFamily="34" charset="0"/>
                          <a:cs typeface="Verdana" panose="020B0604030504040204" pitchFamily="34" charset="0"/>
                        </a:rPr>
                        <a:t>0</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0</a:t>
                      </a:r>
                    </a:p>
                  </a:txBody>
                  <a:tcPr marL="38767" marR="38767" marT="0" marB="0"/>
                </a:tc>
                <a:tc>
                  <a:txBody>
                    <a:bodyPr/>
                    <a:lstStyle/>
                    <a:p>
                      <a:pPr algn="r">
                        <a:lnSpc>
                          <a:spcPct val="107000"/>
                        </a:lnSpc>
                        <a:spcAft>
                          <a:spcPts val="0"/>
                        </a:spcAft>
                      </a:pPr>
                      <a:r>
                        <a:rPr lang="da-DK" sz="1000" b="1" dirty="0">
                          <a:solidFill>
                            <a:srgbClr val="FF0000"/>
                          </a:solidFill>
                          <a:effectLst/>
                          <a:latin typeface="Verdana" panose="020B0604030504040204" pitchFamily="34" charset="0"/>
                          <a:ea typeface="Verdana" panose="020B0604030504040204" pitchFamily="34" charset="0"/>
                          <a:cs typeface="Verdana" panose="020B0604030504040204" pitchFamily="34" charset="0"/>
                        </a:rPr>
                        <a:t>85</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100</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0</a:t>
                      </a:r>
                    </a:p>
                  </a:txBody>
                  <a:tcPr marL="38767" marR="38767" marT="0" marB="0"/>
                </a:tc>
                <a:tc>
                  <a:txBody>
                    <a:bodyPr/>
                    <a:lstStyle/>
                    <a:p>
                      <a:pPr algn="r"/>
                      <a:endParaRPr lang="da-DK" sz="1000" b="1">
                        <a:effectLst/>
                        <a:latin typeface="Verdana" panose="020B0604030504040204" pitchFamily="34" charset="0"/>
                        <a:ea typeface="Verdana" panose="020B0604030504040204" pitchFamily="34" charset="0"/>
                        <a:cs typeface="Verdana" panose="020B0604030504040204" pitchFamily="34" charset="0"/>
                      </a:endParaRPr>
                    </a:p>
                  </a:txBody>
                  <a:tcPr marL="38767" marR="38767" marT="0" marB="0"/>
                </a:tc>
                <a:extLst>
                  <a:ext uri="{0D108BD9-81ED-4DB2-BD59-A6C34878D82A}">
                    <a16:rowId xmlns:a16="http://schemas.microsoft.com/office/drawing/2014/main" val="3234643740"/>
                  </a:ext>
                </a:extLst>
              </a:tr>
              <a:tr h="131988">
                <a:tc gridSpan="10">
                  <a:txBody>
                    <a:bodyPr/>
                    <a:lstStyle/>
                    <a:p>
                      <a:pPr algn="l">
                        <a:lnSpc>
                          <a:spcPct val="107000"/>
                        </a:lnSpc>
                        <a:spcAft>
                          <a:spcPts val="0"/>
                        </a:spcAft>
                      </a:pPr>
                      <a:r>
                        <a:rPr lang="da-DK"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Drenge/mænd</a:t>
                      </a:r>
                      <a:endParaRPr lang="da-DK" sz="1000" b="1" dirty="0">
                        <a:solidFill>
                          <a:srgbClr val="FF0000"/>
                        </a:solidFill>
                        <a:effectLst/>
                        <a:latin typeface="Verdana" panose="020B0604030504040204" pitchFamily="34" charset="0"/>
                        <a:ea typeface="Verdana" panose="020B0604030504040204" pitchFamily="34" charset="0"/>
                        <a:cs typeface="Verdana" panose="020B0604030504040204" pitchFamily="34" charset="0"/>
                      </a:endParaRPr>
                    </a:p>
                  </a:txBody>
                  <a:tcPr marL="38767" marR="38767" marT="0" marB="0"/>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extLst>
                  <a:ext uri="{0D108BD9-81ED-4DB2-BD59-A6C34878D82A}">
                    <a16:rowId xmlns:a16="http://schemas.microsoft.com/office/drawing/2014/main" val="2480597102"/>
                  </a:ext>
                </a:extLst>
              </a:tr>
              <a:tr h="131988">
                <a:tc>
                  <a:txBody>
                    <a:bodyPr/>
                    <a:lstStyle/>
                    <a:p>
                      <a:pPr algn="l">
                        <a:lnSpc>
                          <a:spcPct val="107000"/>
                        </a:lnSpc>
                        <a:spcAft>
                          <a:spcPts val="0"/>
                        </a:spcAft>
                      </a:pPr>
                      <a:r>
                        <a:rPr lang="da-DK" sz="1000" b="1" dirty="0">
                          <a:effectLst/>
                          <a:latin typeface="Verdana" panose="020B0604030504040204" pitchFamily="34" charset="0"/>
                          <a:ea typeface="Verdana" panose="020B0604030504040204" pitchFamily="34" charset="0"/>
                          <a:cs typeface="Verdana" panose="020B0604030504040204" pitchFamily="34" charset="0"/>
                        </a:rPr>
                        <a:t>U6 Drenge, 2013</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23</a:t>
                      </a:r>
                    </a:p>
                  </a:txBody>
                  <a:tcPr marL="38767" marR="38767" marT="0" marB="0"/>
                </a:tc>
                <a:tc>
                  <a:txBody>
                    <a:bodyPr/>
                    <a:lstStyle/>
                    <a:p>
                      <a:pPr algn="r">
                        <a:lnSpc>
                          <a:spcPct val="107000"/>
                        </a:lnSpc>
                        <a:spcAft>
                          <a:spcPts val="0"/>
                        </a:spcAft>
                      </a:pPr>
                      <a:r>
                        <a:rPr lang="da-DK" sz="1000" b="1" dirty="0">
                          <a:effectLst/>
                          <a:latin typeface="Verdana" panose="020B0604030504040204" pitchFamily="34" charset="0"/>
                          <a:ea typeface="Verdana" panose="020B0604030504040204" pitchFamily="34" charset="0"/>
                          <a:cs typeface="Verdana" panose="020B0604030504040204" pitchFamily="34" charset="0"/>
                        </a:rPr>
                        <a:t>15</a:t>
                      </a:r>
                    </a:p>
                  </a:txBody>
                  <a:tcPr marL="38767" marR="38767" marT="0" marB="0"/>
                </a:tc>
                <a:tc>
                  <a:txBody>
                    <a:bodyPr/>
                    <a:lstStyle/>
                    <a:p>
                      <a:pPr algn="r">
                        <a:lnSpc>
                          <a:spcPct val="107000"/>
                        </a:lnSpc>
                        <a:spcAft>
                          <a:spcPts val="0"/>
                        </a:spcAft>
                      </a:pPr>
                      <a:r>
                        <a:rPr lang="da-DK" sz="1000" b="1" dirty="0">
                          <a:effectLst/>
                          <a:latin typeface="Verdana" panose="020B0604030504040204" pitchFamily="34" charset="0"/>
                          <a:ea typeface="Verdana" panose="020B0604030504040204" pitchFamily="34" charset="0"/>
                          <a:cs typeface="Verdana" panose="020B0604030504040204" pitchFamily="34" charset="0"/>
                        </a:rPr>
                        <a:t>6</a:t>
                      </a:r>
                    </a:p>
                  </a:txBody>
                  <a:tcPr marL="38767" marR="38767" marT="0" marB="0"/>
                </a:tc>
                <a:tc>
                  <a:txBody>
                    <a:bodyPr/>
                    <a:lstStyle/>
                    <a:p>
                      <a:pPr algn="r">
                        <a:lnSpc>
                          <a:spcPct val="107000"/>
                        </a:lnSpc>
                        <a:spcAft>
                          <a:spcPts val="0"/>
                        </a:spcAft>
                      </a:pPr>
                      <a:r>
                        <a:rPr lang="da-DK" sz="1000" b="1" dirty="0">
                          <a:effectLst/>
                          <a:latin typeface="Verdana" panose="020B0604030504040204" pitchFamily="34" charset="0"/>
                          <a:ea typeface="Verdana" panose="020B0604030504040204" pitchFamily="34" charset="0"/>
                          <a:cs typeface="Verdana" panose="020B0604030504040204" pitchFamily="34" charset="0"/>
                        </a:rPr>
                        <a:t>0</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2</a:t>
                      </a:r>
                    </a:p>
                  </a:txBody>
                  <a:tcPr marL="38767" marR="38767" marT="0" marB="0"/>
                </a:tc>
                <a:tc>
                  <a:txBody>
                    <a:bodyPr/>
                    <a:lstStyle/>
                    <a:p>
                      <a:pPr algn="r">
                        <a:lnSpc>
                          <a:spcPct val="107000"/>
                        </a:lnSpc>
                        <a:spcAft>
                          <a:spcPts val="0"/>
                        </a:spcAft>
                      </a:pPr>
                      <a:r>
                        <a:rPr lang="da-DK" sz="1000" b="1" dirty="0">
                          <a:solidFill>
                            <a:srgbClr val="FF0000"/>
                          </a:solidFill>
                          <a:effectLst/>
                          <a:latin typeface="Verdana" panose="020B0604030504040204" pitchFamily="34" charset="0"/>
                          <a:ea typeface="Verdana" panose="020B0604030504040204" pitchFamily="34" charset="0"/>
                          <a:cs typeface="Verdana" panose="020B0604030504040204" pitchFamily="34" charset="0"/>
                        </a:rPr>
                        <a:t>65</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91</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9</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12</a:t>
                      </a:r>
                    </a:p>
                  </a:txBody>
                  <a:tcPr marL="38767" marR="38767" marT="0" marB="0"/>
                </a:tc>
                <a:extLst>
                  <a:ext uri="{0D108BD9-81ED-4DB2-BD59-A6C34878D82A}">
                    <a16:rowId xmlns:a16="http://schemas.microsoft.com/office/drawing/2014/main" val="3547441140"/>
                  </a:ext>
                </a:extLst>
              </a:tr>
              <a:tr h="131988">
                <a:tc>
                  <a:txBody>
                    <a:bodyPr/>
                    <a:lstStyle/>
                    <a:p>
                      <a:pPr algn="l">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U7 Drenge, 2012</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45</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40</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4</a:t>
                      </a:r>
                    </a:p>
                  </a:txBody>
                  <a:tcPr marL="38767" marR="38767" marT="0" marB="0"/>
                </a:tc>
                <a:tc>
                  <a:txBody>
                    <a:bodyPr/>
                    <a:lstStyle/>
                    <a:p>
                      <a:pPr algn="r">
                        <a:lnSpc>
                          <a:spcPct val="107000"/>
                        </a:lnSpc>
                        <a:spcAft>
                          <a:spcPts val="0"/>
                        </a:spcAft>
                      </a:pPr>
                      <a:r>
                        <a:rPr lang="da-DK" sz="1000" b="1" dirty="0">
                          <a:effectLst/>
                          <a:latin typeface="Verdana" panose="020B0604030504040204" pitchFamily="34" charset="0"/>
                          <a:ea typeface="Verdana" panose="020B0604030504040204" pitchFamily="34" charset="0"/>
                          <a:cs typeface="Verdana" panose="020B0604030504040204" pitchFamily="34" charset="0"/>
                        </a:rPr>
                        <a:t>0</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1</a:t>
                      </a:r>
                    </a:p>
                  </a:txBody>
                  <a:tcPr marL="38767" marR="38767" marT="0" marB="0"/>
                </a:tc>
                <a:tc>
                  <a:txBody>
                    <a:bodyPr/>
                    <a:lstStyle/>
                    <a:p>
                      <a:pPr algn="r">
                        <a:lnSpc>
                          <a:spcPct val="107000"/>
                        </a:lnSpc>
                        <a:spcAft>
                          <a:spcPts val="0"/>
                        </a:spcAft>
                      </a:pPr>
                      <a:r>
                        <a:rPr lang="da-DK" sz="1000" b="1" dirty="0">
                          <a:solidFill>
                            <a:srgbClr val="FF0000"/>
                          </a:solidFill>
                          <a:effectLst/>
                          <a:latin typeface="Verdana" panose="020B0604030504040204" pitchFamily="34" charset="0"/>
                          <a:ea typeface="Verdana" panose="020B0604030504040204" pitchFamily="34" charset="0"/>
                          <a:cs typeface="Verdana" panose="020B0604030504040204" pitchFamily="34" charset="0"/>
                        </a:rPr>
                        <a:t>89</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98</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2</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31</a:t>
                      </a:r>
                    </a:p>
                  </a:txBody>
                  <a:tcPr marL="38767" marR="38767" marT="0" marB="0"/>
                </a:tc>
                <a:extLst>
                  <a:ext uri="{0D108BD9-81ED-4DB2-BD59-A6C34878D82A}">
                    <a16:rowId xmlns:a16="http://schemas.microsoft.com/office/drawing/2014/main" val="886430869"/>
                  </a:ext>
                </a:extLst>
              </a:tr>
              <a:tr h="131988">
                <a:tc>
                  <a:txBody>
                    <a:bodyPr/>
                    <a:lstStyle/>
                    <a:p>
                      <a:pPr algn="l">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U8 Drenge, 2011</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54</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42</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6</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0</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6</a:t>
                      </a:r>
                    </a:p>
                  </a:txBody>
                  <a:tcPr marL="38767" marR="38767" marT="0" marB="0"/>
                </a:tc>
                <a:tc>
                  <a:txBody>
                    <a:bodyPr/>
                    <a:lstStyle/>
                    <a:p>
                      <a:pPr algn="r">
                        <a:lnSpc>
                          <a:spcPct val="107000"/>
                        </a:lnSpc>
                        <a:spcAft>
                          <a:spcPts val="0"/>
                        </a:spcAft>
                      </a:pPr>
                      <a:r>
                        <a:rPr lang="da-DK" sz="1000" b="1">
                          <a:solidFill>
                            <a:srgbClr val="FF0000"/>
                          </a:solidFill>
                          <a:effectLst/>
                          <a:latin typeface="Verdana" panose="020B0604030504040204" pitchFamily="34" charset="0"/>
                          <a:ea typeface="Verdana" panose="020B0604030504040204" pitchFamily="34" charset="0"/>
                          <a:cs typeface="Verdana" panose="020B0604030504040204" pitchFamily="34" charset="0"/>
                        </a:rPr>
                        <a:t>78</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89</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11</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32</a:t>
                      </a:r>
                    </a:p>
                  </a:txBody>
                  <a:tcPr marL="38767" marR="38767" marT="0" marB="0"/>
                </a:tc>
                <a:extLst>
                  <a:ext uri="{0D108BD9-81ED-4DB2-BD59-A6C34878D82A}">
                    <a16:rowId xmlns:a16="http://schemas.microsoft.com/office/drawing/2014/main" val="2644424121"/>
                  </a:ext>
                </a:extLst>
              </a:tr>
              <a:tr h="131988">
                <a:tc>
                  <a:txBody>
                    <a:bodyPr/>
                    <a:lstStyle/>
                    <a:p>
                      <a:pPr algn="l">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U9 Drenge, 2010</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41</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31</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7</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1</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2</a:t>
                      </a:r>
                    </a:p>
                  </a:txBody>
                  <a:tcPr marL="38767" marR="38767" marT="0" marB="0"/>
                </a:tc>
                <a:tc>
                  <a:txBody>
                    <a:bodyPr/>
                    <a:lstStyle/>
                    <a:p>
                      <a:pPr algn="r">
                        <a:lnSpc>
                          <a:spcPct val="107000"/>
                        </a:lnSpc>
                        <a:spcAft>
                          <a:spcPts val="0"/>
                        </a:spcAft>
                      </a:pPr>
                      <a:r>
                        <a:rPr lang="da-DK" sz="1000" b="1">
                          <a:solidFill>
                            <a:srgbClr val="FF0000"/>
                          </a:solidFill>
                          <a:effectLst/>
                          <a:latin typeface="Verdana" panose="020B0604030504040204" pitchFamily="34" charset="0"/>
                          <a:ea typeface="Verdana" panose="020B0604030504040204" pitchFamily="34" charset="0"/>
                          <a:cs typeface="Verdana" panose="020B0604030504040204" pitchFamily="34" charset="0"/>
                        </a:rPr>
                        <a:t>76</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93</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7</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24</a:t>
                      </a:r>
                    </a:p>
                  </a:txBody>
                  <a:tcPr marL="38767" marR="38767" marT="0" marB="0"/>
                </a:tc>
                <a:extLst>
                  <a:ext uri="{0D108BD9-81ED-4DB2-BD59-A6C34878D82A}">
                    <a16:rowId xmlns:a16="http://schemas.microsoft.com/office/drawing/2014/main" val="3413179761"/>
                  </a:ext>
                </a:extLst>
              </a:tr>
              <a:tr h="131988">
                <a:tc>
                  <a:txBody>
                    <a:bodyPr/>
                    <a:lstStyle/>
                    <a:p>
                      <a:pPr algn="l">
                        <a:lnSpc>
                          <a:spcPct val="107000"/>
                        </a:lnSpc>
                        <a:spcAft>
                          <a:spcPts val="0"/>
                        </a:spcAft>
                      </a:pPr>
                      <a:r>
                        <a:rPr lang="da-DK" sz="1000" b="1" dirty="0">
                          <a:effectLst/>
                          <a:latin typeface="Verdana" panose="020B0604030504040204" pitchFamily="34" charset="0"/>
                          <a:ea typeface="Verdana" panose="020B0604030504040204" pitchFamily="34" charset="0"/>
                          <a:cs typeface="Verdana" panose="020B0604030504040204" pitchFamily="34" charset="0"/>
                        </a:rPr>
                        <a:t>U10 Drenge, 2009</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48</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41</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3</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1</a:t>
                      </a:r>
                    </a:p>
                  </a:txBody>
                  <a:tcPr marL="38767" marR="38767" marT="0" marB="0"/>
                </a:tc>
                <a:tc>
                  <a:txBody>
                    <a:bodyPr/>
                    <a:lstStyle/>
                    <a:p>
                      <a:pPr algn="r">
                        <a:lnSpc>
                          <a:spcPct val="107000"/>
                        </a:lnSpc>
                        <a:spcAft>
                          <a:spcPts val="0"/>
                        </a:spcAft>
                      </a:pPr>
                      <a:r>
                        <a:rPr lang="da-DK" sz="1000" b="1" dirty="0">
                          <a:effectLst/>
                          <a:latin typeface="Verdana" panose="020B0604030504040204" pitchFamily="34" charset="0"/>
                          <a:ea typeface="Verdana" panose="020B0604030504040204" pitchFamily="34" charset="0"/>
                          <a:cs typeface="Verdana" panose="020B0604030504040204" pitchFamily="34" charset="0"/>
                        </a:rPr>
                        <a:t>3</a:t>
                      </a:r>
                    </a:p>
                  </a:txBody>
                  <a:tcPr marL="38767" marR="38767" marT="0" marB="0"/>
                </a:tc>
                <a:tc>
                  <a:txBody>
                    <a:bodyPr/>
                    <a:lstStyle/>
                    <a:p>
                      <a:pPr algn="r">
                        <a:lnSpc>
                          <a:spcPct val="107000"/>
                        </a:lnSpc>
                        <a:spcAft>
                          <a:spcPts val="0"/>
                        </a:spcAft>
                      </a:pPr>
                      <a:r>
                        <a:rPr lang="da-DK" sz="1000" b="1" dirty="0">
                          <a:solidFill>
                            <a:srgbClr val="FF0000"/>
                          </a:solidFill>
                          <a:effectLst/>
                          <a:latin typeface="Verdana" panose="020B0604030504040204" pitchFamily="34" charset="0"/>
                          <a:ea typeface="Verdana" panose="020B0604030504040204" pitchFamily="34" charset="0"/>
                          <a:cs typeface="Verdana" panose="020B0604030504040204" pitchFamily="34" charset="0"/>
                        </a:rPr>
                        <a:t>85</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92</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8</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32</a:t>
                      </a:r>
                    </a:p>
                  </a:txBody>
                  <a:tcPr marL="38767" marR="38767" marT="0" marB="0"/>
                </a:tc>
                <a:extLst>
                  <a:ext uri="{0D108BD9-81ED-4DB2-BD59-A6C34878D82A}">
                    <a16:rowId xmlns:a16="http://schemas.microsoft.com/office/drawing/2014/main" val="1902379864"/>
                  </a:ext>
                </a:extLst>
              </a:tr>
              <a:tr h="131988">
                <a:tc>
                  <a:txBody>
                    <a:bodyPr/>
                    <a:lstStyle/>
                    <a:p>
                      <a:pPr algn="l">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U11 Drenge, 2008</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60</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46</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10</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0</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4</a:t>
                      </a:r>
                    </a:p>
                  </a:txBody>
                  <a:tcPr marL="38767" marR="38767" marT="0" marB="0"/>
                </a:tc>
                <a:tc>
                  <a:txBody>
                    <a:bodyPr/>
                    <a:lstStyle/>
                    <a:p>
                      <a:pPr algn="r">
                        <a:lnSpc>
                          <a:spcPct val="107000"/>
                        </a:lnSpc>
                        <a:spcAft>
                          <a:spcPts val="0"/>
                        </a:spcAft>
                      </a:pPr>
                      <a:r>
                        <a:rPr lang="da-DK" sz="1000" b="1" dirty="0">
                          <a:solidFill>
                            <a:srgbClr val="FF0000"/>
                          </a:solidFill>
                          <a:effectLst/>
                          <a:latin typeface="Verdana" panose="020B0604030504040204" pitchFamily="34" charset="0"/>
                          <a:ea typeface="Verdana" panose="020B0604030504040204" pitchFamily="34" charset="0"/>
                          <a:cs typeface="Verdana" panose="020B0604030504040204" pitchFamily="34" charset="0"/>
                        </a:rPr>
                        <a:t>77</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93</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7</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35</a:t>
                      </a:r>
                    </a:p>
                  </a:txBody>
                  <a:tcPr marL="38767" marR="38767" marT="0" marB="0"/>
                </a:tc>
                <a:extLst>
                  <a:ext uri="{0D108BD9-81ED-4DB2-BD59-A6C34878D82A}">
                    <a16:rowId xmlns:a16="http://schemas.microsoft.com/office/drawing/2014/main" val="3161262086"/>
                  </a:ext>
                </a:extLst>
              </a:tr>
              <a:tr h="131988">
                <a:tc>
                  <a:txBody>
                    <a:bodyPr/>
                    <a:lstStyle/>
                    <a:p>
                      <a:pPr algn="l">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U12 Drenge, 2007</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52</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33</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13</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2</a:t>
                      </a:r>
                    </a:p>
                  </a:txBody>
                  <a:tcPr marL="38767" marR="38767" marT="0" marB="0"/>
                </a:tc>
                <a:tc>
                  <a:txBody>
                    <a:bodyPr/>
                    <a:lstStyle/>
                    <a:p>
                      <a:pPr algn="r">
                        <a:lnSpc>
                          <a:spcPct val="107000"/>
                        </a:lnSpc>
                        <a:spcAft>
                          <a:spcPts val="0"/>
                        </a:spcAft>
                      </a:pPr>
                      <a:r>
                        <a:rPr lang="da-DK" sz="1000" b="1" dirty="0">
                          <a:effectLst/>
                          <a:latin typeface="Verdana" panose="020B0604030504040204" pitchFamily="34" charset="0"/>
                          <a:ea typeface="Verdana" panose="020B0604030504040204" pitchFamily="34" charset="0"/>
                          <a:cs typeface="Verdana" panose="020B0604030504040204" pitchFamily="34" charset="0"/>
                        </a:rPr>
                        <a:t>4</a:t>
                      </a:r>
                    </a:p>
                  </a:txBody>
                  <a:tcPr marL="38767" marR="38767" marT="0" marB="0"/>
                </a:tc>
                <a:tc>
                  <a:txBody>
                    <a:bodyPr/>
                    <a:lstStyle/>
                    <a:p>
                      <a:pPr algn="r">
                        <a:lnSpc>
                          <a:spcPct val="107000"/>
                        </a:lnSpc>
                        <a:spcAft>
                          <a:spcPts val="0"/>
                        </a:spcAft>
                      </a:pPr>
                      <a:r>
                        <a:rPr lang="da-DK" sz="1000" b="1" dirty="0">
                          <a:solidFill>
                            <a:srgbClr val="FF0000"/>
                          </a:solidFill>
                          <a:effectLst/>
                          <a:latin typeface="Verdana" panose="020B0604030504040204" pitchFamily="34" charset="0"/>
                          <a:ea typeface="Verdana" panose="020B0604030504040204" pitchFamily="34" charset="0"/>
                          <a:cs typeface="Verdana" panose="020B0604030504040204" pitchFamily="34" charset="0"/>
                        </a:rPr>
                        <a:t>63</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88</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12</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25</a:t>
                      </a:r>
                    </a:p>
                  </a:txBody>
                  <a:tcPr marL="38767" marR="38767" marT="0" marB="0"/>
                </a:tc>
                <a:extLst>
                  <a:ext uri="{0D108BD9-81ED-4DB2-BD59-A6C34878D82A}">
                    <a16:rowId xmlns:a16="http://schemas.microsoft.com/office/drawing/2014/main" val="1314183388"/>
                  </a:ext>
                </a:extLst>
              </a:tr>
              <a:tr h="131988">
                <a:tc>
                  <a:txBody>
                    <a:bodyPr/>
                    <a:lstStyle/>
                    <a:p>
                      <a:pPr algn="l">
                        <a:lnSpc>
                          <a:spcPct val="107000"/>
                        </a:lnSpc>
                        <a:spcAft>
                          <a:spcPts val="0"/>
                        </a:spcAft>
                      </a:pPr>
                      <a:r>
                        <a:rPr lang="da-DK" sz="1000" b="1" dirty="0">
                          <a:effectLst/>
                          <a:latin typeface="Verdana" panose="020B0604030504040204" pitchFamily="34" charset="0"/>
                          <a:ea typeface="Verdana" panose="020B0604030504040204" pitchFamily="34" charset="0"/>
                          <a:cs typeface="Verdana" panose="020B0604030504040204" pitchFamily="34" charset="0"/>
                        </a:rPr>
                        <a:t>U13 Drenge, 2006</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41</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28</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10</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2</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1</a:t>
                      </a:r>
                    </a:p>
                  </a:txBody>
                  <a:tcPr marL="38767" marR="38767" marT="0" marB="0"/>
                </a:tc>
                <a:tc>
                  <a:txBody>
                    <a:bodyPr/>
                    <a:lstStyle/>
                    <a:p>
                      <a:pPr algn="r">
                        <a:lnSpc>
                          <a:spcPct val="107000"/>
                        </a:lnSpc>
                        <a:spcAft>
                          <a:spcPts val="0"/>
                        </a:spcAft>
                      </a:pPr>
                      <a:r>
                        <a:rPr lang="da-DK" sz="1000" b="1" dirty="0">
                          <a:solidFill>
                            <a:srgbClr val="FF0000"/>
                          </a:solidFill>
                          <a:effectLst/>
                          <a:latin typeface="Verdana" panose="020B0604030504040204" pitchFamily="34" charset="0"/>
                          <a:ea typeface="Verdana" panose="020B0604030504040204" pitchFamily="34" charset="0"/>
                          <a:cs typeface="Verdana" panose="020B0604030504040204" pitchFamily="34" charset="0"/>
                        </a:rPr>
                        <a:t>68</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93</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7</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22</a:t>
                      </a:r>
                    </a:p>
                  </a:txBody>
                  <a:tcPr marL="38767" marR="38767" marT="0" marB="0"/>
                </a:tc>
                <a:extLst>
                  <a:ext uri="{0D108BD9-81ED-4DB2-BD59-A6C34878D82A}">
                    <a16:rowId xmlns:a16="http://schemas.microsoft.com/office/drawing/2014/main" val="1494858073"/>
                  </a:ext>
                </a:extLst>
              </a:tr>
              <a:tr h="131988">
                <a:tc>
                  <a:txBody>
                    <a:bodyPr/>
                    <a:lstStyle/>
                    <a:p>
                      <a:pPr algn="l">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U14 Drenge, 2005</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57</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34</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9</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3</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11</a:t>
                      </a:r>
                    </a:p>
                  </a:txBody>
                  <a:tcPr marL="38767" marR="38767" marT="0" marB="0"/>
                </a:tc>
                <a:tc>
                  <a:txBody>
                    <a:bodyPr/>
                    <a:lstStyle/>
                    <a:p>
                      <a:pPr algn="r">
                        <a:lnSpc>
                          <a:spcPct val="107000"/>
                        </a:lnSpc>
                        <a:spcAft>
                          <a:spcPts val="0"/>
                        </a:spcAft>
                      </a:pPr>
                      <a:r>
                        <a:rPr lang="da-DK" sz="1000" b="1" dirty="0">
                          <a:solidFill>
                            <a:srgbClr val="FF0000"/>
                          </a:solidFill>
                          <a:effectLst/>
                          <a:latin typeface="Verdana" panose="020B0604030504040204" pitchFamily="34" charset="0"/>
                          <a:ea typeface="Verdana" panose="020B0604030504040204" pitchFamily="34" charset="0"/>
                          <a:cs typeface="Verdana" panose="020B0604030504040204" pitchFamily="34" charset="0"/>
                        </a:rPr>
                        <a:t>60</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75</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25</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26</a:t>
                      </a:r>
                    </a:p>
                  </a:txBody>
                  <a:tcPr marL="38767" marR="38767" marT="0" marB="0"/>
                </a:tc>
                <a:extLst>
                  <a:ext uri="{0D108BD9-81ED-4DB2-BD59-A6C34878D82A}">
                    <a16:rowId xmlns:a16="http://schemas.microsoft.com/office/drawing/2014/main" val="902049303"/>
                  </a:ext>
                </a:extLst>
              </a:tr>
              <a:tr h="131988">
                <a:tc>
                  <a:txBody>
                    <a:bodyPr/>
                    <a:lstStyle/>
                    <a:p>
                      <a:pPr algn="l">
                        <a:lnSpc>
                          <a:spcPct val="107000"/>
                        </a:lnSpc>
                        <a:spcAft>
                          <a:spcPts val="0"/>
                        </a:spcAft>
                      </a:pPr>
                      <a:r>
                        <a:rPr lang="da-DK" sz="1000" b="1" dirty="0">
                          <a:effectLst/>
                          <a:latin typeface="Verdana" panose="020B0604030504040204" pitchFamily="34" charset="0"/>
                          <a:ea typeface="Verdana" panose="020B0604030504040204" pitchFamily="34" charset="0"/>
                          <a:cs typeface="Verdana" panose="020B0604030504040204" pitchFamily="34" charset="0"/>
                        </a:rPr>
                        <a:t>U15 Drenge, 2004</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78</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41</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16</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10</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11</a:t>
                      </a:r>
                    </a:p>
                  </a:txBody>
                  <a:tcPr marL="38767" marR="38767" marT="0" marB="0"/>
                </a:tc>
                <a:tc>
                  <a:txBody>
                    <a:bodyPr/>
                    <a:lstStyle/>
                    <a:p>
                      <a:pPr algn="r">
                        <a:lnSpc>
                          <a:spcPct val="107000"/>
                        </a:lnSpc>
                        <a:spcAft>
                          <a:spcPts val="0"/>
                        </a:spcAft>
                      </a:pPr>
                      <a:r>
                        <a:rPr lang="da-DK" sz="1000" b="1" dirty="0">
                          <a:solidFill>
                            <a:srgbClr val="FF0000"/>
                          </a:solidFill>
                          <a:effectLst/>
                          <a:latin typeface="Verdana" panose="020B0604030504040204" pitchFamily="34" charset="0"/>
                          <a:ea typeface="Verdana" panose="020B0604030504040204" pitchFamily="34" charset="0"/>
                          <a:cs typeface="Verdana" panose="020B0604030504040204" pitchFamily="34" charset="0"/>
                        </a:rPr>
                        <a:t>53</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73</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27</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32</a:t>
                      </a:r>
                    </a:p>
                  </a:txBody>
                  <a:tcPr marL="38767" marR="38767" marT="0" marB="0"/>
                </a:tc>
                <a:extLst>
                  <a:ext uri="{0D108BD9-81ED-4DB2-BD59-A6C34878D82A}">
                    <a16:rowId xmlns:a16="http://schemas.microsoft.com/office/drawing/2014/main" val="2735866323"/>
                  </a:ext>
                </a:extLst>
              </a:tr>
              <a:tr h="131988">
                <a:tc>
                  <a:txBody>
                    <a:bodyPr/>
                    <a:lstStyle/>
                    <a:p>
                      <a:pPr algn="l">
                        <a:lnSpc>
                          <a:spcPct val="107000"/>
                        </a:lnSpc>
                        <a:spcAft>
                          <a:spcPts val="0"/>
                        </a:spcAft>
                      </a:pPr>
                      <a:r>
                        <a:rPr lang="da-DK" sz="1000" b="1" dirty="0">
                          <a:effectLst/>
                          <a:latin typeface="Verdana" panose="020B0604030504040204" pitchFamily="34" charset="0"/>
                          <a:ea typeface="Verdana" panose="020B0604030504040204" pitchFamily="34" charset="0"/>
                          <a:cs typeface="Verdana" panose="020B0604030504040204" pitchFamily="34" charset="0"/>
                        </a:rPr>
                        <a:t>U16 Drenge, 2003</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58</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35</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11</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1</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11</a:t>
                      </a:r>
                    </a:p>
                  </a:txBody>
                  <a:tcPr marL="38767" marR="38767" marT="0" marB="0"/>
                </a:tc>
                <a:tc>
                  <a:txBody>
                    <a:bodyPr/>
                    <a:lstStyle/>
                    <a:p>
                      <a:pPr algn="r">
                        <a:lnSpc>
                          <a:spcPct val="107000"/>
                        </a:lnSpc>
                        <a:spcAft>
                          <a:spcPts val="0"/>
                        </a:spcAft>
                      </a:pPr>
                      <a:r>
                        <a:rPr lang="da-DK" sz="1000" b="1">
                          <a:solidFill>
                            <a:srgbClr val="FF0000"/>
                          </a:solidFill>
                          <a:effectLst/>
                          <a:latin typeface="Verdana" panose="020B0604030504040204" pitchFamily="34" charset="0"/>
                          <a:ea typeface="Verdana" panose="020B0604030504040204" pitchFamily="34" charset="0"/>
                          <a:cs typeface="Verdana" panose="020B0604030504040204" pitchFamily="34" charset="0"/>
                        </a:rPr>
                        <a:t>60</a:t>
                      </a:r>
                    </a:p>
                  </a:txBody>
                  <a:tcPr marL="38767" marR="38767" marT="0" marB="0"/>
                </a:tc>
                <a:tc>
                  <a:txBody>
                    <a:bodyPr/>
                    <a:lstStyle/>
                    <a:p>
                      <a:pPr algn="r">
                        <a:lnSpc>
                          <a:spcPct val="107000"/>
                        </a:lnSpc>
                        <a:spcAft>
                          <a:spcPts val="0"/>
                        </a:spcAft>
                      </a:pPr>
                      <a:r>
                        <a:rPr lang="da-DK" sz="1000" b="1" dirty="0">
                          <a:effectLst/>
                          <a:latin typeface="Verdana" panose="020B0604030504040204" pitchFamily="34" charset="0"/>
                          <a:ea typeface="Verdana" panose="020B0604030504040204" pitchFamily="34" charset="0"/>
                          <a:cs typeface="Verdana" panose="020B0604030504040204" pitchFamily="34" charset="0"/>
                        </a:rPr>
                        <a:t>79</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21</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27</a:t>
                      </a:r>
                    </a:p>
                  </a:txBody>
                  <a:tcPr marL="38767" marR="38767" marT="0" marB="0"/>
                </a:tc>
                <a:extLst>
                  <a:ext uri="{0D108BD9-81ED-4DB2-BD59-A6C34878D82A}">
                    <a16:rowId xmlns:a16="http://schemas.microsoft.com/office/drawing/2014/main" val="1924079151"/>
                  </a:ext>
                </a:extLst>
              </a:tr>
              <a:tr h="131988">
                <a:tc>
                  <a:txBody>
                    <a:bodyPr/>
                    <a:lstStyle/>
                    <a:p>
                      <a:pPr algn="l">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U17 Drenge, 2002*</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77</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32</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13</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6</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26</a:t>
                      </a:r>
                    </a:p>
                  </a:txBody>
                  <a:tcPr marL="38767" marR="38767" marT="0" marB="0"/>
                </a:tc>
                <a:tc>
                  <a:txBody>
                    <a:bodyPr/>
                    <a:lstStyle/>
                    <a:p>
                      <a:pPr algn="r">
                        <a:lnSpc>
                          <a:spcPct val="107000"/>
                        </a:lnSpc>
                        <a:spcAft>
                          <a:spcPts val="0"/>
                        </a:spcAft>
                      </a:pPr>
                      <a:r>
                        <a:rPr lang="da-DK" sz="1000" b="1" dirty="0">
                          <a:solidFill>
                            <a:srgbClr val="FF0000"/>
                          </a:solidFill>
                          <a:effectLst/>
                          <a:latin typeface="Verdana" panose="020B0604030504040204" pitchFamily="34" charset="0"/>
                          <a:ea typeface="Verdana" panose="020B0604030504040204" pitchFamily="34" charset="0"/>
                          <a:cs typeface="Verdana" panose="020B0604030504040204" pitchFamily="34" charset="0"/>
                        </a:rPr>
                        <a:t>42</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58</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42</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25</a:t>
                      </a:r>
                    </a:p>
                  </a:txBody>
                  <a:tcPr marL="38767" marR="38767" marT="0" marB="0"/>
                </a:tc>
                <a:extLst>
                  <a:ext uri="{0D108BD9-81ED-4DB2-BD59-A6C34878D82A}">
                    <a16:rowId xmlns:a16="http://schemas.microsoft.com/office/drawing/2014/main" val="3742199041"/>
                  </a:ext>
                </a:extLst>
              </a:tr>
              <a:tr h="131988">
                <a:tc>
                  <a:txBody>
                    <a:bodyPr/>
                    <a:lstStyle/>
                    <a:p>
                      <a:pPr algn="l">
                        <a:lnSpc>
                          <a:spcPct val="107000"/>
                        </a:lnSpc>
                        <a:spcAft>
                          <a:spcPts val="0"/>
                        </a:spcAft>
                      </a:pPr>
                      <a:r>
                        <a:rPr lang="da-DK" sz="1000" b="1" dirty="0">
                          <a:effectLst/>
                          <a:latin typeface="Verdana" panose="020B0604030504040204" pitchFamily="34" charset="0"/>
                          <a:ea typeface="Verdana" panose="020B0604030504040204" pitchFamily="34" charset="0"/>
                          <a:cs typeface="Verdana" panose="020B0604030504040204" pitchFamily="34" charset="0"/>
                        </a:rPr>
                        <a:t>U19 Drenge</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50</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17</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3</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3</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27</a:t>
                      </a:r>
                    </a:p>
                  </a:txBody>
                  <a:tcPr marL="38767" marR="38767" marT="0" marB="0"/>
                </a:tc>
                <a:tc>
                  <a:txBody>
                    <a:bodyPr/>
                    <a:lstStyle/>
                    <a:p>
                      <a:pPr algn="r">
                        <a:lnSpc>
                          <a:spcPct val="107000"/>
                        </a:lnSpc>
                        <a:spcAft>
                          <a:spcPts val="0"/>
                        </a:spcAft>
                      </a:pPr>
                      <a:r>
                        <a:rPr lang="da-DK" sz="1000" b="1" dirty="0">
                          <a:solidFill>
                            <a:srgbClr val="FF0000"/>
                          </a:solidFill>
                          <a:effectLst/>
                          <a:latin typeface="Verdana" panose="020B0604030504040204" pitchFamily="34" charset="0"/>
                          <a:ea typeface="Verdana" panose="020B0604030504040204" pitchFamily="34" charset="0"/>
                          <a:cs typeface="Verdana" panose="020B0604030504040204" pitchFamily="34" charset="0"/>
                        </a:rPr>
                        <a:t>34</a:t>
                      </a:r>
                    </a:p>
                  </a:txBody>
                  <a:tcPr marL="38767" marR="38767" marT="0" marB="0"/>
                </a:tc>
                <a:tc>
                  <a:txBody>
                    <a:bodyPr/>
                    <a:lstStyle/>
                    <a:p>
                      <a:pPr algn="r">
                        <a:lnSpc>
                          <a:spcPct val="107000"/>
                        </a:lnSpc>
                        <a:spcAft>
                          <a:spcPts val="0"/>
                        </a:spcAft>
                      </a:pPr>
                      <a:r>
                        <a:rPr lang="da-DK" sz="1000" b="1" dirty="0">
                          <a:effectLst/>
                          <a:latin typeface="Verdana" panose="020B0604030504040204" pitchFamily="34" charset="0"/>
                          <a:ea typeface="Verdana" panose="020B0604030504040204" pitchFamily="34" charset="0"/>
                          <a:cs typeface="Verdana" panose="020B0604030504040204" pitchFamily="34" charset="0"/>
                        </a:rPr>
                        <a:t>40</a:t>
                      </a:r>
                    </a:p>
                  </a:txBody>
                  <a:tcPr marL="38767" marR="38767" marT="0" marB="0"/>
                </a:tc>
                <a:tc>
                  <a:txBody>
                    <a:bodyPr/>
                    <a:lstStyle/>
                    <a:p>
                      <a:pPr algn="r">
                        <a:lnSpc>
                          <a:spcPct val="107000"/>
                        </a:lnSpc>
                        <a:spcAft>
                          <a:spcPts val="0"/>
                        </a:spcAft>
                      </a:pPr>
                      <a:r>
                        <a:rPr lang="da-DK" sz="1000" b="1" dirty="0">
                          <a:effectLst/>
                          <a:latin typeface="Verdana" panose="020B0604030504040204" pitchFamily="34" charset="0"/>
                          <a:ea typeface="Verdana" panose="020B0604030504040204" pitchFamily="34" charset="0"/>
                          <a:cs typeface="Verdana" panose="020B0604030504040204" pitchFamily="34" charset="0"/>
                        </a:rPr>
                        <a:t>60</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7</a:t>
                      </a:r>
                    </a:p>
                  </a:txBody>
                  <a:tcPr marL="38767" marR="38767" marT="0" marB="0"/>
                </a:tc>
                <a:extLst>
                  <a:ext uri="{0D108BD9-81ED-4DB2-BD59-A6C34878D82A}">
                    <a16:rowId xmlns:a16="http://schemas.microsoft.com/office/drawing/2014/main" val="392793294"/>
                  </a:ext>
                </a:extLst>
              </a:tr>
              <a:tr h="136204">
                <a:tc>
                  <a:txBody>
                    <a:bodyPr/>
                    <a:lstStyle/>
                    <a:p>
                      <a:pPr algn="l">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Senior mænd</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102</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31</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6</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39</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26</a:t>
                      </a:r>
                    </a:p>
                  </a:txBody>
                  <a:tcPr marL="38767" marR="38767" marT="0" marB="0"/>
                </a:tc>
                <a:tc>
                  <a:txBody>
                    <a:bodyPr/>
                    <a:lstStyle/>
                    <a:p>
                      <a:pPr algn="r">
                        <a:lnSpc>
                          <a:spcPct val="107000"/>
                        </a:lnSpc>
                        <a:spcAft>
                          <a:spcPts val="0"/>
                        </a:spcAft>
                      </a:pPr>
                      <a:r>
                        <a:rPr lang="da-DK" sz="1000" b="1" dirty="0">
                          <a:solidFill>
                            <a:srgbClr val="FF0000"/>
                          </a:solidFill>
                          <a:effectLst/>
                          <a:latin typeface="Verdana" panose="020B0604030504040204" pitchFamily="34" charset="0"/>
                          <a:ea typeface="Verdana" panose="020B0604030504040204" pitchFamily="34" charset="0"/>
                          <a:cs typeface="Verdana" panose="020B0604030504040204" pitchFamily="34" charset="0"/>
                        </a:rPr>
                        <a:t>30</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36</a:t>
                      </a:r>
                    </a:p>
                  </a:txBody>
                  <a:tcPr marL="38767" marR="38767" marT="0" marB="0"/>
                </a:tc>
                <a:tc>
                  <a:txBody>
                    <a:bodyPr/>
                    <a:lstStyle/>
                    <a:p>
                      <a:pPr algn="r">
                        <a:lnSpc>
                          <a:spcPct val="107000"/>
                        </a:lnSpc>
                        <a:spcAft>
                          <a:spcPts val="0"/>
                        </a:spcAft>
                      </a:pPr>
                      <a:r>
                        <a:rPr lang="da-DK" sz="1000" b="1" dirty="0">
                          <a:effectLst/>
                          <a:latin typeface="Verdana" panose="020B0604030504040204" pitchFamily="34" charset="0"/>
                          <a:ea typeface="Verdana" panose="020B0604030504040204" pitchFamily="34" charset="0"/>
                          <a:cs typeface="Verdana" panose="020B0604030504040204" pitchFamily="34" charset="0"/>
                        </a:rPr>
                        <a:t>64</a:t>
                      </a:r>
                    </a:p>
                  </a:txBody>
                  <a:tcPr marL="38767" marR="38767" marT="0" marB="0"/>
                </a:tc>
                <a:tc>
                  <a:txBody>
                    <a:bodyPr/>
                    <a:lstStyle/>
                    <a:p>
                      <a:pPr algn="r"/>
                      <a:endParaRPr lang="da-DK" sz="1000" b="1">
                        <a:effectLst/>
                        <a:latin typeface="Verdana" panose="020B0604030504040204" pitchFamily="34" charset="0"/>
                        <a:ea typeface="Verdana" panose="020B0604030504040204" pitchFamily="34" charset="0"/>
                        <a:cs typeface="Verdana" panose="020B0604030504040204" pitchFamily="34" charset="0"/>
                      </a:endParaRPr>
                    </a:p>
                  </a:txBody>
                  <a:tcPr marL="38767" marR="38767" marT="0" marB="0"/>
                </a:tc>
                <a:extLst>
                  <a:ext uri="{0D108BD9-81ED-4DB2-BD59-A6C34878D82A}">
                    <a16:rowId xmlns:a16="http://schemas.microsoft.com/office/drawing/2014/main" val="2893289689"/>
                  </a:ext>
                </a:extLst>
              </a:tr>
              <a:tr h="136204">
                <a:tc>
                  <a:txBody>
                    <a:bodyPr/>
                    <a:lstStyle/>
                    <a:p>
                      <a:pPr algn="l">
                        <a:lnSpc>
                          <a:spcPct val="107000"/>
                        </a:lnSpc>
                        <a:spcAft>
                          <a:spcPts val="0"/>
                        </a:spcAft>
                      </a:pPr>
                      <a:r>
                        <a:rPr lang="da-DK" sz="1000" b="1" dirty="0">
                          <a:effectLst/>
                          <a:latin typeface="Verdana" panose="020B0604030504040204" pitchFamily="34" charset="0"/>
                          <a:ea typeface="Verdana" panose="020B0604030504040204" pitchFamily="34" charset="0"/>
                          <a:cs typeface="Verdana" panose="020B0604030504040204" pitchFamily="34" charset="0"/>
                        </a:rPr>
                        <a:t>Old boys</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92</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55</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1</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8</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28</a:t>
                      </a:r>
                    </a:p>
                  </a:txBody>
                  <a:tcPr marL="38767" marR="38767" marT="0" marB="0"/>
                </a:tc>
                <a:tc>
                  <a:txBody>
                    <a:bodyPr/>
                    <a:lstStyle/>
                    <a:p>
                      <a:pPr algn="r">
                        <a:lnSpc>
                          <a:spcPct val="107000"/>
                        </a:lnSpc>
                        <a:spcAft>
                          <a:spcPts val="0"/>
                        </a:spcAft>
                      </a:pPr>
                      <a:r>
                        <a:rPr lang="da-DK" sz="1000" b="1">
                          <a:solidFill>
                            <a:srgbClr val="FF0000"/>
                          </a:solidFill>
                          <a:effectLst/>
                          <a:latin typeface="Verdana" panose="020B0604030504040204" pitchFamily="34" charset="0"/>
                          <a:ea typeface="Verdana" panose="020B0604030504040204" pitchFamily="34" charset="0"/>
                          <a:cs typeface="Verdana" panose="020B0604030504040204" pitchFamily="34" charset="0"/>
                        </a:rPr>
                        <a:t>60</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61</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39</a:t>
                      </a:r>
                    </a:p>
                  </a:txBody>
                  <a:tcPr marL="38767" marR="38767" marT="0" marB="0"/>
                </a:tc>
                <a:tc>
                  <a:txBody>
                    <a:bodyPr/>
                    <a:lstStyle/>
                    <a:p>
                      <a:pPr algn="r"/>
                      <a:endParaRPr lang="da-DK" sz="1000" b="1">
                        <a:effectLst/>
                        <a:latin typeface="Verdana" panose="020B0604030504040204" pitchFamily="34" charset="0"/>
                        <a:ea typeface="Verdana" panose="020B0604030504040204" pitchFamily="34" charset="0"/>
                        <a:cs typeface="Verdana" panose="020B0604030504040204" pitchFamily="34" charset="0"/>
                      </a:endParaRPr>
                    </a:p>
                  </a:txBody>
                  <a:tcPr marL="38767" marR="38767" marT="0" marB="0"/>
                </a:tc>
                <a:extLst>
                  <a:ext uri="{0D108BD9-81ED-4DB2-BD59-A6C34878D82A}">
                    <a16:rowId xmlns:a16="http://schemas.microsoft.com/office/drawing/2014/main" val="2615869767"/>
                  </a:ext>
                </a:extLst>
              </a:tr>
              <a:tr h="136204">
                <a:tc>
                  <a:txBody>
                    <a:bodyPr/>
                    <a:lstStyle/>
                    <a:p>
                      <a:pPr algn="l">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FC Prostata</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23</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1</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4</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1</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17</a:t>
                      </a:r>
                    </a:p>
                  </a:txBody>
                  <a:tcPr marL="38767" marR="38767" marT="0" marB="0"/>
                </a:tc>
                <a:tc>
                  <a:txBody>
                    <a:bodyPr/>
                    <a:lstStyle/>
                    <a:p>
                      <a:pPr algn="r">
                        <a:lnSpc>
                          <a:spcPct val="107000"/>
                        </a:lnSpc>
                        <a:spcAft>
                          <a:spcPts val="0"/>
                        </a:spcAft>
                      </a:pPr>
                      <a:r>
                        <a:rPr lang="da-DK" sz="1000" b="1" dirty="0">
                          <a:solidFill>
                            <a:srgbClr val="FF0000"/>
                          </a:solidFill>
                          <a:effectLst/>
                          <a:latin typeface="Verdana" panose="020B0604030504040204" pitchFamily="34" charset="0"/>
                          <a:ea typeface="Verdana" panose="020B0604030504040204" pitchFamily="34" charset="0"/>
                          <a:cs typeface="Verdana" panose="020B0604030504040204" pitchFamily="34" charset="0"/>
                        </a:rPr>
                        <a:t>4</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22</a:t>
                      </a:r>
                    </a:p>
                  </a:txBody>
                  <a:tcPr marL="38767" marR="38767" marT="0" marB="0"/>
                </a:tc>
                <a:tc>
                  <a:txBody>
                    <a:bodyPr/>
                    <a:lstStyle/>
                    <a:p>
                      <a:pPr algn="r">
                        <a:lnSpc>
                          <a:spcPct val="107000"/>
                        </a:lnSpc>
                        <a:spcAft>
                          <a:spcPts val="0"/>
                        </a:spcAft>
                      </a:pPr>
                      <a:r>
                        <a:rPr lang="da-DK" sz="1000" b="1" dirty="0">
                          <a:effectLst/>
                          <a:latin typeface="Verdana" panose="020B0604030504040204" pitchFamily="34" charset="0"/>
                          <a:ea typeface="Verdana" panose="020B0604030504040204" pitchFamily="34" charset="0"/>
                          <a:cs typeface="Verdana" panose="020B0604030504040204" pitchFamily="34" charset="0"/>
                        </a:rPr>
                        <a:t>78</a:t>
                      </a:r>
                    </a:p>
                  </a:txBody>
                  <a:tcPr marL="38767" marR="38767" marT="0" marB="0"/>
                </a:tc>
                <a:tc>
                  <a:txBody>
                    <a:bodyPr/>
                    <a:lstStyle/>
                    <a:p>
                      <a:pPr algn="r"/>
                      <a:endParaRPr lang="da-DK" sz="1000" b="1">
                        <a:effectLst/>
                        <a:latin typeface="Verdana" panose="020B0604030504040204" pitchFamily="34" charset="0"/>
                        <a:ea typeface="Verdana" panose="020B0604030504040204" pitchFamily="34" charset="0"/>
                        <a:cs typeface="Verdana" panose="020B0604030504040204" pitchFamily="34" charset="0"/>
                      </a:endParaRPr>
                    </a:p>
                  </a:txBody>
                  <a:tcPr marL="38767" marR="38767" marT="0" marB="0"/>
                </a:tc>
                <a:extLst>
                  <a:ext uri="{0D108BD9-81ED-4DB2-BD59-A6C34878D82A}">
                    <a16:rowId xmlns:a16="http://schemas.microsoft.com/office/drawing/2014/main" val="4107949898"/>
                  </a:ext>
                </a:extLst>
              </a:tr>
              <a:tr h="136204">
                <a:tc>
                  <a:txBody>
                    <a:bodyPr/>
                    <a:lstStyle/>
                    <a:p>
                      <a:pPr algn="l">
                        <a:lnSpc>
                          <a:spcPct val="107000"/>
                        </a:lnSpc>
                        <a:spcAft>
                          <a:spcPts val="0"/>
                        </a:spcAft>
                      </a:pPr>
                      <a:r>
                        <a:rPr lang="da-DK" sz="1000" b="1" dirty="0">
                          <a:effectLst/>
                          <a:latin typeface="Verdana" panose="020B0604030504040204" pitchFamily="34" charset="0"/>
                          <a:ea typeface="Verdana" panose="020B0604030504040204" pitchFamily="34" charset="0"/>
                          <a:cs typeface="Verdana" panose="020B0604030504040204" pitchFamily="34" charset="0"/>
                        </a:rPr>
                        <a:t>Fritid</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6</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0</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0</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0</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6</a:t>
                      </a:r>
                    </a:p>
                  </a:txBody>
                  <a:tcPr marL="38767" marR="38767" marT="0" marB="0"/>
                </a:tc>
                <a:tc>
                  <a:txBody>
                    <a:bodyPr/>
                    <a:lstStyle/>
                    <a:p>
                      <a:pPr algn="r">
                        <a:lnSpc>
                          <a:spcPct val="107000"/>
                        </a:lnSpc>
                        <a:spcAft>
                          <a:spcPts val="0"/>
                        </a:spcAft>
                      </a:pPr>
                      <a:r>
                        <a:rPr lang="da-DK" sz="1000" b="1" dirty="0">
                          <a:solidFill>
                            <a:srgbClr val="FF0000"/>
                          </a:solidFill>
                          <a:effectLst/>
                          <a:latin typeface="Verdana" panose="020B0604030504040204" pitchFamily="34" charset="0"/>
                          <a:ea typeface="Verdana" panose="020B0604030504040204" pitchFamily="34" charset="0"/>
                          <a:cs typeface="Verdana" panose="020B0604030504040204" pitchFamily="34" charset="0"/>
                        </a:rPr>
                        <a:t>0</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0</a:t>
                      </a:r>
                    </a:p>
                  </a:txBody>
                  <a:tcPr marL="38767" marR="38767" marT="0" marB="0"/>
                </a:tc>
                <a:tc>
                  <a:txBody>
                    <a:bodyPr/>
                    <a:lstStyle/>
                    <a:p>
                      <a:pPr algn="r">
                        <a:lnSpc>
                          <a:spcPct val="107000"/>
                        </a:lnSpc>
                        <a:spcAft>
                          <a:spcPts val="0"/>
                        </a:spcAft>
                      </a:pPr>
                      <a:r>
                        <a:rPr lang="da-DK" sz="1000" b="1" dirty="0">
                          <a:effectLst/>
                          <a:latin typeface="Verdana" panose="020B0604030504040204" pitchFamily="34" charset="0"/>
                          <a:ea typeface="Verdana" panose="020B0604030504040204" pitchFamily="34" charset="0"/>
                          <a:cs typeface="Verdana" panose="020B0604030504040204" pitchFamily="34" charset="0"/>
                        </a:rPr>
                        <a:t>100</a:t>
                      </a:r>
                    </a:p>
                  </a:txBody>
                  <a:tcPr marL="38767" marR="38767" marT="0" marB="0"/>
                </a:tc>
                <a:tc>
                  <a:txBody>
                    <a:bodyPr/>
                    <a:lstStyle/>
                    <a:p>
                      <a:pPr algn="r"/>
                      <a:endParaRPr lang="da-DK" sz="1000" b="1" dirty="0">
                        <a:effectLst/>
                        <a:latin typeface="Verdana" panose="020B0604030504040204" pitchFamily="34" charset="0"/>
                        <a:ea typeface="Verdana" panose="020B0604030504040204" pitchFamily="34" charset="0"/>
                        <a:cs typeface="Verdana" panose="020B0604030504040204" pitchFamily="34" charset="0"/>
                      </a:endParaRPr>
                    </a:p>
                  </a:txBody>
                  <a:tcPr marL="38767" marR="38767" marT="0" marB="0"/>
                </a:tc>
                <a:extLst>
                  <a:ext uri="{0D108BD9-81ED-4DB2-BD59-A6C34878D82A}">
                    <a16:rowId xmlns:a16="http://schemas.microsoft.com/office/drawing/2014/main" val="3942870363"/>
                  </a:ext>
                </a:extLst>
              </a:tr>
              <a:tr h="136204">
                <a:tc>
                  <a:txBody>
                    <a:bodyPr/>
                    <a:lstStyle/>
                    <a:p>
                      <a:pPr algn="l">
                        <a:lnSpc>
                          <a:spcPct val="107000"/>
                        </a:lnSpc>
                        <a:spcAft>
                          <a:spcPts val="0"/>
                        </a:spcAft>
                      </a:pPr>
                      <a:r>
                        <a:rPr lang="da-DK" sz="1000" b="1" dirty="0">
                          <a:effectLst/>
                          <a:latin typeface="Verdana" panose="020B0604030504040204" pitchFamily="34" charset="0"/>
                          <a:ea typeface="Verdana" panose="020B0604030504040204" pitchFamily="34" charset="0"/>
                          <a:cs typeface="Verdana" panose="020B0604030504040204" pitchFamily="34" charset="0"/>
                        </a:rPr>
                        <a:t>I alt</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1194</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702</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150</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97</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245</a:t>
                      </a:r>
                    </a:p>
                  </a:txBody>
                  <a:tcPr marL="38767" marR="38767" marT="0" marB="0"/>
                </a:tc>
                <a:tc>
                  <a:txBody>
                    <a:bodyPr/>
                    <a:lstStyle/>
                    <a:p>
                      <a:pPr algn="r">
                        <a:lnSpc>
                          <a:spcPct val="107000"/>
                        </a:lnSpc>
                        <a:spcAft>
                          <a:spcPts val="0"/>
                        </a:spcAft>
                      </a:pPr>
                      <a:r>
                        <a:rPr lang="da-DK" sz="1000" b="1" dirty="0">
                          <a:solidFill>
                            <a:srgbClr val="FF0000"/>
                          </a:solidFill>
                          <a:effectLst/>
                          <a:latin typeface="Verdana" panose="020B0604030504040204" pitchFamily="34" charset="0"/>
                          <a:ea typeface="Verdana" panose="020B0604030504040204" pitchFamily="34" charset="0"/>
                          <a:cs typeface="Verdana" panose="020B0604030504040204" pitchFamily="34" charset="0"/>
                        </a:rPr>
                        <a:t>59</a:t>
                      </a:r>
                    </a:p>
                  </a:txBody>
                  <a:tcPr marL="38767" marR="38767" marT="0" marB="0"/>
                </a:tc>
                <a:tc>
                  <a:txBody>
                    <a:bodyPr/>
                    <a:lstStyle/>
                    <a:p>
                      <a:pPr algn="r">
                        <a:lnSpc>
                          <a:spcPct val="107000"/>
                        </a:lnSpc>
                        <a:spcAft>
                          <a:spcPts val="0"/>
                        </a:spcAft>
                      </a:pPr>
                      <a:r>
                        <a:rPr lang="da-DK" sz="1000" b="1">
                          <a:effectLst/>
                          <a:latin typeface="Verdana" panose="020B0604030504040204" pitchFamily="34" charset="0"/>
                          <a:ea typeface="Verdana" panose="020B0604030504040204" pitchFamily="34" charset="0"/>
                          <a:cs typeface="Verdana" panose="020B0604030504040204" pitchFamily="34" charset="0"/>
                        </a:rPr>
                        <a:t>71</a:t>
                      </a:r>
                    </a:p>
                  </a:txBody>
                  <a:tcPr marL="38767" marR="38767" marT="0" marB="0"/>
                </a:tc>
                <a:tc>
                  <a:txBody>
                    <a:bodyPr/>
                    <a:lstStyle/>
                    <a:p>
                      <a:pPr algn="r">
                        <a:lnSpc>
                          <a:spcPct val="107000"/>
                        </a:lnSpc>
                        <a:spcAft>
                          <a:spcPts val="0"/>
                        </a:spcAft>
                      </a:pPr>
                      <a:r>
                        <a:rPr lang="da-DK" sz="1000" b="1" dirty="0">
                          <a:effectLst/>
                          <a:latin typeface="Verdana" panose="020B0604030504040204" pitchFamily="34" charset="0"/>
                          <a:ea typeface="Verdana" panose="020B0604030504040204" pitchFamily="34" charset="0"/>
                          <a:cs typeface="Verdana" panose="020B0604030504040204" pitchFamily="34" charset="0"/>
                        </a:rPr>
                        <a:t>29</a:t>
                      </a:r>
                    </a:p>
                  </a:txBody>
                  <a:tcPr marL="38767" marR="38767" marT="0" marB="0"/>
                </a:tc>
                <a:tc>
                  <a:txBody>
                    <a:bodyPr/>
                    <a:lstStyle/>
                    <a:p>
                      <a:pPr algn="r"/>
                      <a:endParaRPr lang="da-DK" sz="1000" b="1" dirty="0">
                        <a:effectLst/>
                        <a:latin typeface="Verdana" panose="020B0604030504040204" pitchFamily="34" charset="0"/>
                        <a:ea typeface="Verdana" panose="020B0604030504040204" pitchFamily="34" charset="0"/>
                        <a:cs typeface="Verdana" panose="020B0604030504040204" pitchFamily="34" charset="0"/>
                      </a:endParaRPr>
                    </a:p>
                  </a:txBody>
                  <a:tcPr marL="38767" marR="38767" marT="0" marB="0"/>
                </a:tc>
                <a:extLst>
                  <a:ext uri="{0D108BD9-81ED-4DB2-BD59-A6C34878D82A}">
                    <a16:rowId xmlns:a16="http://schemas.microsoft.com/office/drawing/2014/main" val="3299812125"/>
                  </a:ext>
                </a:extLst>
              </a:tr>
              <a:tr h="136204">
                <a:tc gridSpan="4">
                  <a:txBody>
                    <a:bodyPr/>
                    <a:lstStyle/>
                    <a:p>
                      <a:pPr>
                        <a:lnSpc>
                          <a:spcPct val="107000"/>
                        </a:lnSpc>
                        <a:spcAft>
                          <a:spcPts val="0"/>
                        </a:spcAft>
                      </a:pPr>
                      <a:r>
                        <a:rPr lang="da-DK" sz="1000" b="1" dirty="0">
                          <a:effectLst/>
                          <a:latin typeface="Verdana" panose="020B0604030504040204" pitchFamily="34" charset="0"/>
                          <a:ea typeface="Verdana" panose="020B0604030504040204" pitchFamily="34" charset="0"/>
                          <a:cs typeface="Verdana" panose="020B0604030504040204" pitchFamily="34" charset="0"/>
                        </a:rPr>
                        <a:t>*Heraf 19 på efterskolekontinent (hvoraf 16 fra 8270)</a:t>
                      </a:r>
                    </a:p>
                  </a:txBody>
                  <a:tcPr marL="38767" marR="38767" marT="0" marB="0"/>
                </a:tc>
                <a:tc hMerge="1">
                  <a:txBody>
                    <a:bodyPr/>
                    <a:lstStyle/>
                    <a:p>
                      <a:endParaRPr lang="da-DK"/>
                    </a:p>
                  </a:txBody>
                  <a:tcPr/>
                </a:tc>
                <a:tc hMerge="1">
                  <a:txBody>
                    <a:bodyPr/>
                    <a:lstStyle/>
                    <a:p>
                      <a:endParaRPr lang="da-DK"/>
                    </a:p>
                  </a:txBody>
                  <a:tcPr/>
                </a:tc>
                <a:tc hMerge="1">
                  <a:txBody>
                    <a:bodyPr/>
                    <a:lstStyle/>
                    <a:p>
                      <a:endParaRPr lang="da-DK"/>
                    </a:p>
                  </a:txBody>
                  <a:tcPr/>
                </a:tc>
                <a:tc>
                  <a:txBody>
                    <a:bodyPr/>
                    <a:lstStyle/>
                    <a:p>
                      <a:endParaRPr lang="da-DK" sz="1000" b="1">
                        <a:effectLst/>
                        <a:latin typeface="Verdana" panose="020B0604030504040204" pitchFamily="34" charset="0"/>
                        <a:ea typeface="Verdana" panose="020B0604030504040204" pitchFamily="34" charset="0"/>
                        <a:cs typeface="Verdana" panose="020B0604030504040204" pitchFamily="34" charset="0"/>
                      </a:endParaRPr>
                    </a:p>
                  </a:txBody>
                  <a:tcPr marL="38767" marR="38767" marT="0" marB="0"/>
                </a:tc>
                <a:tc>
                  <a:txBody>
                    <a:bodyPr/>
                    <a:lstStyle/>
                    <a:p>
                      <a:endParaRPr lang="da-DK" sz="1000" b="1">
                        <a:effectLst/>
                        <a:latin typeface="Verdana" panose="020B0604030504040204" pitchFamily="34" charset="0"/>
                        <a:ea typeface="Verdana" panose="020B0604030504040204" pitchFamily="34" charset="0"/>
                        <a:cs typeface="Verdana" panose="020B0604030504040204" pitchFamily="34" charset="0"/>
                      </a:endParaRPr>
                    </a:p>
                  </a:txBody>
                  <a:tcPr marL="38767" marR="38767" marT="0" marB="0"/>
                </a:tc>
                <a:tc>
                  <a:txBody>
                    <a:bodyPr/>
                    <a:lstStyle/>
                    <a:p>
                      <a:endParaRPr lang="da-DK" sz="1000" b="1" dirty="0">
                        <a:effectLst/>
                        <a:latin typeface="Verdana" panose="020B0604030504040204" pitchFamily="34" charset="0"/>
                        <a:ea typeface="Verdana" panose="020B0604030504040204" pitchFamily="34" charset="0"/>
                        <a:cs typeface="Verdana" panose="020B0604030504040204" pitchFamily="34" charset="0"/>
                      </a:endParaRPr>
                    </a:p>
                  </a:txBody>
                  <a:tcPr marL="38767" marR="38767" marT="0" marB="0"/>
                </a:tc>
                <a:tc>
                  <a:txBody>
                    <a:bodyPr/>
                    <a:lstStyle/>
                    <a:p>
                      <a:endParaRPr lang="da-DK" sz="1000" b="1">
                        <a:effectLst/>
                        <a:latin typeface="Verdana" panose="020B0604030504040204" pitchFamily="34" charset="0"/>
                        <a:ea typeface="Verdana" panose="020B0604030504040204" pitchFamily="34" charset="0"/>
                        <a:cs typeface="Verdana" panose="020B0604030504040204" pitchFamily="34" charset="0"/>
                      </a:endParaRPr>
                    </a:p>
                  </a:txBody>
                  <a:tcPr marL="38767" marR="38767" marT="0" marB="0"/>
                </a:tc>
                <a:tc>
                  <a:txBody>
                    <a:bodyPr/>
                    <a:lstStyle/>
                    <a:p>
                      <a:endParaRPr lang="da-DK" sz="1000" b="1">
                        <a:effectLst/>
                        <a:latin typeface="Verdana" panose="020B0604030504040204" pitchFamily="34" charset="0"/>
                        <a:ea typeface="Verdana" panose="020B0604030504040204" pitchFamily="34" charset="0"/>
                        <a:cs typeface="Verdana" panose="020B0604030504040204" pitchFamily="34" charset="0"/>
                      </a:endParaRPr>
                    </a:p>
                  </a:txBody>
                  <a:tcPr marL="38767" marR="38767" marT="0" marB="0"/>
                </a:tc>
                <a:tc>
                  <a:txBody>
                    <a:bodyPr/>
                    <a:lstStyle/>
                    <a:p>
                      <a:endParaRPr lang="da-DK" sz="1000" b="1" dirty="0">
                        <a:effectLst/>
                        <a:latin typeface="Verdana" panose="020B0604030504040204" pitchFamily="34" charset="0"/>
                        <a:ea typeface="Verdana" panose="020B0604030504040204" pitchFamily="34" charset="0"/>
                        <a:cs typeface="Verdana" panose="020B0604030504040204" pitchFamily="34" charset="0"/>
                      </a:endParaRPr>
                    </a:p>
                  </a:txBody>
                  <a:tcPr marL="38767" marR="38767" marT="0" marB="0"/>
                </a:tc>
                <a:extLst>
                  <a:ext uri="{0D108BD9-81ED-4DB2-BD59-A6C34878D82A}">
                    <a16:rowId xmlns:a16="http://schemas.microsoft.com/office/drawing/2014/main" val="1323835895"/>
                  </a:ext>
                </a:extLst>
              </a:tr>
            </a:tbl>
          </a:graphicData>
        </a:graphic>
      </p:graphicFrame>
      <p:sp>
        <p:nvSpPr>
          <p:cNvPr id="10" name="Tekstfelt 9">
            <a:extLst>
              <a:ext uri="{FF2B5EF4-FFF2-40B4-BE49-F238E27FC236}">
                <a16:creationId xmlns:a16="http://schemas.microsoft.com/office/drawing/2014/main" id="{5650A9B5-3F9C-4F04-ABE7-311340CAB11D}"/>
              </a:ext>
            </a:extLst>
          </p:cNvPr>
          <p:cNvSpPr txBox="1"/>
          <p:nvPr/>
        </p:nvSpPr>
        <p:spPr>
          <a:xfrm>
            <a:off x="88490" y="619431"/>
            <a:ext cx="1447041"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Fra U13 og opefter er klubberne reelt i benhård konkurrence om spillerne med andre klubber og andre fritidsinteresser og den generelle livssituation.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Trænernes kompetencer er derfor afgørende for det ‘produkt’, man kan tilbyde.</a:t>
            </a:r>
          </a:p>
        </p:txBody>
      </p:sp>
    </p:spTree>
    <p:extLst>
      <p:ext uri="{BB962C8B-B14F-4D97-AF65-F5344CB8AC3E}">
        <p14:creationId xmlns:p14="http://schemas.microsoft.com/office/powerpoint/2010/main" val="15340849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Lige forbindelse 4">
            <a:extLst>
              <a:ext uri="{FF2B5EF4-FFF2-40B4-BE49-F238E27FC236}">
                <a16:creationId xmlns:a16="http://schemas.microsoft.com/office/drawing/2014/main" id="{399A575F-981B-4BEA-827F-C3527798A9A0}"/>
              </a:ext>
            </a:extLst>
          </p:cNvPr>
          <p:cNvCxnSpPr/>
          <p:nvPr/>
        </p:nvCxnSpPr>
        <p:spPr>
          <a:xfrm>
            <a:off x="1696915" y="0"/>
            <a:ext cx="0" cy="685800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kstfelt 5">
            <a:extLst>
              <a:ext uri="{FF2B5EF4-FFF2-40B4-BE49-F238E27FC236}">
                <a16:creationId xmlns:a16="http://schemas.microsoft.com/office/drawing/2014/main" id="{922747D4-B423-400A-BA19-096A0432B699}"/>
              </a:ext>
            </a:extLst>
          </p:cNvPr>
          <p:cNvSpPr txBox="1"/>
          <p:nvPr/>
        </p:nvSpPr>
        <p:spPr>
          <a:xfrm>
            <a:off x="0" y="0"/>
            <a:ext cx="1696908" cy="6858000"/>
          </a:xfrm>
          <a:prstGeom prst="rect">
            <a:avLst/>
          </a:prstGeom>
          <a:solidFill>
            <a:srgbClr val="700000"/>
          </a:solidFill>
        </p:spPr>
        <p:txBody>
          <a:bodyPr wrap="square" rtlCol="0">
            <a:spAutoFit/>
          </a:bodyPr>
          <a:lstStyle/>
          <a:p>
            <a:endParaRPr lang="da-DK" dirty="0"/>
          </a:p>
        </p:txBody>
      </p:sp>
      <p:sp>
        <p:nvSpPr>
          <p:cNvPr id="7" name="Tekstfelt 6">
            <a:extLst>
              <a:ext uri="{FF2B5EF4-FFF2-40B4-BE49-F238E27FC236}">
                <a16:creationId xmlns:a16="http://schemas.microsoft.com/office/drawing/2014/main" id="{EC405921-3235-4954-BB24-2078C19B345A}"/>
              </a:ext>
            </a:extLst>
          </p:cNvPr>
          <p:cNvSpPr txBox="1"/>
          <p:nvPr/>
        </p:nvSpPr>
        <p:spPr>
          <a:xfrm>
            <a:off x="-9525" y="5915025"/>
            <a:ext cx="1696908" cy="830997"/>
          </a:xfrm>
          <a:prstGeom prst="rect">
            <a:avLst/>
          </a:prstGeom>
          <a:noFill/>
        </p:spPr>
        <p:txBody>
          <a:bodyPr wrap="square" rtlCol="0">
            <a:spAutoFit/>
          </a:bodyPr>
          <a:lstStyle/>
          <a:p>
            <a:r>
              <a:rPr lang="da-DK" sz="1200" b="1" dirty="0">
                <a:solidFill>
                  <a:schemeClr val="bg1"/>
                </a:solidFill>
              </a:rPr>
              <a:t>Idrættens Konsulenthus</a:t>
            </a:r>
          </a:p>
          <a:p>
            <a:r>
              <a:rPr lang="da-DK" sz="1200" dirty="0">
                <a:solidFill>
                  <a:schemeClr val="bg1"/>
                </a:solidFill>
              </a:rPr>
              <a:t>Henrik H. Brandt</a:t>
            </a:r>
          </a:p>
          <a:p>
            <a:r>
              <a:rPr lang="da-DK" sz="1200" dirty="0">
                <a:solidFill>
                  <a:schemeClr val="bg1"/>
                </a:solidFill>
              </a:rPr>
              <a:t>Tlf. +4529210972</a:t>
            </a:r>
          </a:p>
          <a:p>
            <a:r>
              <a:rPr lang="da-DK" sz="1200" dirty="0">
                <a:solidFill>
                  <a:schemeClr val="bg1"/>
                </a:solidFill>
              </a:rPr>
              <a:t>henrik.brandt@idkon.dk</a:t>
            </a:r>
          </a:p>
        </p:txBody>
      </p:sp>
      <p:sp>
        <p:nvSpPr>
          <p:cNvPr id="2" name="Tekstfelt 1">
            <a:extLst>
              <a:ext uri="{FF2B5EF4-FFF2-40B4-BE49-F238E27FC236}">
                <a16:creationId xmlns:a16="http://schemas.microsoft.com/office/drawing/2014/main" id="{4D7DB815-46F4-4C35-B4F1-BED24FDBCAF4}"/>
              </a:ext>
            </a:extLst>
          </p:cNvPr>
          <p:cNvSpPr txBox="1"/>
          <p:nvPr/>
        </p:nvSpPr>
        <p:spPr>
          <a:xfrm>
            <a:off x="2171699" y="537206"/>
            <a:ext cx="9618679" cy="461665"/>
          </a:xfrm>
          <a:prstGeom prst="rect">
            <a:avLst/>
          </a:prstGeom>
          <a:noFill/>
        </p:spPr>
        <p:txBody>
          <a:bodyPr wrap="square" rtlCol="0">
            <a:spAutoFit/>
          </a:bodyPr>
          <a:lstStyle/>
          <a:p>
            <a:r>
              <a:rPr lang="da-DK" sz="2400" dirty="0">
                <a:latin typeface="Verdana" panose="020B0604030504040204" pitchFamily="34" charset="0"/>
                <a:ea typeface="Verdana" panose="020B0604030504040204" pitchFamily="34" charset="0"/>
                <a:cs typeface="Verdana" panose="020B0604030504040204" pitchFamily="34" charset="0"/>
              </a:rPr>
              <a:t>IF Lyseng boys 2002 – a succes story </a:t>
            </a:r>
            <a:r>
              <a:rPr lang="da-DK" sz="2400" dirty="0" err="1">
                <a:latin typeface="Verdana" panose="020B0604030504040204" pitchFamily="34" charset="0"/>
                <a:ea typeface="Verdana" panose="020B0604030504040204" pitchFamily="34" charset="0"/>
                <a:cs typeface="Verdana" panose="020B0604030504040204" pitchFamily="34" charset="0"/>
              </a:rPr>
              <a:t>hiding</a:t>
            </a:r>
            <a:r>
              <a:rPr lang="da-DK" sz="2400" dirty="0">
                <a:latin typeface="Verdana" panose="020B0604030504040204" pitchFamily="34" charset="0"/>
                <a:ea typeface="Verdana" panose="020B0604030504040204" pitchFamily="34" charset="0"/>
                <a:cs typeface="Verdana" panose="020B0604030504040204" pitchFamily="34" charset="0"/>
              </a:rPr>
              <a:t> </a:t>
            </a:r>
            <a:r>
              <a:rPr lang="da-DK" sz="2400" dirty="0" err="1">
                <a:latin typeface="Verdana" panose="020B0604030504040204" pitchFamily="34" charset="0"/>
                <a:ea typeface="Verdana" panose="020B0604030504040204" pitchFamily="34" charset="0"/>
                <a:cs typeface="Verdana" panose="020B0604030504040204" pitchFamily="34" charset="0"/>
              </a:rPr>
              <a:t>many</a:t>
            </a:r>
            <a:r>
              <a:rPr lang="da-DK" sz="2400" dirty="0">
                <a:latin typeface="Verdana" panose="020B0604030504040204" pitchFamily="34" charset="0"/>
                <a:ea typeface="Verdana" panose="020B0604030504040204" pitchFamily="34" charset="0"/>
                <a:cs typeface="Verdana" panose="020B0604030504040204" pitchFamily="34" charset="0"/>
              </a:rPr>
              <a:t> </a:t>
            </a:r>
            <a:r>
              <a:rPr lang="da-DK" sz="2400" dirty="0" err="1">
                <a:latin typeface="Verdana" panose="020B0604030504040204" pitchFamily="34" charset="0"/>
                <a:ea typeface="Verdana" panose="020B0604030504040204" pitchFamily="34" charset="0"/>
                <a:cs typeface="Verdana" panose="020B0604030504040204" pitchFamily="34" charset="0"/>
              </a:rPr>
              <a:t>failures</a:t>
            </a:r>
            <a:r>
              <a:rPr lang="da-DK" sz="2400" dirty="0">
                <a:latin typeface="Verdana" panose="020B0604030504040204" pitchFamily="34" charset="0"/>
                <a:ea typeface="Verdana" panose="020B0604030504040204" pitchFamily="34" charset="0"/>
                <a:cs typeface="Verdana" panose="020B0604030504040204" pitchFamily="34" charset="0"/>
              </a:rPr>
              <a:t>…</a:t>
            </a:r>
          </a:p>
        </p:txBody>
      </p:sp>
      <p:pic>
        <p:nvPicPr>
          <p:cNvPr id="4" name="Billede 3">
            <a:extLst>
              <a:ext uri="{FF2B5EF4-FFF2-40B4-BE49-F238E27FC236}">
                <a16:creationId xmlns:a16="http://schemas.microsoft.com/office/drawing/2014/main" id="{C5A8E6DA-979A-468D-B145-588A79CB31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5338" y="1367583"/>
            <a:ext cx="6491360" cy="4320000"/>
          </a:xfrm>
          <a:prstGeom prst="rect">
            <a:avLst/>
          </a:prstGeom>
        </p:spPr>
      </p:pic>
      <p:sp>
        <p:nvSpPr>
          <p:cNvPr id="8" name="Tekstfelt 7">
            <a:extLst>
              <a:ext uri="{FF2B5EF4-FFF2-40B4-BE49-F238E27FC236}">
                <a16:creationId xmlns:a16="http://schemas.microsoft.com/office/drawing/2014/main" id="{2AE136B1-82CC-4E74-B2E2-CF1CAC7E78B3}"/>
              </a:ext>
            </a:extLst>
          </p:cNvPr>
          <p:cNvSpPr txBox="1"/>
          <p:nvPr/>
        </p:nvSpPr>
        <p:spPr>
          <a:xfrm>
            <a:off x="1881045" y="5490417"/>
            <a:ext cx="10125382" cy="1077218"/>
          </a:xfrm>
          <a:prstGeom prst="rect">
            <a:avLst/>
          </a:prstGeom>
          <a:noFill/>
        </p:spPr>
        <p:txBody>
          <a:bodyPr wrap="square" rtlCol="0">
            <a:spAutoFit/>
          </a:bodyPr>
          <a:lstStyle/>
          <a:p>
            <a:endParaRPr lang="da-DK" sz="1600" dirty="0"/>
          </a:p>
          <a:p>
            <a:endParaRPr lang="da-DK" sz="1600" dirty="0"/>
          </a:p>
          <a:p>
            <a:r>
              <a:rPr lang="da-DK" sz="1600" dirty="0" err="1"/>
              <a:t>Today</a:t>
            </a:r>
            <a:r>
              <a:rPr lang="da-DK" sz="1600" dirty="0"/>
              <a:t> it is </a:t>
            </a:r>
            <a:r>
              <a:rPr lang="da-DK" sz="1600" dirty="0" err="1"/>
              <a:t>too</a:t>
            </a:r>
            <a:r>
              <a:rPr lang="da-DK" sz="1600" dirty="0"/>
              <a:t> </a:t>
            </a:r>
            <a:r>
              <a:rPr lang="da-DK" sz="1600" dirty="0" err="1"/>
              <a:t>late</a:t>
            </a:r>
            <a:r>
              <a:rPr lang="da-DK" sz="1600" dirty="0"/>
              <a:t> to </a:t>
            </a:r>
            <a:r>
              <a:rPr lang="da-DK" sz="1600" dirty="0" err="1"/>
              <a:t>educate</a:t>
            </a:r>
            <a:r>
              <a:rPr lang="da-DK" sz="1600" dirty="0"/>
              <a:t> the players… All the </a:t>
            </a:r>
            <a:r>
              <a:rPr lang="da-DK" sz="1600" dirty="0" err="1"/>
              <a:t>internal</a:t>
            </a:r>
            <a:r>
              <a:rPr lang="da-DK" sz="1600" dirty="0"/>
              <a:t> fights for time slots, </a:t>
            </a:r>
            <a:r>
              <a:rPr lang="da-DK" sz="1600" dirty="0" err="1"/>
              <a:t>subsidies</a:t>
            </a:r>
            <a:r>
              <a:rPr lang="da-DK" sz="1600" dirty="0"/>
              <a:t>, </a:t>
            </a:r>
            <a:r>
              <a:rPr lang="da-DK" sz="1600" dirty="0" err="1"/>
              <a:t>equipment</a:t>
            </a:r>
            <a:r>
              <a:rPr lang="da-DK" sz="1600" dirty="0"/>
              <a:t>, ‘</a:t>
            </a:r>
            <a:r>
              <a:rPr lang="da-DK" sz="1600" dirty="0" err="1"/>
              <a:t>first</a:t>
            </a:r>
            <a:r>
              <a:rPr lang="da-DK" sz="1600" dirty="0"/>
              <a:t> team’ </a:t>
            </a:r>
            <a:r>
              <a:rPr lang="da-DK" sz="1600" dirty="0" err="1"/>
              <a:t>logics</a:t>
            </a:r>
            <a:r>
              <a:rPr lang="da-DK" sz="1600" dirty="0"/>
              <a:t>, </a:t>
            </a:r>
            <a:r>
              <a:rPr lang="da-DK" sz="1600" dirty="0" err="1"/>
              <a:t>respect</a:t>
            </a:r>
            <a:r>
              <a:rPr lang="da-DK" sz="1600" dirty="0"/>
              <a:t>, </a:t>
            </a:r>
            <a:r>
              <a:rPr lang="da-DK" sz="1600" dirty="0" err="1"/>
              <a:t>parents</a:t>
            </a:r>
            <a:r>
              <a:rPr lang="da-DK" sz="1600" dirty="0"/>
              <a:t> backing etc. </a:t>
            </a:r>
            <a:r>
              <a:rPr lang="da-DK" sz="1600" dirty="0" err="1"/>
              <a:t>that</a:t>
            </a:r>
            <a:r>
              <a:rPr lang="da-DK" sz="1600" dirty="0"/>
              <a:t> </a:t>
            </a:r>
            <a:r>
              <a:rPr lang="da-DK" sz="1600" dirty="0" err="1"/>
              <a:t>we</a:t>
            </a:r>
            <a:r>
              <a:rPr lang="da-DK" sz="1600" dirty="0"/>
              <a:t> </a:t>
            </a:r>
            <a:r>
              <a:rPr lang="da-DK" sz="1600" dirty="0" err="1"/>
              <a:t>didn’t</a:t>
            </a:r>
            <a:r>
              <a:rPr lang="da-DK" sz="1600" dirty="0"/>
              <a:t> </a:t>
            </a:r>
            <a:r>
              <a:rPr lang="da-DK" sz="1600" dirty="0" err="1"/>
              <a:t>get</a:t>
            </a:r>
            <a:r>
              <a:rPr lang="da-DK" sz="1600" dirty="0"/>
              <a:t> right </a:t>
            </a:r>
            <a:r>
              <a:rPr lang="da-DK" sz="1600" dirty="0" err="1"/>
              <a:t>when</a:t>
            </a:r>
            <a:r>
              <a:rPr lang="da-DK" sz="1600" dirty="0"/>
              <a:t> the kids </a:t>
            </a:r>
            <a:r>
              <a:rPr lang="da-DK" sz="1600" dirty="0" err="1"/>
              <a:t>were</a:t>
            </a:r>
            <a:r>
              <a:rPr lang="da-DK" sz="1600" dirty="0"/>
              <a:t> 10 </a:t>
            </a:r>
            <a:r>
              <a:rPr lang="da-DK" sz="1600" dirty="0" err="1"/>
              <a:t>years</a:t>
            </a:r>
            <a:r>
              <a:rPr lang="da-DK" sz="1600" dirty="0"/>
              <a:t> </a:t>
            </a:r>
            <a:r>
              <a:rPr lang="da-DK" sz="1600" dirty="0" err="1"/>
              <a:t>are</a:t>
            </a:r>
            <a:r>
              <a:rPr lang="da-DK" sz="1600" dirty="0"/>
              <a:t> </a:t>
            </a:r>
            <a:r>
              <a:rPr lang="da-DK" sz="1600" dirty="0" err="1"/>
              <a:t>now</a:t>
            </a:r>
            <a:r>
              <a:rPr lang="da-DK" sz="1600" dirty="0"/>
              <a:t> coming back to </a:t>
            </a:r>
            <a:r>
              <a:rPr lang="da-DK" sz="1600" dirty="0" err="1"/>
              <a:t>haunt</a:t>
            </a:r>
            <a:r>
              <a:rPr lang="da-DK" sz="1600" dirty="0"/>
              <a:t> </a:t>
            </a:r>
            <a:r>
              <a:rPr lang="da-DK" sz="1600" dirty="0" err="1"/>
              <a:t>us</a:t>
            </a:r>
            <a:r>
              <a:rPr lang="da-DK" sz="1600" dirty="0"/>
              <a:t>.</a:t>
            </a:r>
            <a:endParaRPr lang="da-DK" dirty="0"/>
          </a:p>
        </p:txBody>
      </p:sp>
      <p:sp>
        <p:nvSpPr>
          <p:cNvPr id="11" name="Tekstfelt 10">
            <a:extLst>
              <a:ext uri="{FF2B5EF4-FFF2-40B4-BE49-F238E27FC236}">
                <a16:creationId xmlns:a16="http://schemas.microsoft.com/office/drawing/2014/main" id="{C9300314-84C6-4025-8DB6-682C3122EEC5}"/>
              </a:ext>
            </a:extLst>
          </p:cNvPr>
          <p:cNvSpPr txBox="1"/>
          <p:nvPr/>
        </p:nvSpPr>
        <p:spPr>
          <a:xfrm>
            <a:off x="8820835" y="1260006"/>
            <a:ext cx="3185599" cy="5170646"/>
          </a:xfrm>
          <a:prstGeom prst="rect">
            <a:avLst/>
          </a:prstGeom>
          <a:noFill/>
        </p:spPr>
        <p:txBody>
          <a:bodyPr wrap="square" rtlCol="0">
            <a:spAutoFit/>
          </a:bodyPr>
          <a:lstStyle/>
          <a:p>
            <a:r>
              <a:rPr lang="da-DK" sz="1200" dirty="0">
                <a:latin typeface="Verdana" panose="020B0604030504040204" pitchFamily="34" charset="0"/>
                <a:ea typeface="Verdana" panose="020B0604030504040204" pitchFamily="34" charset="0"/>
                <a:cs typeface="Verdana" panose="020B0604030504040204" pitchFamily="34" charset="0"/>
              </a:rPr>
              <a:t>April 2014, U12: 63 players (4 not from ‘8270’)</a:t>
            </a:r>
          </a:p>
          <a:p>
            <a:r>
              <a:rPr lang="da-DK" sz="1200" dirty="0">
                <a:latin typeface="Verdana" panose="020B0604030504040204" pitchFamily="34" charset="0"/>
                <a:ea typeface="Verdana" panose="020B0604030504040204" pitchFamily="34" charset="0"/>
                <a:cs typeface="Verdana" panose="020B0604030504040204" pitchFamily="34" charset="0"/>
              </a:rPr>
              <a:t>April 2015, U13: 88 players</a:t>
            </a:r>
          </a:p>
          <a:p>
            <a:r>
              <a:rPr lang="da-DK" sz="1200" dirty="0">
                <a:latin typeface="Verdana" panose="020B0604030504040204" pitchFamily="34" charset="0"/>
                <a:ea typeface="Verdana" panose="020B0604030504040204" pitchFamily="34" charset="0"/>
                <a:cs typeface="Verdana" panose="020B0604030504040204" pitchFamily="34" charset="0"/>
              </a:rPr>
              <a:t>April 2016, U14, </a:t>
            </a:r>
            <a:r>
              <a:rPr lang="da-DK" sz="1200" dirty="0" err="1">
                <a:latin typeface="Verdana" panose="020B0604030504040204" pitchFamily="34" charset="0"/>
                <a:ea typeface="Verdana" panose="020B0604030504040204" pitchFamily="34" charset="0"/>
                <a:cs typeface="Verdana" panose="020B0604030504040204" pitchFamily="34" charset="0"/>
              </a:rPr>
              <a:t>ca</a:t>
            </a:r>
            <a:r>
              <a:rPr lang="da-DK" sz="1200" dirty="0">
                <a:latin typeface="Verdana" panose="020B0604030504040204" pitchFamily="34" charset="0"/>
                <a:ea typeface="Verdana" panose="020B0604030504040204" pitchFamily="34" charset="0"/>
                <a:cs typeface="Verdana" panose="020B0604030504040204" pitchFamily="34" charset="0"/>
              </a:rPr>
              <a:t> 105 players (6 </a:t>
            </a:r>
            <a:r>
              <a:rPr lang="da-DK" sz="1200" dirty="0" err="1">
                <a:latin typeface="Verdana" panose="020B0604030504040204" pitchFamily="34" charset="0"/>
                <a:ea typeface="Verdana" panose="020B0604030504040204" pitchFamily="34" charset="0"/>
                <a:cs typeface="Verdana" panose="020B0604030504040204" pitchFamily="34" charset="0"/>
              </a:rPr>
              <a:t>league</a:t>
            </a:r>
            <a:r>
              <a:rPr lang="da-DK" sz="1200" dirty="0">
                <a:latin typeface="Verdana" panose="020B0604030504040204" pitchFamily="34" charset="0"/>
                <a:ea typeface="Verdana" panose="020B0604030504040204" pitchFamily="34" charset="0"/>
                <a:cs typeface="Verdana" panose="020B0604030504040204" pitchFamily="34" charset="0"/>
              </a:rPr>
              <a:t> teams)</a:t>
            </a:r>
          </a:p>
          <a:p>
            <a:r>
              <a:rPr lang="da-DK" sz="1200" dirty="0">
                <a:latin typeface="Verdana" panose="020B0604030504040204" pitchFamily="34" charset="0"/>
                <a:ea typeface="Verdana" panose="020B0604030504040204" pitchFamily="34" charset="0"/>
                <a:cs typeface="Verdana" panose="020B0604030504040204" pitchFamily="34" charset="0"/>
              </a:rPr>
              <a:t>April 2017, U15, ca. 105 players</a:t>
            </a:r>
          </a:p>
          <a:p>
            <a:r>
              <a:rPr lang="da-DK" sz="1200" dirty="0">
                <a:latin typeface="Verdana" panose="020B0604030504040204" pitchFamily="34" charset="0"/>
                <a:ea typeface="Verdana" panose="020B0604030504040204" pitchFamily="34" charset="0"/>
                <a:cs typeface="Verdana" panose="020B0604030504040204" pitchFamily="34" charset="0"/>
              </a:rPr>
              <a:t>April 2018, U16, ca. 90 players (5 </a:t>
            </a:r>
            <a:r>
              <a:rPr lang="da-DK" sz="1200" dirty="0" err="1">
                <a:latin typeface="Verdana" panose="020B0604030504040204" pitchFamily="34" charset="0"/>
                <a:ea typeface="Verdana" panose="020B0604030504040204" pitchFamily="34" charset="0"/>
                <a:cs typeface="Verdana" panose="020B0604030504040204" pitchFamily="34" charset="0"/>
              </a:rPr>
              <a:t>league</a:t>
            </a:r>
            <a:r>
              <a:rPr lang="da-DK" sz="1200" dirty="0">
                <a:latin typeface="Verdana" panose="020B0604030504040204" pitchFamily="34" charset="0"/>
                <a:ea typeface="Verdana" panose="020B0604030504040204" pitchFamily="34" charset="0"/>
                <a:cs typeface="Verdana" panose="020B0604030504040204" pitchFamily="34" charset="0"/>
              </a:rPr>
              <a:t> teams)</a:t>
            </a:r>
          </a:p>
          <a:p>
            <a:endParaRPr lang="da-DK" sz="1200" dirty="0">
              <a:latin typeface="Verdana" panose="020B0604030504040204" pitchFamily="34" charset="0"/>
              <a:ea typeface="Verdana" panose="020B0604030504040204" pitchFamily="34" charset="0"/>
              <a:cs typeface="Verdana" panose="020B0604030504040204" pitchFamily="34" charset="0"/>
            </a:endParaRPr>
          </a:p>
          <a:p>
            <a:r>
              <a:rPr lang="da-DK" sz="1200" dirty="0">
                <a:latin typeface="Verdana" panose="020B0604030504040204" pitchFamily="34" charset="0"/>
                <a:ea typeface="Verdana" panose="020B0604030504040204" pitchFamily="34" charset="0"/>
                <a:cs typeface="Verdana" panose="020B0604030504040204" pitchFamily="34" charset="0"/>
              </a:rPr>
              <a:t>August 2018, U17, 61 + 16 players (16 in bording school), </a:t>
            </a:r>
            <a:r>
              <a:rPr lang="da-DK" sz="1200" dirty="0" err="1">
                <a:latin typeface="Verdana" panose="020B0604030504040204" pitchFamily="34" charset="0"/>
                <a:ea typeface="Verdana" panose="020B0604030504040204" pitchFamily="34" charset="0"/>
                <a:cs typeface="Verdana" panose="020B0604030504040204" pitchFamily="34" charset="0"/>
              </a:rPr>
              <a:t>Only</a:t>
            </a:r>
            <a:r>
              <a:rPr lang="da-DK" sz="1200" dirty="0">
                <a:latin typeface="Verdana" panose="020B0604030504040204" pitchFamily="34" charset="0"/>
                <a:ea typeface="Verdana" panose="020B0604030504040204" pitchFamily="34" charset="0"/>
                <a:cs typeface="Verdana" panose="020B0604030504040204" pitchFamily="34" charset="0"/>
              </a:rPr>
              <a:t> 42 pct. from 8270, (4 </a:t>
            </a:r>
            <a:r>
              <a:rPr lang="da-DK" sz="1200" dirty="0" err="1">
                <a:latin typeface="Verdana" panose="020B0604030504040204" pitchFamily="34" charset="0"/>
                <a:ea typeface="Verdana" panose="020B0604030504040204" pitchFamily="34" charset="0"/>
                <a:cs typeface="Verdana" panose="020B0604030504040204" pitchFamily="34" charset="0"/>
              </a:rPr>
              <a:t>league</a:t>
            </a:r>
            <a:r>
              <a:rPr lang="da-DK" sz="1200" dirty="0">
                <a:latin typeface="Verdana" panose="020B0604030504040204" pitchFamily="34" charset="0"/>
                <a:ea typeface="Verdana" panose="020B0604030504040204" pitchFamily="34" charset="0"/>
                <a:cs typeface="Verdana" panose="020B0604030504040204" pitchFamily="34" charset="0"/>
              </a:rPr>
              <a:t> teams)</a:t>
            </a:r>
          </a:p>
          <a:p>
            <a:endParaRPr lang="da-DK" sz="1200" dirty="0">
              <a:latin typeface="Verdana" panose="020B0604030504040204" pitchFamily="34" charset="0"/>
              <a:ea typeface="Verdana" panose="020B0604030504040204" pitchFamily="34" charset="0"/>
              <a:cs typeface="Verdana" panose="020B0604030504040204" pitchFamily="34" charset="0"/>
            </a:endParaRPr>
          </a:p>
          <a:p>
            <a:r>
              <a:rPr lang="da-DK" sz="1200" dirty="0">
                <a:latin typeface="Verdana" panose="020B0604030504040204" pitchFamily="34" charset="0"/>
                <a:ea typeface="Verdana" panose="020B0604030504040204" pitchFamily="34" charset="0"/>
                <a:cs typeface="Verdana" panose="020B0604030504040204" pitchFamily="34" charset="0"/>
              </a:rPr>
              <a:t>August 2014 (73 players, U13), </a:t>
            </a:r>
            <a:r>
              <a:rPr lang="da-DK" sz="1200" dirty="0" err="1">
                <a:latin typeface="Verdana" panose="020B0604030504040204" pitchFamily="34" charset="0"/>
                <a:ea typeface="Verdana" panose="020B0604030504040204" pitchFamily="34" charset="0"/>
                <a:cs typeface="Verdana" panose="020B0604030504040204" pitchFamily="34" charset="0"/>
              </a:rPr>
              <a:t>only</a:t>
            </a:r>
            <a:r>
              <a:rPr lang="da-DK" sz="1200" dirty="0">
                <a:latin typeface="Verdana" panose="020B0604030504040204" pitchFamily="34" charset="0"/>
                <a:ea typeface="Verdana" panose="020B0604030504040204" pitchFamily="34" charset="0"/>
                <a:cs typeface="Verdana" panose="020B0604030504040204" pitchFamily="34" charset="0"/>
              </a:rPr>
              <a:t> 11 </a:t>
            </a:r>
            <a:r>
              <a:rPr lang="da-DK" sz="1200" dirty="0" err="1">
                <a:latin typeface="Verdana" panose="020B0604030504040204" pitchFamily="34" charset="0"/>
                <a:ea typeface="Verdana" panose="020B0604030504040204" pitchFamily="34" charset="0"/>
                <a:cs typeface="Verdana" panose="020B0604030504040204" pitchFamily="34" charset="0"/>
              </a:rPr>
              <a:t>left</a:t>
            </a:r>
            <a:r>
              <a:rPr lang="da-DK" sz="1200" dirty="0">
                <a:latin typeface="Verdana" panose="020B0604030504040204" pitchFamily="34" charset="0"/>
                <a:ea typeface="Verdana" panose="020B0604030504040204" pitchFamily="34" charset="0"/>
                <a:cs typeface="Verdana" panose="020B0604030504040204" pitchFamily="34" charset="0"/>
              </a:rPr>
              <a:t>! (</a:t>
            </a:r>
            <a:r>
              <a:rPr lang="da-DK" sz="1200" dirty="0" err="1">
                <a:latin typeface="Verdana" panose="020B0604030504040204" pitchFamily="34" charset="0"/>
                <a:ea typeface="Verdana" panose="020B0604030504040204" pitchFamily="34" charset="0"/>
                <a:cs typeface="Verdana" panose="020B0604030504040204" pitchFamily="34" charset="0"/>
              </a:rPr>
              <a:t>one</a:t>
            </a:r>
            <a:r>
              <a:rPr lang="da-DK" sz="1200" dirty="0">
                <a:latin typeface="Verdana" panose="020B0604030504040204" pitchFamily="34" charset="0"/>
                <a:ea typeface="Verdana" panose="020B0604030504040204" pitchFamily="34" charset="0"/>
                <a:cs typeface="Verdana" panose="020B0604030504040204" pitchFamily="34" charset="0"/>
              </a:rPr>
              <a:t> in the </a:t>
            </a:r>
            <a:r>
              <a:rPr lang="da-DK" sz="1200" dirty="0" err="1">
                <a:latin typeface="Verdana" panose="020B0604030504040204" pitchFamily="34" charset="0"/>
                <a:ea typeface="Verdana" panose="020B0604030504040204" pitchFamily="34" charset="0"/>
                <a:cs typeface="Verdana" panose="020B0604030504040204" pitchFamily="34" charset="0"/>
              </a:rPr>
              <a:t>first</a:t>
            </a:r>
            <a:r>
              <a:rPr lang="da-DK" sz="1200" dirty="0">
                <a:latin typeface="Verdana" panose="020B0604030504040204" pitchFamily="34" charset="0"/>
                <a:ea typeface="Verdana" panose="020B0604030504040204" pitchFamily="34" charset="0"/>
                <a:cs typeface="Verdana" panose="020B0604030504040204" pitchFamily="34" charset="0"/>
              </a:rPr>
              <a:t> team+ </a:t>
            </a:r>
            <a:r>
              <a:rPr lang="da-DK" sz="1200" dirty="0" err="1">
                <a:latin typeface="Verdana" panose="020B0604030504040204" pitchFamily="34" charset="0"/>
                <a:ea typeface="Verdana" panose="020B0604030504040204" pitchFamily="34" charset="0"/>
                <a:cs typeface="Verdana" panose="020B0604030504040204" pitchFamily="34" charset="0"/>
              </a:rPr>
              <a:t>one</a:t>
            </a:r>
            <a:r>
              <a:rPr lang="da-DK" sz="1200" dirty="0">
                <a:latin typeface="Verdana" panose="020B0604030504040204" pitchFamily="34" charset="0"/>
                <a:ea typeface="Verdana" panose="020B0604030504040204" pitchFamily="34" charset="0"/>
                <a:cs typeface="Verdana" panose="020B0604030504040204" pitchFamily="34" charset="0"/>
              </a:rPr>
              <a:t> AGF U17Liga, prof), 10 in bording schools </a:t>
            </a:r>
          </a:p>
          <a:p>
            <a:r>
              <a:rPr lang="da-DK" sz="1200" dirty="0" err="1">
                <a:latin typeface="Verdana" panose="020B0604030504040204" pitchFamily="34" charset="0"/>
                <a:ea typeface="Verdana" panose="020B0604030504040204" pitchFamily="34" charset="0"/>
                <a:cs typeface="Verdana" panose="020B0604030504040204" pitchFamily="34" charset="0"/>
              </a:rPr>
              <a:t>Today</a:t>
            </a:r>
            <a:r>
              <a:rPr lang="da-DK" sz="1200" dirty="0">
                <a:latin typeface="Verdana" panose="020B0604030504040204" pitchFamily="34" charset="0"/>
                <a:ea typeface="Verdana" panose="020B0604030504040204" pitchFamily="34" charset="0"/>
                <a:cs typeface="Verdana" panose="020B0604030504040204" pitchFamily="34" charset="0"/>
              </a:rPr>
              <a:t> </a:t>
            </a:r>
            <a:r>
              <a:rPr lang="da-DK" sz="1200" dirty="0" err="1">
                <a:latin typeface="Verdana" panose="020B0604030504040204" pitchFamily="34" charset="0"/>
                <a:ea typeface="Verdana" panose="020B0604030504040204" pitchFamily="34" charset="0"/>
                <a:cs typeface="Verdana" panose="020B0604030504040204" pitchFamily="34" charset="0"/>
              </a:rPr>
              <a:t>we</a:t>
            </a:r>
            <a:r>
              <a:rPr lang="da-DK" sz="1200" dirty="0">
                <a:latin typeface="Verdana" panose="020B0604030504040204" pitchFamily="34" charset="0"/>
                <a:ea typeface="Verdana" panose="020B0604030504040204" pitchFamily="34" charset="0"/>
                <a:cs typeface="Verdana" panose="020B0604030504040204" pitchFamily="34" charset="0"/>
              </a:rPr>
              <a:t> </a:t>
            </a:r>
            <a:r>
              <a:rPr lang="da-DK" sz="1200" dirty="0" err="1">
                <a:latin typeface="Verdana" panose="020B0604030504040204" pitchFamily="34" charset="0"/>
                <a:ea typeface="Verdana" panose="020B0604030504040204" pitchFamily="34" charset="0"/>
                <a:cs typeface="Verdana" panose="020B0604030504040204" pitchFamily="34" charset="0"/>
              </a:rPr>
              <a:t>are</a:t>
            </a:r>
            <a:r>
              <a:rPr lang="da-DK" sz="1200" dirty="0">
                <a:latin typeface="Verdana" panose="020B0604030504040204" pitchFamily="34" charset="0"/>
                <a:ea typeface="Verdana" panose="020B0604030504040204" pitchFamily="34" charset="0"/>
                <a:cs typeface="Verdana" panose="020B0604030504040204" pitchFamily="34" charset="0"/>
              </a:rPr>
              <a:t> still 77 players in U 17 but </a:t>
            </a:r>
            <a:r>
              <a:rPr lang="da-DK" sz="1200" dirty="0" err="1">
                <a:latin typeface="Verdana" panose="020B0604030504040204" pitchFamily="34" charset="0"/>
                <a:ea typeface="Verdana" panose="020B0604030504040204" pitchFamily="34" charset="0"/>
                <a:cs typeface="Verdana" panose="020B0604030504040204" pitchFamily="34" charset="0"/>
              </a:rPr>
              <a:t>only</a:t>
            </a:r>
            <a:r>
              <a:rPr lang="da-DK" sz="1200" dirty="0">
                <a:latin typeface="Verdana" panose="020B0604030504040204" pitchFamily="34" charset="0"/>
                <a:ea typeface="Verdana" panose="020B0604030504040204" pitchFamily="34" charset="0"/>
                <a:cs typeface="Verdana" panose="020B0604030504040204" pitchFamily="34" charset="0"/>
              </a:rPr>
              <a:t> </a:t>
            </a:r>
            <a:r>
              <a:rPr lang="da-DK" sz="1200" dirty="0" err="1">
                <a:latin typeface="Verdana" panose="020B0604030504040204" pitchFamily="34" charset="0"/>
                <a:ea typeface="Verdana" panose="020B0604030504040204" pitchFamily="34" charset="0"/>
                <a:cs typeface="Verdana" panose="020B0604030504040204" pitchFamily="34" charset="0"/>
              </a:rPr>
              <a:t>because</a:t>
            </a:r>
            <a:r>
              <a:rPr lang="da-DK" sz="1200" dirty="0">
                <a:latin typeface="Verdana" panose="020B0604030504040204" pitchFamily="34" charset="0"/>
                <a:ea typeface="Verdana" panose="020B0604030504040204" pitchFamily="34" charset="0"/>
                <a:cs typeface="Verdana" panose="020B0604030504040204" pitchFamily="34" charset="0"/>
              </a:rPr>
              <a:t> </a:t>
            </a:r>
            <a:r>
              <a:rPr lang="da-DK" sz="1200" dirty="0" err="1">
                <a:latin typeface="Verdana" panose="020B0604030504040204" pitchFamily="34" charset="0"/>
                <a:ea typeface="Verdana" panose="020B0604030504040204" pitchFamily="34" charset="0"/>
                <a:cs typeface="Verdana" panose="020B0604030504040204" pitchFamily="34" charset="0"/>
              </a:rPr>
              <a:t>other</a:t>
            </a:r>
            <a:r>
              <a:rPr lang="da-DK" sz="1200" dirty="0">
                <a:latin typeface="Verdana" panose="020B0604030504040204" pitchFamily="34" charset="0"/>
                <a:ea typeface="Verdana" panose="020B0604030504040204" pitchFamily="34" charset="0"/>
                <a:cs typeface="Verdana" panose="020B0604030504040204" pitchFamily="34" charset="0"/>
              </a:rPr>
              <a:t> </a:t>
            </a:r>
            <a:r>
              <a:rPr lang="da-DK" sz="1200" dirty="0" err="1">
                <a:latin typeface="Verdana" panose="020B0604030504040204" pitchFamily="34" charset="0"/>
                <a:ea typeface="Verdana" panose="020B0604030504040204" pitchFamily="34" charset="0"/>
                <a:cs typeface="Verdana" panose="020B0604030504040204" pitchFamily="34" charset="0"/>
              </a:rPr>
              <a:t>local</a:t>
            </a:r>
            <a:r>
              <a:rPr lang="da-DK" sz="1200" dirty="0">
                <a:latin typeface="Verdana" panose="020B0604030504040204" pitchFamily="34" charset="0"/>
                <a:ea typeface="Verdana" panose="020B0604030504040204" pitchFamily="34" charset="0"/>
                <a:cs typeface="Verdana" panose="020B0604030504040204" pitchFamily="34" charset="0"/>
              </a:rPr>
              <a:t> </a:t>
            </a:r>
            <a:r>
              <a:rPr lang="da-DK" sz="1200" dirty="0" err="1">
                <a:latin typeface="Verdana" panose="020B0604030504040204" pitchFamily="34" charset="0"/>
                <a:ea typeface="Verdana" panose="020B0604030504040204" pitchFamily="34" charset="0"/>
                <a:cs typeface="Verdana" panose="020B0604030504040204" pitchFamily="34" charset="0"/>
              </a:rPr>
              <a:t>clubs</a:t>
            </a:r>
            <a:r>
              <a:rPr lang="da-DK" sz="1200" dirty="0">
                <a:latin typeface="Verdana" panose="020B0604030504040204" pitchFamily="34" charset="0"/>
                <a:ea typeface="Verdana" panose="020B0604030504040204" pitchFamily="34" charset="0"/>
                <a:cs typeface="Verdana" panose="020B0604030504040204" pitchFamily="34" charset="0"/>
              </a:rPr>
              <a:t> </a:t>
            </a:r>
            <a:r>
              <a:rPr lang="da-DK" sz="1200" dirty="0" err="1">
                <a:latin typeface="Verdana" panose="020B0604030504040204" pitchFamily="34" charset="0"/>
                <a:ea typeface="Verdana" panose="020B0604030504040204" pitchFamily="34" charset="0"/>
                <a:cs typeface="Verdana" panose="020B0604030504040204" pitchFamily="34" charset="0"/>
              </a:rPr>
              <a:t>were</a:t>
            </a:r>
            <a:r>
              <a:rPr lang="da-DK" sz="1200" dirty="0">
                <a:latin typeface="Verdana" panose="020B0604030504040204" pitchFamily="34" charset="0"/>
                <a:ea typeface="Verdana" panose="020B0604030504040204" pitchFamily="34" charset="0"/>
                <a:cs typeface="Verdana" panose="020B0604030504040204" pitchFamily="34" charset="0"/>
              </a:rPr>
              <a:t> </a:t>
            </a:r>
            <a:r>
              <a:rPr lang="da-DK" sz="1200" dirty="0" err="1">
                <a:latin typeface="Verdana" panose="020B0604030504040204" pitchFamily="34" charset="0"/>
                <a:ea typeface="Verdana" panose="020B0604030504040204" pitchFamily="34" charset="0"/>
                <a:cs typeface="Verdana" panose="020B0604030504040204" pitchFamily="34" charset="0"/>
              </a:rPr>
              <a:t>doing</a:t>
            </a:r>
            <a:r>
              <a:rPr lang="da-DK" sz="1200" dirty="0">
                <a:latin typeface="Verdana" panose="020B0604030504040204" pitchFamily="34" charset="0"/>
                <a:ea typeface="Verdana" panose="020B0604030504040204" pitchFamily="34" charset="0"/>
                <a:cs typeface="Verdana" panose="020B0604030504040204" pitchFamily="34" charset="0"/>
              </a:rPr>
              <a:t> </a:t>
            </a:r>
            <a:r>
              <a:rPr lang="da-DK" sz="1200" dirty="0" err="1">
                <a:latin typeface="Verdana" panose="020B0604030504040204" pitchFamily="34" charset="0"/>
                <a:ea typeface="Verdana" panose="020B0604030504040204" pitchFamily="34" charset="0"/>
                <a:cs typeface="Verdana" panose="020B0604030504040204" pitchFamily="34" charset="0"/>
              </a:rPr>
              <a:t>even</a:t>
            </a:r>
            <a:r>
              <a:rPr lang="da-DK" sz="1200" dirty="0">
                <a:latin typeface="Verdana" panose="020B0604030504040204" pitchFamily="34" charset="0"/>
                <a:ea typeface="Verdana" panose="020B0604030504040204" pitchFamily="34" charset="0"/>
                <a:cs typeface="Verdana" panose="020B0604030504040204" pitchFamily="34" charset="0"/>
              </a:rPr>
              <a:t> </a:t>
            </a:r>
            <a:r>
              <a:rPr lang="da-DK" sz="1200" dirty="0" err="1">
                <a:latin typeface="Verdana" panose="020B0604030504040204" pitchFamily="34" charset="0"/>
                <a:ea typeface="Verdana" panose="020B0604030504040204" pitchFamily="34" charset="0"/>
                <a:cs typeface="Verdana" panose="020B0604030504040204" pitchFamily="34" charset="0"/>
              </a:rPr>
              <a:t>worse</a:t>
            </a:r>
            <a:r>
              <a:rPr lang="da-DK" sz="1200" dirty="0">
                <a:latin typeface="Verdana" panose="020B0604030504040204" pitchFamily="34" charset="0"/>
                <a:ea typeface="Verdana" panose="020B0604030504040204" pitchFamily="34" charset="0"/>
                <a:cs typeface="Verdana" panose="020B0604030504040204" pitchFamily="34" charset="0"/>
              </a:rPr>
              <a:t> and lost the </a:t>
            </a:r>
            <a:r>
              <a:rPr lang="da-DK" sz="1200" dirty="0" err="1">
                <a:latin typeface="Verdana" panose="020B0604030504040204" pitchFamily="34" charset="0"/>
                <a:ea typeface="Verdana" panose="020B0604030504040204" pitchFamily="34" charset="0"/>
                <a:cs typeface="Verdana" panose="020B0604030504040204" pitchFamily="34" charset="0"/>
              </a:rPr>
              <a:t>whole</a:t>
            </a:r>
            <a:r>
              <a:rPr lang="da-DK" sz="1200" dirty="0">
                <a:latin typeface="Verdana" panose="020B0604030504040204" pitchFamily="34" charset="0"/>
                <a:ea typeface="Verdana" panose="020B0604030504040204" pitchFamily="34" charset="0"/>
                <a:cs typeface="Verdana" panose="020B0604030504040204" pitchFamily="34" charset="0"/>
              </a:rPr>
              <a:t> teams…</a:t>
            </a:r>
          </a:p>
          <a:p>
            <a:endParaRPr lang="da-DK" sz="1200" dirty="0">
              <a:latin typeface="Verdana" panose="020B0604030504040204" pitchFamily="34" charset="0"/>
              <a:ea typeface="Verdana" panose="020B0604030504040204" pitchFamily="34" charset="0"/>
              <a:cs typeface="Verdana" panose="020B0604030504040204" pitchFamily="34" charset="0"/>
            </a:endParaRPr>
          </a:p>
          <a:p>
            <a:r>
              <a:rPr lang="da-DK" sz="1200" dirty="0">
                <a:latin typeface="Verdana" panose="020B0604030504040204" pitchFamily="34" charset="0"/>
                <a:ea typeface="Verdana" panose="020B0604030504040204" pitchFamily="34" charset="0"/>
                <a:cs typeface="Verdana" panose="020B0604030504040204" pitchFamily="34" charset="0"/>
              </a:rPr>
              <a:t>(IF Lyseng football has the 4th </a:t>
            </a:r>
            <a:r>
              <a:rPr lang="da-DK" sz="1200" dirty="0" err="1">
                <a:latin typeface="Verdana" panose="020B0604030504040204" pitchFamily="34" charset="0"/>
                <a:ea typeface="Verdana" panose="020B0604030504040204" pitchFamily="34" charset="0"/>
                <a:cs typeface="Verdana" panose="020B0604030504040204" pitchFamily="34" charset="0"/>
              </a:rPr>
              <a:t>largest</a:t>
            </a:r>
            <a:r>
              <a:rPr lang="da-DK" sz="1200" dirty="0">
                <a:latin typeface="Verdana" panose="020B0604030504040204" pitchFamily="34" charset="0"/>
                <a:ea typeface="Verdana" panose="020B0604030504040204" pitchFamily="34" charset="0"/>
                <a:cs typeface="Verdana" panose="020B0604030504040204" pitchFamily="34" charset="0"/>
              </a:rPr>
              <a:t> </a:t>
            </a:r>
            <a:r>
              <a:rPr lang="da-DK" sz="1200" dirty="0" err="1">
                <a:latin typeface="Verdana" panose="020B0604030504040204" pitchFamily="34" charset="0"/>
                <a:ea typeface="Verdana" panose="020B0604030504040204" pitchFamily="34" charset="0"/>
                <a:cs typeface="Verdana" panose="020B0604030504040204" pitchFamily="34" charset="0"/>
              </a:rPr>
              <a:t>youth</a:t>
            </a:r>
            <a:r>
              <a:rPr lang="da-DK" sz="1200" dirty="0">
                <a:latin typeface="Verdana" panose="020B0604030504040204" pitchFamily="34" charset="0"/>
                <a:ea typeface="Verdana" panose="020B0604030504040204" pitchFamily="34" charset="0"/>
                <a:cs typeface="Verdana" panose="020B0604030504040204" pitchFamily="34" charset="0"/>
              </a:rPr>
              <a:t> </a:t>
            </a:r>
            <a:r>
              <a:rPr lang="da-DK" sz="1200" dirty="0" err="1">
                <a:latin typeface="Verdana" panose="020B0604030504040204" pitchFamily="34" charset="0"/>
                <a:ea typeface="Verdana" panose="020B0604030504040204" pitchFamily="34" charset="0"/>
                <a:cs typeface="Verdana" panose="020B0604030504040204" pitchFamily="34" charset="0"/>
              </a:rPr>
              <a:t>department</a:t>
            </a:r>
            <a:r>
              <a:rPr lang="da-DK" sz="1200" dirty="0">
                <a:latin typeface="Verdana" panose="020B0604030504040204" pitchFamily="34" charset="0"/>
                <a:ea typeface="Verdana" panose="020B0604030504040204" pitchFamily="34" charset="0"/>
                <a:cs typeface="Verdana" panose="020B0604030504040204" pitchFamily="34" charset="0"/>
              </a:rPr>
              <a:t> 13-18 </a:t>
            </a:r>
            <a:r>
              <a:rPr lang="da-DK" sz="1200" dirty="0" err="1">
                <a:latin typeface="Verdana" panose="020B0604030504040204" pitchFamily="34" charset="0"/>
                <a:ea typeface="Verdana" panose="020B0604030504040204" pitchFamily="34" charset="0"/>
                <a:cs typeface="Verdana" panose="020B0604030504040204" pitchFamily="34" charset="0"/>
              </a:rPr>
              <a:t>years</a:t>
            </a:r>
            <a:r>
              <a:rPr lang="da-DK" sz="1200" dirty="0">
                <a:latin typeface="Verdana" panose="020B0604030504040204" pitchFamily="34" charset="0"/>
                <a:ea typeface="Verdana" panose="020B0604030504040204" pitchFamily="34" charset="0"/>
                <a:cs typeface="Verdana" panose="020B0604030504040204" pitchFamily="34" charset="0"/>
              </a:rPr>
              <a:t> in Denmark)</a:t>
            </a:r>
          </a:p>
          <a:p>
            <a:endParaRPr lang="da-DK" sz="1200" dirty="0">
              <a:latin typeface="Verdana" panose="020B0604030504040204" pitchFamily="34" charset="0"/>
              <a:ea typeface="Verdana" panose="020B0604030504040204" pitchFamily="34" charset="0"/>
              <a:cs typeface="Verdana" panose="020B0604030504040204" pitchFamily="34" charset="0"/>
            </a:endParaRPr>
          </a:p>
          <a:p>
            <a:endParaRPr lang="da-DK" dirty="0"/>
          </a:p>
        </p:txBody>
      </p:sp>
    </p:spTree>
    <p:extLst>
      <p:ext uri="{BB962C8B-B14F-4D97-AF65-F5344CB8AC3E}">
        <p14:creationId xmlns:p14="http://schemas.microsoft.com/office/powerpoint/2010/main" val="6793623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Lige forbindelse 4">
            <a:extLst>
              <a:ext uri="{FF2B5EF4-FFF2-40B4-BE49-F238E27FC236}">
                <a16:creationId xmlns:a16="http://schemas.microsoft.com/office/drawing/2014/main" id="{399A575F-981B-4BEA-827F-C3527798A9A0}"/>
              </a:ext>
            </a:extLst>
          </p:cNvPr>
          <p:cNvCxnSpPr/>
          <p:nvPr/>
        </p:nvCxnSpPr>
        <p:spPr>
          <a:xfrm>
            <a:off x="1696915" y="0"/>
            <a:ext cx="0" cy="685800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kstfelt 5">
            <a:extLst>
              <a:ext uri="{FF2B5EF4-FFF2-40B4-BE49-F238E27FC236}">
                <a16:creationId xmlns:a16="http://schemas.microsoft.com/office/drawing/2014/main" id="{922747D4-B423-400A-BA19-096A0432B699}"/>
              </a:ext>
            </a:extLst>
          </p:cNvPr>
          <p:cNvSpPr txBox="1"/>
          <p:nvPr/>
        </p:nvSpPr>
        <p:spPr>
          <a:xfrm>
            <a:off x="0" y="0"/>
            <a:ext cx="1696908" cy="6858000"/>
          </a:xfrm>
          <a:prstGeom prst="rect">
            <a:avLst/>
          </a:prstGeom>
          <a:solidFill>
            <a:srgbClr val="700000"/>
          </a:solidFill>
        </p:spPr>
        <p:txBody>
          <a:bodyPr wrap="square" rtlCol="0">
            <a:spAutoFit/>
          </a:bodyPr>
          <a:lstStyle/>
          <a:p>
            <a:endParaRPr lang="da-DK" dirty="0"/>
          </a:p>
        </p:txBody>
      </p:sp>
      <p:sp>
        <p:nvSpPr>
          <p:cNvPr id="7" name="Tekstfelt 6">
            <a:extLst>
              <a:ext uri="{FF2B5EF4-FFF2-40B4-BE49-F238E27FC236}">
                <a16:creationId xmlns:a16="http://schemas.microsoft.com/office/drawing/2014/main" id="{EC405921-3235-4954-BB24-2078C19B345A}"/>
              </a:ext>
            </a:extLst>
          </p:cNvPr>
          <p:cNvSpPr txBox="1"/>
          <p:nvPr/>
        </p:nvSpPr>
        <p:spPr>
          <a:xfrm>
            <a:off x="-9525" y="5915025"/>
            <a:ext cx="1696908" cy="830997"/>
          </a:xfrm>
          <a:prstGeom prst="rect">
            <a:avLst/>
          </a:prstGeom>
          <a:noFill/>
        </p:spPr>
        <p:txBody>
          <a:bodyPr wrap="square" rtlCol="0">
            <a:spAutoFit/>
          </a:bodyPr>
          <a:lstStyle/>
          <a:p>
            <a:r>
              <a:rPr lang="da-DK" sz="1200" b="1" dirty="0">
                <a:solidFill>
                  <a:schemeClr val="bg1"/>
                </a:solidFill>
              </a:rPr>
              <a:t>Idrættens Konsulenthus</a:t>
            </a:r>
          </a:p>
          <a:p>
            <a:r>
              <a:rPr lang="da-DK" sz="1200" dirty="0">
                <a:solidFill>
                  <a:schemeClr val="bg1"/>
                </a:solidFill>
              </a:rPr>
              <a:t>Henrik H. Brandt</a:t>
            </a:r>
          </a:p>
          <a:p>
            <a:r>
              <a:rPr lang="da-DK" sz="1200" dirty="0">
                <a:solidFill>
                  <a:schemeClr val="bg1"/>
                </a:solidFill>
              </a:rPr>
              <a:t>Tlf. +4529210972</a:t>
            </a:r>
          </a:p>
          <a:p>
            <a:r>
              <a:rPr lang="da-DK" sz="1200" dirty="0">
                <a:solidFill>
                  <a:schemeClr val="bg1"/>
                </a:solidFill>
              </a:rPr>
              <a:t>henrik.brandt@idkon.dk</a:t>
            </a:r>
          </a:p>
        </p:txBody>
      </p:sp>
      <p:sp>
        <p:nvSpPr>
          <p:cNvPr id="2" name="Tekstfelt 1">
            <a:extLst>
              <a:ext uri="{FF2B5EF4-FFF2-40B4-BE49-F238E27FC236}">
                <a16:creationId xmlns:a16="http://schemas.microsoft.com/office/drawing/2014/main" id="{4D7DB815-46F4-4C35-B4F1-BED24FDBCAF4}"/>
              </a:ext>
            </a:extLst>
          </p:cNvPr>
          <p:cNvSpPr txBox="1"/>
          <p:nvPr/>
        </p:nvSpPr>
        <p:spPr>
          <a:xfrm>
            <a:off x="2086985" y="344238"/>
            <a:ext cx="9423690" cy="830997"/>
          </a:xfrm>
          <a:prstGeom prst="rect">
            <a:avLst/>
          </a:prstGeom>
          <a:noFill/>
        </p:spPr>
        <p:txBody>
          <a:bodyPr wrap="square" rtlCol="0">
            <a:spAutoFit/>
          </a:bodyPr>
          <a:lstStyle/>
          <a:p>
            <a:r>
              <a:rPr lang="da-DK" sz="2400" dirty="0">
                <a:latin typeface="Verdana" panose="020B0604030504040204" pitchFamily="34" charset="0"/>
                <a:ea typeface="Verdana" panose="020B0604030504040204" pitchFamily="34" charset="0"/>
                <a:cs typeface="Verdana" panose="020B0604030504040204" pitchFamily="34" charset="0"/>
              </a:rPr>
              <a:t>Summary: </a:t>
            </a:r>
            <a:r>
              <a:rPr lang="da-DK" sz="2400" dirty="0" err="1">
                <a:latin typeface="Verdana" panose="020B0604030504040204" pitchFamily="34" charset="0"/>
                <a:ea typeface="Verdana" panose="020B0604030504040204" pitchFamily="34" charset="0"/>
                <a:cs typeface="Verdana" panose="020B0604030504040204" pitchFamily="34" charset="0"/>
              </a:rPr>
              <a:t>What</a:t>
            </a:r>
            <a:r>
              <a:rPr lang="da-DK" sz="2400" dirty="0">
                <a:latin typeface="Verdana" panose="020B0604030504040204" pitchFamily="34" charset="0"/>
                <a:ea typeface="Verdana" panose="020B0604030504040204" pitchFamily="34" charset="0"/>
                <a:cs typeface="Verdana" panose="020B0604030504040204" pitchFamily="34" charset="0"/>
              </a:rPr>
              <a:t> </a:t>
            </a:r>
            <a:r>
              <a:rPr lang="da-DK" sz="2400" dirty="0" err="1">
                <a:latin typeface="Verdana" panose="020B0604030504040204" pitchFamily="34" charset="0"/>
                <a:ea typeface="Verdana" panose="020B0604030504040204" pitchFamily="34" charset="0"/>
                <a:cs typeface="Verdana" panose="020B0604030504040204" pitchFamily="34" charset="0"/>
              </a:rPr>
              <a:t>does</a:t>
            </a:r>
            <a:r>
              <a:rPr lang="da-DK" sz="2400" dirty="0">
                <a:latin typeface="Verdana" panose="020B0604030504040204" pitchFamily="34" charset="0"/>
                <a:ea typeface="Verdana" panose="020B0604030504040204" pitchFamily="34" charset="0"/>
                <a:cs typeface="Verdana" panose="020B0604030504040204" pitchFamily="34" charset="0"/>
              </a:rPr>
              <a:t> the mental </a:t>
            </a:r>
            <a:r>
              <a:rPr lang="da-DK" sz="2400" dirty="0" err="1">
                <a:latin typeface="Verdana" panose="020B0604030504040204" pitchFamily="34" charset="0"/>
                <a:ea typeface="Verdana" panose="020B0604030504040204" pitchFamily="34" charset="0"/>
                <a:cs typeface="Verdana" panose="020B0604030504040204" pitchFamily="34" charset="0"/>
              </a:rPr>
              <a:t>aspect</a:t>
            </a:r>
            <a:r>
              <a:rPr lang="da-DK" sz="2400" dirty="0">
                <a:latin typeface="Verdana" panose="020B0604030504040204" pitchFamily="34" charset="0"/>
                <a:ea typeface="Verdana" panose="020B0604030504040204" pitchFamily="34" charset="0"/>
                <a:cs typeface="Verdana" panose="020B0604030504040204" pitchFamily="34" charset="0"/>
              </a:rPr>
              <a:t> and </a:t>
            </a:r>
            <a:r>
              <a:rPr lang="da-DK" sz="2400" dirty="0" err="1">
                <a:latin typeface="Verdana" panose="020B0604030504040204" pitchFamily="34" charset="0"/>
                <a:ea typeface="Verdana" panose="020B0604030504040204" pitchFamily="34" charset="0"/>
                <a:cs typeface="Verdana" panose="020B0604030504040204" pitchFamily="34" charset="0"/>
              </a:rPr>
              <a:t>various</a:t>
            </a:r>
            <a:r>
              <a:rPr lang="da-DK" sz="2400" dirty="0">
                <a:latin typeface="Verdana" panose="020B0604030504040204" pitchFamily="34" charset="0"/>
                <a:ea typeface="Verdana" panose="020B0604030504040204" pitchFamily="34" charset="0"/>
                <a:cs typeface="Verdana" panose="020B0604030504040204" pitchFamily="34" charset="0"/>
              </a:rPr>
              <a:t> </a:t>
            </a:r>
            <a:r>
              <a:rPr lang="da-DK" sz="2400" dirty="0" err="1">
                <a:latin typeface="Verdana" panose="020B0604030504040204" pitchFamily="34" charset="0"/>
                <a:ea typeface="Verdana" panose="020B0604030504040204" pitchFamily="34" charset="0"/>
                <a:cs typeface="Verdana" panose="020B0604030504040204" pitchFamily="34" charset="0"/>
              </a:rPr>
              <a:t>levels</a:t>
            </a:r>
            <a:r>
              <a:rPr lang="da-DK" sz="2400" dirty="0">
                <a:latin typeface="Verdana" panose="020B0604030504040204" pitchFamily="34" charset="0"/>
                <a:ea typeface="Verdana" panose="020B0604030504040204" pitchFamily="34" charset="0"/>
                <a:cs typeface="Verdana" panose="020B0604030504040204" pitchFamily="34" charset="0"/>
              </a:rPr>
              <a:t> of the kids </a:t>
            </a:r>
            <a:r>
              <a:rPr lang="da-DK" sz="2400" dirty="0" err="1">
                <a:latin typeface="Verdana" panose="020B0604030504040204" pitchFamily="34" charset="0"/>
                <a:ea typeface="Verdana" panose="020B0604030504040204" pitchFamily="34" charset="0"/>
                <a:cs typeface="Verdana" panose="020B0604030504040204" pitchFamily="34" charset="0"/>
              </a:rPr>
              <a:t>mean</a:t>
            </a:r>
            <a:r>
              <a:rPr lang="da-DK" sz="2400" dirty="0">
                <a:latin typeface="Verdana" panose="020B0604030504040204" pitchFamily="34" charset="0"/>
                <a:ea typeface="Verdana" panose="020B0604030504040204" pitchFamily="34" charset="0"/>
                <a:cs typeface="Verdana" panose="020B0604030504040204" pitchFamily="34" charset="0"/>
              </a:rPr>
              <a:t> for coaching </a:t>
            </a:r>
            <a:r>
              <a:rPr lang="da-DK" sz="2400" dirty="0" err="1">
                <a:latin typeface="Verdana" panose="020B0604030504040204" pitchFamily="34" charset="0"/>
                <a:ea typeface="Verdana" panose="020B0604030504040204" pitchFamily="34" charset="0"/>
                <a:cs typeface="Verdana" panose="020B0604030504040204" pitchFamily="34" charset="0"/>
              </a:rPr>
              <a:t>qualifications</a:t>
            </a:r>
            <a:r>
              <a:rPr lang="da-DK" sz="2400" dirty="0">
                <a:latin typeface="Verdana" panose="020B0604030504040204" pitchFamily="34" charset="0"/>
                <a:ea typeface="Verdana" panose="020B0604030504040204" pitchFamily="34" charset="0"/>
                <a:cs typeface="Verdana" panose="020B0604030504040204" pitchFamily="34" charset="0"/>
              </a:rPr>
              <a:t>?</a:t>
            </a:r>
          </a:p>
        </p:txBody>
      </p:sp>
      <p:sp>
        <p:nvSpPr>
          <p:cNvPr id="4" name="Tekstfelt 3">
            <a:extLst>
              <a:ext uri="{FF2B5EF4-FFF2-40B4-BE49-F238E27FC236}">
                <a16:creationId xmlns:a16="http://schemas.microsoft.com/office/drawing/2014/main" id="{5E8490A5-C75F-4BBC-80EA-E7EDA917072B}"/>
              </a:ext>
            </a:extLst>
          </p:cNvPr>
          <p:cNvSpPr txBox="1"/>
          <p:nvPr/>
        </p:nvSpPr>
        <p:spPr>
          <a:xfrm>
            <a:off x="2017062" y="1316099"/>
            <a:ext cx="7772396" cy="4801314"/>
          </a:xfrm>
          <a:prstGeom prst="rect">
            <a:avLst/>
          </a:prstGeom>
          <a:noFill/>
        </p:spPr>
        <p:txBody>
          <a:bodyPr wrap="square" rtlCol="0">
            <a:spAutoFit/>
          </a:bodyPr>
          <a:lstStyle/>
          <a:p>
            <a:r>
              <a:rPr lang="da-DK" dirty="0">
                <a:latin typeface="Verdana" panose="020B0604030504040204" pitchFamily="34" charset="0"/>
                <a:ea typeface="Verdana" panose="020B0604030504040204" pitchFamily="34" charset="0"/>
                <a:cs typeface="Verdana" panose="020B0604030504040204" pitchFamily="34" charset="0"/>
              </a:rPr>
              <a:t>If </a:t>
            </a:r>
            <a:r>
              <a:rPr lang="da-DK" dirty="0" err="1">
                <a:latin typeface="Verdana" panose="020B0604030504040204" pitchFamily="34" charset="0"/>
                <a:ea typeface="Verdana" panose="020B0604030504040204" pitchFamily="34" charset="0"/>
                <a:cs typeface="Verdana" panose="020B0604030504040204" pitchFamily="34" charset="0"/>
              </a:rPr>
              <a:t>we</a:t>
            </a:r>
            <a:r>
              <a:rPr lang="da-DK" dirty="0">
                <a:latin typeface="Verdana" panose="020B0604030504040204" pitchFamily="34" charset="0"/>
                <a:ea typeface="Verdana" panose="020B0604030504040204" pitchFamily="34" charset="0"/>
                <a:cs typeface="Verdana" panose="020B0604030504040204" pitchFamily="34" charset="0"/>
              </a:rPr>
              <a:t> base </a:t>
            </a:r>
            <a:r>
              <a:rPr lang="da-DK" dirty="0" err="1">
                <a:latin typeface="Verdana" panose="020B0604030504040204" pitchFamily="34" charset="0"/>
                <a:ea typeface="Verdana" panose="020B0604030504040204" pitchFamily="34" charset="0"/>
                <a:cs typeface="Verdana" panose="020B0604030504040204" pitchFamily="34" charset="0"/>
              </a:rPr>
              <a:t>our</a:t>
            </a:r>
            <a:r>
              <a:rPr lang="da-DK" dirty="0">
                <a:latin typeface="Verdana" panose="020B0604030504040204" pitchFamily="34" charset="0"/>
                <a:ea typeface="Verdana" panose="020B0604030504040204" pitchFamily="34" charset="0"/>
                <a:cs typeface="Verdana" panose="020B0604030504040204" pitchFamily="34" charset="0"/>
              </a:rPr>
              <a:t> coaching </a:t>
            </a:r>
            <a:r>
              <a:rPr lang="da-DK" dirty="0" err="1">
                <a:latin typeface="Verdana" panose="020B0604030504040204" pitchFamily="34" charset="0"/>
                <a:ea typeface="Verdana" panose="020B0604030504040204" pitchFamily="34" charset="0"/>
                <a:cs typeface="Verdana" panose="020B0604030504040204" pitchFamily="34" charset="0"/>
              </a:rPr>
              <a:t>only</a:t>
            </a:r>
            <a:r>
              <a:rPr lang="da-DK" dirty="0">
                <a:latin typeface="Verdana" panose="020B0604030504040204" pitchFamily="34" charset="0"/>
                <a:ea typeface="Verdana" panose="020B0604030504040204" pitchFamily="34" charset="0"/>
                <a:cs typeface="Verdana" panose="020B0604030504040204" pitchFamily="34" charset="0"/>
              </a:rPr>
              <a:t> on </a:t>
            </a:r>
            <a:r>
              <a:rPr lang="da-DK" dirty="0" err="1">
                <a:latin typeface="Verdana" panose="020B0604030504040204" pitchFamily="34" charset="0"/>
                <a:ea typeface="Verdana" panose="020B0604030504040204" pitchFamily="34" charset="0"/>
                <a:cs typeface="Verdana" panose="020B0604030504040204" pitchFamily="34" charset="0"/>
              </a:rPr>
              <a:t>our</a:t>
            </a:r>
            <a:r>
              <a:rPr lang="da-DK" dirty="0">
                <a:latin typeface="Verdana" panose="020B0604030504040204" pitchFamily="34" charset="0"/>
                <a:ea typeface="Verdana" panose="020B0604030504040204" pitchFamily="34" charset="0"/>
                <a:cs typeface="Verdana" panose="020B0604030504040204" pitchFamily="34" charset="0"/>
              </a:rPr>
              <a:t> </a:t>
            </a:r>
            <a:r>
              <a:rPr lang="da-DK" dirty="0" err="1">
                <a:latin typeface="Verdana" panose="020B0604030504040204" pitchFamily="34" charset="0"/>
                <a:ea typeface="Verdana" panose="020B0604030504040204" pitchFamily="34" charset="0"/>
                <a:cs typeface="Verdana" panose="020B0604030504040204" pitchFamily="34" charset="0"/>
              </a:rPr>
              <a:t>authority</a:t>
            </a:r>
            <a:r>
              <a:rPr lang="da-DK" dirty="0">
                <a:latin typeface="Verdana" panose="020B0604030504040204" pitchFamily="34" charset="0"/>
                <a:ea typeface="Verdana" panose="020B0604030504040204" pitchFamily="34" charset="0"/>
                <a:cs typeface="Verdana" panose="020B0604030504040204" pitchFamily="34" charset="0"/>
              </a:rPr>
              <a:t>…</a:t>
            </a:r>
          </a:p>
          <a:p>
            <a:r>
              <a:rPr lang="da-DK" dirty="0">
                <a:latin typeface="Verdana" panose="020B0604030504040204" pitchFamily="34" charset="0"/>
                <a:ea typeface="Verdana" panose="020B0604030504040204" pitchFamily="34" charset="0"/>
                <a:cs typeface="Verdana" panose="020B0604030504040204" pitchFamily="34" charset="0"/>
              </a:rPr>
              <a:t>If </a:t>
            </a:r>
            <a:r>
              <a:rPr lang="da-DK" dirty="0" err="1">
                <a:latin typeface="Verdana" panose="020B0604030504040204" pitchFamily="34" charset="0"/>
                <a:ea typeface="Verdana" panose="020B0604030504040204" pitchFamily="34" charset="0"/>
                <a:cs typeface="Verdana" panose="020B0604030504040204" pitchFamily="34" charset="0"/>
              </a:rPr>
              <a:t>we</a:t>
            </a:r>
            <a:r>
              <a:rPr lang="da-DK" dirty="0">
                <a:latin typeface="Verdana" panose="020B0604030504040204" pitchFamily="34" charset="0"/>
                <a:ea typeface="Verdana" panose="020B0604030504040204" pitchFamily="34" charset="0"/>
                <a:cs typeface="Verdana" panose="020B0604030504040204" pitchFamily="34" charset="0"/>
              </a:rPr>
              <a:t> base </a:t>
            </a:r>
            <a:r>
              <a:rPr lang="da-DK" dirty="0" err="1">
                <a:latin typeface="Verdana" panose="020B0604030504040204" pitchFamily="34" charset="0"/>
                <a:ea typeface="Verdana" panose="020B0604030504040204" pitchFamily="34" charset="0"/>
                <a:cs typeface="Verdana" panose="020B0604030504040204" pitchFamily="34" charset="0"/>
              </a:rPr>
              <a:t>our</a:t>
            </a:r>
            <a:r>
              <a:rPr lang="da-DK" dirty="0">
                <a:latin typeface="Verdana" panose="020B0604030504040204" pitchFamily="34" charset="0"/>
                <a:ea typeface="Verdana" panose="020B0604030504040204" pitchFamily="34" charset="0"/>
                <a:cs typeface="Verdana" panose="020B0604030504040204" pitchFamily="34" charset="0"/>
              </a:rPr>
              <a:t> coaching and approach on the ‘</a:t>
            </a:r>
            <a:r>
              <a:rPr lang="da-DK" dirty="0" err="1">
                <a:latin typeface="Verdana" panose="020B0604030504040204" pitchFamily="34" charset="0"/>
                <a:ea typeface="Verdana" panose="020B0604030504040204" pitchFamily="34" charset="0"/>
                <a:cs typeface="Verdana" panose="020B0604030504040204" pitchFamily="34" charset="0"/>
              </a:rPr>
              <a:t>sporting</a:t>
            </a:r>
            <a:r>
              <a:rPr lang="da-DK" dirty="0">
                <a:latin typeface="Verdana" panose="020B0604030504040204" pitchFamily="34" charset="0"/>
                <a:ea typeface="Verdana" panose="020B0604030504040204" pitchFamily="34" charset="0"/>
                <a:cs typeface="Verdana" panose="020B0604030504040204" pitchFamily="34" charset="0"/>
              </a:rPr>
              <a:t> </a:t>
            </a:r>
            <a:r>
              <a:rPr lang="da-DK" dirty="0" err="1">
                <a:latin typeface="Verdana" panose="020B0604030504040204" pitchFamily="34" charset="0"/>
                <a:ea typeface="Verdana" panose="020B0604030504040204" pitchFamily="34" charset="0"/>
                <a:cs typeface="Verdana" panose="020B0604030504040204" pitchFamily="34" charset="0"/>
              </a:rPr>
              <a:t>pyramid</a:t>
            </a:r>
            <a:r>
              <a:rPr lang="da-DK" dirty="0">
                <a:latin typeface="Verdana" panose="020B0604030504040204" pitchFamily="34" charset="0"/>
                <a:ea typeface="Verdana" panose="020B0604030504040204" pitchFamily="34" charset="0"/>
                <a:cs typeface="Verdana" panose="020B0604030504040204" pitchFamily="34" charset="0"/>
              </a:rPr>
              <a:t>’ from a </a:t>
            </a:r>
            <a:r>
              <a:rPr lang="da-DK" dirty="0" err="1">
                <a:latin typeface="Verdana" panose="020B0604030504040204" pitchFamily="34" charset="0"/>
                <a:ea typeface="Verdana" panose="020B0604030504040204" pitchFamily="34" charset="0"/>
                <a:cs typeface="Verdana" panose="020B0604030504040204" pitchFamily="34" charset="0"/>
              </a:rPr>
              <a:t>young</a:t>
            </a:r>
            <a:r>
              <a:rPr lang="da-DK" dirty="0">
                <a:latin typeface="Verdana" panose="020B0604030504040204" pitchFamily="34" charset="0"/>
                <a:ea typeface="Verdana" panose="020B0604030504040204" pitchFamily="34" charset="0"/>
                <a:cs typeface="Verdana" panose="020B0604030504040204" pitchFamily="34" charset="0"/>
              </a:rPr>
              <a:t> age…</a:t>
            </a:r>
          </a:p>
          <a:p>
            <a:r>
              <a:rPr lang="da-DK" dirty="0">
                <a:latin typeface="Verdana" panose="020B0604030504040204" pitchFamily="34" charset="0"/>
                <a:ea typeface="Verdana" panose="020B0604030504040204" pitchFamily="34" charset="0"/>
                <a:cs typeface="Verdana" panose="020B0604030504040204" pitchFamily="34" charset="0"/>
              </a:rPr>
              <a:t>(</a:t>
            </a:r>
            <a:r>
              <a:rPr lang="da-DK" dirty="0" err="1">
                <a:latin typeface="Verdana" panose="020B0604030504040204" pitchFamily="34" charset="0"/>
                <a:ea typeface="Verdana" panose="020B0604030504040204" pitchFamily="34" charset="0"/>
                <a:cs typeface="Verdana" panose="020B0604030504040204" pitchFamily="34" charset="0"/>
              </a:rPr>
              <a:t>which</a:t>
            </a:r>
            <a:r>
              <a:rPr lang="da-DK" dirty="0">
                <a:latin typeface="Verdana" panose="020B0604030504040204" pitchFamily="34" charset="0"/>
                <a:ea typeface="Verdana" panose="020B0604030504040204" pitchFamily="34" charset="0"/>
                <a:cs typeface="Verdana" panose="020B0604030504040204" pitchFamily="34" charset="0"/>
              </a:rPr>
              <a:t> is the general </a:t>
            </a:r>
            <a:r>
              <a:rPr lang="da-DK" dirty="0" err="1">
                <a:latin typeface="Verdana" panose="020B0604030504040204" pitchFamily="34" charset="0"/>
                <a:ea typeface="Verdana" panose="020B0604030504040204" pitchFamily="34" charset="0"/>
                <a:cs typeface="Verdana" panose="020B0604030504040204" pitchFamily="34" charset="0"/>
              </a:rPr>
              <a:t>rule</a:t>
            </a:r>
            <a:r>
              <a:rPr lang="da-DK" dirty="0">
                <a:latin typeface="Verdana" panose="020B0604030504040204" pitchFamily="34" charset="0"/>
                <a:ea typeface="Verdana" panose="020B0604030504040204" pitchFamily="34" charset="0"/>
                <a:cs typeface="Verdana" panose="020B0604030504040204" pitchFamily="34" charset="0"/>
              </a:rPr>
              <a:t> in most sports…)</a:t>
            </a:r>
          </a:p>
          <a:p>
            <a:endParaRPr lang="da-DK" dirty="0">
              <a:latin typeface="Verdana" panose="020B0604030504040204" pitchFamily="34" charset="0"/>
              <a:ea typeface="Verdana" panose="020B0604030504040204" pitchFamily="34" charset="0"/>
              <a:cs typeface="Verdana" panose="020B0604030504040204" pitchFamily="34" charset="0"/>
            </a:endParaRPr>
          </a:p>
          <a:p>
            <a:r>
              <a:rPr lang="da-DK" dirty="0" err="1">
                <a:latin typeface="Verdana" panose="020B0604030504040204" pitchFamily="34" charset="0"/>
                <a:ea typeface="Verdana" panose="020B0604030504040204" pitchFamily="34" charset="0"/>
                <a:cs typeface="Verdana" panose="020B0604030504040204" pitchFamily="34" charset="0"/>
              </a:rPr>
              <a:t>We</a:t>
            </a:r>
            <a:r>
              <a:rPr lang="da-DK" dirty="0">
                <a:latin typeface="Verdana" panose="020B0604030504040204" pitchFamily="34" charset="0"/>
                <a:ea typeface="Verdana" panose="020B0604030504040204" pitchFamily="34" charset="0"/>
                <a:cs typeface="Verdana" panose="020B0604030504040204" pitchFamily="34" charset="0"/>
              </a:rPr>
              <a:t> </a:t>
            </a:r>
            <a:r>
              <a:rPr lang="da-DK" dirty="0" err="1">
                <a:latin typeface="Verdana" panose="020B0604030504040204" pitchFamily="34" charset="0"/>
                <a:ea typeface="Verdana" panose="020B0604030504040204" pitchFamily="34" charset="0"/>
                <a:cs typeface="Verdana" panose="020B0604030504040204" pitchFamily="34" charset="0"/>
              </a:rPr>
              <a:t>lose</a:t>
            </a:r>
            <a:r>
              <a:rPr lang="da-DK" dirty="0">
                <a:latin typeface="Verdana" panose="020B0604030504040204" pitchFamily="34" charset="0"/>
                <a:ea typeface="Verdana" panose="020B0604030504040204" pitchFamily="34" charset="0"/>
                <a:cs typeface="Verdana" panose="020B0604030504040204" pitchFamily="34" charset="0"/>
              </a:rPr>
              <a:t> a </a:t>
            </a:r>
            <a:r>
              <a:rPr lang="da-DK" dirty="0" err="1">
                <a:latin typeface="Verdana" panose="020B0604030504040204" pitchFamily="34" charset="0"/>
                <a:ea typeface="Verdana" panose="020B0604030504040204" pitchFamily="34" charset="0"/>
                <a:cs typeface="Verdana" panose="020B0604030504040204" pitchFamily="34" charset="0"/>
              </a:rPr>
              <a:t>lot</a:t>
            </a:r>
            <a:r>
              <a:rPr lang="da-DK" dirty="0">
                <a:latin typeface="Verdana" panose="020B0604030504040204" pitchFamily="34" charset="0"/>
                <a:ea typeface="Verdana" panose="020B0604030504040204" pitchFamily="34" charset="0"/>
                <a:cs typeface="Verdana" panose="020B0604030504040204" pitchFamily="34" charset="0"/>
              </a:rPr>
              <a:t> of talent </a:t>
            </a:r>
            <a:r>
              <a:rPr lang="da-DK" dirty="0" err="1">
                <a:latin typeface="Verdana" panose="020B0604030504040204" pitchFamily="34" charset="0"/>
                <a:ea typeface="Verdana" panose="020B0604030504040204" pitchFamily="34" charset="0"/>
                <a:cs typeface="Verdana" panose="020B0604030504040204" pitchFamily="34" charset="0"/>
              </a:rPr>
              <a:t>because</a:t>
            </a:r>
            <a:r>
              <a:rPr lang="da-DK" dirty="0">
                <a:latin typeface="Verdana" panose="020B0604030504040204" pitchFamily="34" charset="0"/>
                <a:ea typeface="Verdana" panose="020B0604030504040204" pitchFamily="34" charset="0"/>
                <a:cs typeface="Verdana" panose="020B0604030504040204" pitchFamily="34" charset="0"/>
              </a:rPr>
              <a:t> of the relative age </a:t>
            </a:r>
            <a:r>
              <a:rPr lang="da-DK" dirty="0" err="1">
                <a:latin typeface="Verdana" panose="020B0604030504040204" pitchFamily="34" charset="0"/>
                <a:ea typeface="Verdana" panose="020B0604030504040204" pitchFamily="34" charset="0"/>
                <a:cs typeface="Verdana" panose="020B0604030504040204" pitchFamily="34" charset="0"/>
              </a:rPr>
              <a:t>effect</a:t>
            </a:r>
            <a:r>
              <a:rPr lang="da-DK" dirty="0">
                <a:latin typeface="Verdana" panose="020B0604030504040204" pitchFamily="34" charset="0"/>
                <a:ea typeface="Verdana" panose="020B0604030504040204" pitchFamily="34" charset="0"/>
                <a:cs typeface="Verdana" panose="020B0604030504040204" pitchFamily="34" charset="0"/>
              </a:rPr>
              <a:t> (</a:t>
            </a:r>
            <a:r>
              <a:rPr lang="da-DK" dirty="0" err="1">
                <a:latin typeface="Verdana" panose="020B0604030504040204" pitchFamily="34" charset="0"/>
                <a:ea typeface="Verdana" panose="020B0604030504040204" pitchFamily="34" charset="0"/>
                <a:cs typeface="Verdana" panose="020B0604030504040204" pitchFamily="34" charset="0"/>
              </a:rPr>
              <a:t>some</a:t>
            </a:r>
            <a:r>
              <a:rPr lang="da-DK" dirty="0">
                <a:latin typeface="Verdana" panose="020B0604030504040204" pitchFamily="34" charset="0"/>
                <a:ea typeface="Verdana" panose="020B0604030504040204" pitchFamily="34" charset="0"/>
                <a:cs typeface="Verdana" panose="020B0604030504040204" pitchFamily="34" charset="0"/>
              </a:rPr>
              <a:t> ‘talents’ fade out, </a:t>
            </a:r>
            <a:r>
              <a:rPr lang="da-DK" dirty="0" err="1">
                <a:latin typeface="Verdana" panose="020B0604030504040204" pitchFamily="34" charset="0"/>
                <a:ea typeface="Verdana" panose="020B0604030504040204" pitchFamily="34" charset="0"/>
                <a:cs typeface="Verdana" panose="020B0604030504040204" pitchFamily="34" charset="0"/>
              </a:rPr>
              <a:t>other</a:t>
            </a:r>
            <a:r>
              <a:rPr lang="da-DK" dirty="0">
                <a:latin typeface="Verdana" panose="020B0604030504040204" pitchFamily="34" charset="0"/>
                <a:ea typeface="Verdana" panose="020B0604030504040204" pitchFamily="34" charset="0"/>
                <a:cs typeface="Verdana" panose="020B0604030504040204" pitchFamily="34" charset="0"/>
              </a:rPr>
              <a:t> ‘talents’ never god </a:t>
            </a:r>
            <a:r>
              <a:rPr lang="da-DK" dirty="0" err="1">
                <a:latin typeface="Verdana" panose="020B0604030504040204" pitchFamily="34" charset="0"/>
                <a:ea typeface="Verdana" panose="020B0604030504040204" pitchFamily="34" charset="0"/>
                <a:cs typeface="Verdana" panose="020B0604030504040204" pitchFamily="34" charset="0"/>
              </a:rPr>
              <a:t>selected</a:t>
            </a:r>
            <a:r>
              <a:rPr lang="da-DK" dirty="0">
                <a:latin typeface="Verdana" panose="020B0604030504040204" pitchFamily="34" charset="0"/>
                <a:ea typeface="Verdana" panose="020B0604030504040204" pitchFamily="34" charset="0"/>
                <a:cs typeface="Verdana" panose="020B0604030504040204" pitchFamily="34" charset="0"/>
              </a:rPr>
              <a:t> to the </a:t>
            </a:r>
            <a:r>
              <a:rPr lang="da-DK" dirty="0" err="1">
                <a:latin typeface="Verdana" panose="020B0604030504040204" pitchFamily="34" charset="0"/>
                <a:ea typeface="Verdana" panose="020B0604030504040204" pitchFamily="34" charset="0"/>
                <a:cs typeface="Verdana" panose="020B0604030504040204" pitchFamily="34" charset="0"/>
              </a:rPr>
              <a:t>good</a:t>
            </a:r>
            <a:r>
              <a:rPr lang="da-DK" dirty="0">
                <a:latin typeface="Verdana" panose="020B0604030504040204" pitchFamily="34" charset="0"/>
                <a:ea typeface="Verdana" panose="020B0604030504040204" pitchFamily="34" charset="0"/>
                <a:cs typeface="Verdana" panose="020B0604030504040204" pitchFamily="34" charset="0"/>
              </a:rPr>
              <a:t> ‘school’, </a:t>
            </a:r>
            <a:r>
              <a:rPr lang="da-DK" dirty="0" err="1">
                <a:latin typeface="Verdana" panose="020B0604030504040204" pitchFamily="34" charset="0"/>
                <a:ea typeface="Verdana" panose="020B0604030504040204" pitchFamily="34" charset="0"/>
                <a:cs typeface="Verdana" panose="020B0604030504040204" pitchFamily="34" charset="0"/>
              </a:rPr>
              <a:t>some</a:t>
            </a:r>
            <a:r>
              <a:rPr lang="da-DK" dirty="0">
                <a:latin typeface="Verdana" panose="020B0604030504040204" pitchFamily="34" charset="0"/>
                <a:ea typeface="Verdana" panose="020B0604030504040204" pitchFamily="34" charset="0"/>
                <a:cs typeface="Verdana" panose="020B0604030504040204" pitchFamily="34" charset="0"/>
              </a:rPr>
              <a:t> </a:t>
            </a:r>
            <a:r>
              <a:rPr lang="da-DK" dirty="0" err="1">
                <a:latin typeface="Verdana" panose="020B0604030504040204" pitchFamily="34" charset="0"/>
                <a:ea typeface="Verdana" panose="020B0604030504040204" pitchFamily="34" charset="0"/>
                <a:cs typeface="Verdana" panose="020B0604030504040204" pitchFamily="34" charset="0"/>
              </a:rPr>
              <a:t>late</a:t>
            </a:r>
            <a:r>
              <a:rPr lang="da-DK" dirty="0">
                <a:latin typeface="Verdana" panose="020B0604030504040204" pitchFamily="34" charset="0"/>
                <a:ea typeface="Verdana" panose="020B0604030504040204" pitchFamily="34" charset="0"/>
                <a:cs typeface="Verdana" panose="020B0604030504040204" pitchFamily="34" charset="0"/>
              </a:rPr>
              <a:t> </a:t>
            </a:r>
            <a:r>
              <a:rPr lang="da-DK" dirty="0" err="1">
                <a:latin typeface="Verdana" panose="020B0604030504040204" pitchFamily="34" charset="0"/>
                <a:ea typeface="Verdana" panose="020B0604030504040204" pitchFamily="34" charset="0"/>
                <a:cs typeface="Verdana" panose="020B0604030504040204" pitchFamily="34" charset="0"/>
              </a:rPr>
              <a:t>bloomers</a:t>
            </a:r>
            <a:r>
              <a:rPr lang="da-DK" dirty="0">
                <a:latin typeface="Verdana" panose="020B0604030504040204" pitchFamily="34" charset="0"/>
                <a:ea typeface="Verdana" panose="020B0604030504040204" pitchFamily="34" charset="0"/>
                <a:cs typeface="Verdana" panose="020B0604030504040204" pitchFamily="34" charset="0"/>
              </a:rPr>
              <a:t> never </a:t>
            </a:r>
            <a:r>
              <a:rPr lang="da-DK" dirty="0" err="1">
                <a:latin typeface="Verdana" panose="020B0604030504040204" pitchFamily="34" charset="0"/>
                <a:ea typeface="Verdana" panose="020B0604030504040204" pitchFamily="34" charset="0"/>
                <a:cs typeface="Verdana" panose="020B0604030504040204" pitchFamily="34" charset="0"/>
              </a:rPr>
              <a:t>get</a:t>
            </a:r>
            <a:r>
              <a:rPr lang="da-DK" dirty="0">
                <a:latin typeface="Verdana" panose="020B0604030504040204" pitchFamily="34" charset="0"/>
                <a:ea typeface="Verdana" panose="020B0604030504040204" pitchFamily="34" charset="0"/>
                <a:cs typeface="Verdana" panose="020B0604030504040204" pitchFamily="34" charset="0"/>
              </a:rPr>
              <a:t> the chance…</a:t>
            </a:r>
          </a:p>
          <a:p>
            <a:endParaRPr lang="da-DK" dirty="0">
              <a:latin typeface="Verdana" panose="020B0604030504040204" pitchFamily="34" charset="0"/>
              <a:ea typeface="Verdana" panose="020B0604030504040204" pitchFamily="34" charset="0"/>
              <a:cs typeface="Verdana" panose="020B0604030504040204" pitchFamily="34" charset="0"/>
            </a:endParaRPr>
          </a:p>
          <a:p>
            <a:r>
              <a:rPr lang="da-DK" dirty="0" err="1">
                <a:latin typeface="Verdana" panose="020B0604030504040204" pitchFamily="34" charset="0"/>
                <a:ea typeface="Verdana" panose="020B0604030504040204" pitchFamily="34" charset="0"/>
                <a:cs typeface="Verdana" panose="020B0604030504040204" pitchFamily="34" charset="0"/>
              </a:rPr>
              <a:t>We</a:t>
            </a:r>
            <a:r>
              <a:rPr lang="da-DK" dirty="0">
                <a:latin typeface="Verdana" panose="020B0604030504040204" pitchFamily="34" charset="0"/>
                <a:ea typeface="Verdana" panose="020B0604030504040204" pitchFamily="34" charset="0"/>
                <a:cs typeface="Verdana" panose="020B0604030504040204" pitchFamily="34" charset="0"/>
              </a:rPr>
              <a:t> </a:t>
            </a:r>
            <a:r>
              <a:rPr lang="da-DK" dirty="0" err="1">
                <a:latin typeface="Verdana" panose="020B0604030504040204" pitchFamily="34" charset="0"/>
                <a:ea typeface="Verdana" panose="020B0604030504040204" pitchFamily="34" charset="0"/>
                <a:cs typeface="Verdana" panose="020B0604030504040204" pitchFamily="34" charset="0"/>
              </a:rPr>
              <a:t>lose</a:t>
            </a:r>
            <a:r>
              <a:rPr lang="da-DK" dirty="0">
                <a:latin typeface="Verdana" panose="020B0604030504040204" pitchFamily="34" charset="0"/>
                <a:ea typeface="Verdana" panose="020B0604030504040204" pitchFamily="34" charset="0"/>
                <a:cs typeface="Verdana" panose="020B0604030504040204" pitchFamily="34" charset="0"/>
              </a:rPr>
              <a:t> an </a:t>
            </a:r>
            <a:r>
              <a:rPr lang="da-DK" dirty="0" err="1">
                <a:latin typeface="Verdana" panose="020B0604030504040204" pitchFamily="34" charset="0"/>
                <a:ea typeface="Verdana" panose="020B0604030504040204" pitchFamily="34" charset="0"/>
                <a:cs typeface="Verdana" panose="020B0604030504040204" pitchFamily="34" charset="0"/>
              </a:rPr>
              <a:t>awful</a:t>
            </a:r>
            <a:r>
              <a:rPr lang="da-DK" dirty="0">
                <a:latin typeface="Verdana" panose="020B0604030504040204" pitchFamily="34" charset="0"/>
                <a:ea typeface="Verdana" panose="020B0604030504040204" pitchFamily="34" charset="0"/>
                <a:cs typeface="Verdana" panose="020B0604030504040204" pitchFamily="34" charset="0"/>
              </a:rPr>
              <a:t> </a:t>
            </a:r>
            <a:r>
              <a:rPr lang="da-DK" dirty="0" err="1">
                <a:latin typeface="Verdana" panose="020B0604030504040204" pitchFamily="34" charset="0"/>
                <a:ea typeface="Verdana" panose="020B0604030504040204" pitchFamily="34" charset="0"/>
                <a:cs typeface="Verdana" panose="020B0604030504040204" pitchFamily="34" charset="0"/>
              </a:rPr>
              <a:t>lot</a:t>
            </a:r>
            <a:r>
              <a:rPr lang="da-DK" dirty="0">
                <a:latin typeface="Verdana" panose="020B0604030504040204" pitchFamily="34" charset="0"/>
                <a:ea typeface="Verdana" panose="020B0604030504040204" pitchFamily="34" charset="0"/>
                <a:cs typeface="Verdana" panose="020B0604030504040204" pitchFamily="34" charset="0"/>
              </a:rPr>
              <a:t> of teenagers </a:t>
            </a:r>
            <a:r>
              <a:rPr lang="da-DK" dirty="0" err="1">
                <a:latin typeface="Verdana" panose="020B0604030504040204" pitchFamily="34" charset="0"/>
                <a:ea typeface="Verdana" panose="020B0604030504040204" pitchFamily="34" charset="0"/>
                <a:cs typeface="Verdana" panose="020B0604030504040204" pitchFamily="34" charset="0"/>
              </a:rPr>
              <a:t>because</a:t>
            </a:r>
            <a:r>
              <a:rPr lang="da-DK" dirty="0">
                <a:latin typeface="Verdana" panose="020B0604030504040204" pitchFamily="34" charset="0"/>
                <a:ea typeface="Verdana" panose="020B0604030504040204" pitchFamily="34" charset="0"/>
                <a:cs typeface="Verdana" panose="020B0604030504040204" pitchFamily="34" charset="0"/>
              </a:rPr>
              <a:t> </a:t>
            </a:r>
            <a:r>
              <a:rPr lang="da-DK" dirty="0" err="1">
                <a:latin typeface="Verdana" panose="020B0604030504040204" pitchFamily="34" charset="0"/>
                <a:ea typeface="Verdana" panose="020B0604030504040204" pitchFamily="34" charset="0"/>
                <a:cs typeface="Verdana" panose="020B0604030504040204" pitchFamily="34" charset="0"/>
              </a:rPr>
              <a:t>they</a:t>
            </a:r>
            <a:r>
              <a:rPr lang="da-DK" dirty="0">
                <a:latin typeface="Verdana" panose="020B0604030504040204" pitchFamily="34" charset="0"/>
                <a:ea typeface="Verdana" panose="020B0604030504040204" pitchFamily="34" charset="0"/>
                <a:cs typeface="Verdana" panose="020B0604030504040204" pitchFamily="34" charset="0"/>
              </a:rPr>
              <a:t> </a:t>
            </a:r>
            <a:r>
              <a:rPr lang="da-DK" dirty="0" err="1">
                <a:latin typeface="Verdana" panose="020B0604030504040204" pitchFamily="34" charset="0"/>
                <a:ea typeface="Verdana" panose="020B0604030504040204" pitchFamily="34" charset="0"/>
                <a:cs typeface="Verdana" panose="020B0604030504040204" pitchFamily="34" charset="0"/>
              </a:rPr>
              <a:t>get</a:t>
            </a:r>
            <a:r>
              <a:rPr lang="da-DK" dirty="0">
                <a:latin typeface="Verdana" panose="020B0604030504040204" pitchFamily="34" charset="0"/>
                <a:ea typeface="Verdana" panose="020B0604030504040204" pitchFamily="34" charset="0"/>
                <a:cs typeface="Verdana" panose="020B0604030504040204" pitchFamily="34" charset="0"/>
              </a:rPr>
              <a:t> </a:t>
            </a:r>
            <a:r>
              <a:rPr lang="da-DK" dirty="0" err="1">
                <a:latin typeface="Verdana" panose="020B0604030504040204" pitchFamily="34" charset="0"/>
                <a:ea typeface="Verdana" panose="020B0604030504040204" pitchFamily="34" charset="0"/>
                <a:cs typeface="Verdana" panose="020B0604030504040204" pitchFamily="34" charset="0"/>
              </a:rPr>
              <a:t>other</a:t>
            </a:r>
            <a:r>
              <a:rPr lang="da-DK" dirty="0">
                <a:latin typeface="Verdana" panose="020B0604030504040204" pitchFamily="34" charset="0"/>
                <a:ea typeface="Verdana" panose="020B0604030504040204" pitchFamily="34" charset="0"/>
                <a:cs typeface="Verdana" panose="020B0604030504040204" pitchFamily="34" charset="0"/>
              </a:rPr>
              <a:t> </a:t>
            </a:r>
            <a:r>
              <a:rPr lang="da-DK" dirty="0" err="1">
                <a:latin typeface="Verdana" panose="020B0604030504040204" pitchFamily="34" charset="0"/>
                <a:ea typeface="Verdana" panose="020B0604030504040204" pitchFamily="34" charset="0"/>
                <a:cs typeface="Verdana" panose="020B0604030504040204" pitchFamily="34" charset="0"/>
              </a:rPr>
              <a:t>priorities</a:t>
            </a:r>
            <a:r>
              <a:rPr lang="da-DK" dirty="0">
                <a:latin typeface="Verdana" panose="020B0604030504040204" pitchFamily="34" charset="0"/>
                <a:ea typeface="Verdana" panose="020B0604030504040204" pitchFamily="34" charset="0"/>
                <a:cs typeface="Verdana" panose="020B0604030504040204" pitchFamily="34" charset="0"/>
              </a:rPr>
              <a:t>, and </a:t>
            </a:r>
            <a:r>
              <a:rPr lang="da-DK" dirty="0" err="1">
                <a:latin typeface="Verdana" panose="020B0604030504040204" pitchFamily="34" charset="0"/>
                <a:ea typeface="Verdana" panose="020B0604030504040204" pitchFamily="34" charset="0"/>
                <a:cs typeface="Verdana" panose="020B0604030504040204" pitchFamily="34" charset="0"/>
              </a:rPr>
              <a:t>our</a:t>
            </a:r>
            <a:r>
              <a:rPr lang="da-DK" dirty="0">
                <a:latin typeface="Verdana" panose="020B0604030504040204" pitchFamily="34" charset="0"/>
                <a:ea typeface="Verdana" panose="020B0604030504040204" pitchFamily="34" charset="0"/>
                <a:cs typeface="Verdana" panose="020B0604030504040204" pitchFamily="34" charset="0"/>
              </a:rPr>
              <a:t> </a:t>
            </a:r>
            <a:r>
              <a:rPr lang="da-DK" dirty="0" err="1">
                <a:latin typeface="Verdana" panose="020B0604030504040204" pitchFamily="34" charset="0"/>
                <a:ea typeface="Verdana" panose="020B0604030504040204" pitchFamily="34" charset="0"/>
                <a:cs typeface="Verdana" panose="020B0604030504040204" pitchFamily="34" charset="0"/>
              </a:rPr>
              <a:t>authority</a:t>
            </a:r>
            <a:r>
              <a:rPr lang="da-DK" dirty="0">
                <a:latin typeface="Verdana" panose="020B0604030504040204" pitchFamily="34" charset="0"/>
                <a:ea typeface="Verdana" panose="020B0604030504040204" pitchFamily="34" charset="0"/>
                <a:cs typeface="Verdana" panose="020B0604030504040204" pitchFamily="34" charset="0"/>
              </a:rPr>
              <a:t> and (</a:t>
            </a:r>
            <a:r>
              <a:rPr lang="da-DK" dirty="0" err="1">
                <a:latin typeface="Verdana" panose="020B0604030504040204" pitchFamily="34" charset="0"/>
                <a:ea typeface="Verdana" panose="020B0604030504040204" pitchFamily="34" charset="0"/>
                <a:cs typeface="Verdana" panose="020B0604030504040204" pitchFamily="34" charset="0"/>
              </a:rPr>
              <a:t>contact</a:t>
            </a:r>
            <a:r>
              <a:rPr lang="da-DK" dirty="0">
                <a:latin typeface="Verdana" panose="020B0604030504040204" pitchFamily="34" charset="0"/>
                <a:ea typeface="Verdana" panose="020B0604030504040204" pitchFamily="34" charset="0"/>
                <a:cs typeface="Verdana" panose="020B0604030504040204" pitchFamily="34" charset="0"/>
              </a:rPr>
              <a:t> to the </a:t>
            </a:r>
            <a:r>
              <a:rPr lang="da-DK" dirty="0" err="1">
                <a:latin typeface="Verdana" panose="020B0604030504040204" pitchFamily="34" charset="0"/>
                <a:ea typeface="Verdana" panose="020B0604030504040204" pitchFamily="34" charset="0"/>
                <a:cs typeface="Verdana" panose="020B0604030504040204" pitchFamily="34" charset="0"/>
              </a:rPr>
              <a:t>parents</a:t>
            </a:r>
            <a:r>
              <a:rPr lang="da-DK" dirty="0">
                <a:latin typeface="Verdana" panose="020B0604030504040204" pitchFamily="34" charset="0"/>
                <a:ea typeface="Verdana" panose="020B0604030504040204" pitchFamily="34" charset="0"/>
                <a:cs typeface="Verdana" panose="020B0604030504040204" pitchFamily="34" charset="0"/>
              </a:rPr>
              <a:t>) </a:t>
            </a:r>
            <a:r>
              <a:rPr lang="da-DK" dirty="0" err="1">
                <a:latin typeface="Verdana" panose="020B0604030504040204" pitchFamily="34" charset="0"/>
                <a:ea typeface="Verdana" panose="020B0604030504040204" pitchFamily="34" charset="0"/>
                <a:cs typeface="Verdana" panose="020B0604030504040204" pitchFamily="34" charset="0"/>
              </a:rPr>
              <a:t>disappears</a:t>
            </a:r>
            <a:r>
              <a:rPr lang="da-DK" dirty="0">
                <a:latin typeface="Verdana" panose="020B0604030504040204" pitchFamily="34" charset="0"/>
                <a:ea typeface="Verdana" panose="020B0604030504040204" pitchFamily="34" charset="0"/>
                <a:cs typeface="Verdana" panose="020B0604030504040204" pitchFamily="34" charset="0"/>
              </a:rPr>
              <a:t> (</a:t>
            </a:r>
            <a:r>
              <a:rPr lang="da-DK" dirty="0" err="1">
                <a:latin typeface="Verdana" panose="020B0604030504040204" pitchFamily="34" charset="0"/>
                <a:ea typeface="Verdana" panose="020B0604030504040204" pitchFamily="34" charset="0"/>
                <a:cs typeface="Verdana" panose="020B0604030504040204" pitchFamily="34" charset="0"/>
              </a:rPr>
              <a:t>because</a:t>
            </a:r>
            <a:r>
              <a:rPr lang="da-DK" dirty="0">
                <a:latin typeface="Verdana" panose="020B0604030504040204" pitchFamily="34" charset="0"/>
                <a:ea typeface="Verdana" panose="020B0604030504040204" pitchFamily="34" charset="0"/>
                <a:cs typeface="Verdana" panose="020B0604030504040204" pitchFamily="34" charset="0"/>
              </a:rPr>
              <a:t> </a:t>
            </a:r>
            <a:r>
              <a:rPr lang="da-DK" dirty="0" err="1">
                <a:latin typeface="Verdana" panose="020B0604030504040204" pitchFamily="34" charset="0"/>
                <a:ea typeface="Verdana" panose="020B0604030504040204" pitchFamily="34" charset="0"/>
                <a:cs typeface="Verdana" panose="020B0604030504040204" pitchFamily="34" charset="0"/>
              </a:rPr>
              <a:t>we</a:t>
            </a:r>
            <a:r>
              <a:rPr lang="da-DK" dirty="0">
                <a:latin typeface="Verdana" panose="020B0604030504040204" pitchFamily="34" charset="0"/>
                <a:ea typeface="Verdana" panose="020B0604030504040204" pitchFamily="34" charset="0"/>
                <a:cs typeface="Verdana" panose="020B0604030504040204" pitchFamily="34" charset="0"/>
              </a:rPr>
              <a:t> did it the </a:t>
            </a:r>
            <a:r>
              <a:rPr lang="da-DK" dirty="0" err="1">
                <a:latin typeface="Verdana" panose="020B0604030504040204" pitchFamily="34" charset="0"/>
                <a:ea typeface="Verdana" panose="020B0604030504040204" pitchFamily="34" charset="0"/>
                <a:cs typeface="Verdana" panose="020B0604030504040204" pitchFamily="34" charset="0"/>
              </a:rPr>
              <a:t>wrong</a:t>
            </a:r>
            <a:r>
              <a:rPr lang="da-DK" dirty="0">
                <a:latin typeface="Verdana" panose="020B0604030504040204" pitchFamily="34" charset="0"/>
                <a:ea typeface="Verdana" panose="020B0604030504040204" pitchFamily="34" charset="0"/>
                <a:cs typeface="Verdana" panose="020B0604030504040204" pitchFamily="34" charset="0"/>
              </a:rPr>
              <a:t> </a:t>
            </a:r>
            <a:r>
              <a:rPr lang="da-DK" dirty="0" err="1">
                <a:latin typeface="Verdana" panose="020B0604030504040204" pitchFamily="34" charset="0"/>
                <a:ea typeface="Verdana" panose="020B0604030504040204" pitchFamily="34" charset="0"/>
                <a:cs typeface="Verdana" panose="020B0604030504040204" pitchFamily="34" charset="0"/>
              </a:rPr>
              <a:t>way</a:t>
            </a:r>
            <a:r>
              <a:rPr lang="da-DK" dirty="0">
                <a:latin typeface="Verdana" panose="020B0604030504040204" pitchFamily="34" charset="0"/>
                <a:ea typeface="Verdana" panose="020B0604030504040204" pitchFamily="34" charset="0"/>
                <a:cs typeface="Verdana" panose="020B0604030504040204" pitchFamily="34" charset="0"/>
              </a:rPr>
              <a:t> </a:t>
            </a:r>
            <a:r>
              <a:rPr lang="da-DK" dirty="0" err="1">
                <a:latin typeface="Verdana" panose="020B0604030504040204" pitchFamily="34" charset="0"/>
                <a:ea typeface="Verdana" panose="020B0604030504040204" pitchFamily="34" charset="0"/>
                <a:cs typeface="Verdana" panose="020B0604030504040204" pitchFamily="34" charset="0"/>
              </a:rPr>
              <a:t>when</a:t>
            </a:r>
            <a:r>
              <a:rPr lang="da-DK" dirty="0">
                <a:latin typeface="Verdana" panose="020B0604030504040204" pitchFamily="34" charset="0"/>
                <a:ea typeface="Verdana" panose="020B0604030504040204" pitchFamily="34" charset="0"/>
                <a:cs typeface="Verdana" panose="020B0604030504040204" pitchFamily="34" charset="0"/>
              </a:rPr>
              <a:t> </a:t>
            </a:r>
            <a:r>
              <a:rPr lang="da-DK" dirty="0" err="1">
                <a:latin typeface="Verdana" panose="020B0604030504040204" pitchFamily="34" charset="0"/>
                <a:ea typeface="Verdana" panose="020B0604030504040204" pitchFamily="34" charset="0"/>
                <a:cs typeface="Verdana" panose="020B0604030504040204" pitchFamily="34" charset="0"/>
              </a:rPr>
              <a:t>they</a:t>
            </a:r>
            <a:r>
              <a:rPr lang="da-DK" dirty="0">
                <a:latin typeface="Verdana" panose="020B0604030504040204" pitchFamily="34" charset="0"/>
                <a:ea typeface="Verdana" panose="020B0604030504040204" pitchFamily="34" charset="0"/>
                <a:cs typeface="Verdana" panose="020B0604030504040204" pitchFamily="34" charset="0"/>
              </a:rPr>
              <a:t> </a:t>
            </a:r>
            <a:r>
              <a:rPr lang="da-DK" dirty="0" err="1">
                <a:latin typeface="Verdana" panose="020B0604030504040204" pitchFamily="34" charset="0"/>
                <a:ea typeface="Verdana" panose="020B0604030504040204" pitchFamily="34" charset="0"/>
                <a:cs typeface="Verdana" panose="020B0604030504040204" pitchFamily="34" charset="0"/>
              </a:rPr>
              <a:t>were</a:t>
            </a:r>
            <a:r>
              <a:rPr lang="da-DK" dirty="0">
                <a:latin typeface="Verdana" panose="020B0604030504040204" pitchFamily="34" charset="0"/>
                <a:ea typeface="Verdana" panose="020B0604030504040204" pitchFamily="34" charset="0"/>
                <a:cs typeface="Verdana" panose="020B0604030504040204" pitchFamily="34" charset="0"/>
              </a:rPr>
              <a:t> smaller kids and </a:t>
            </a:r>
            <a:r>
              <a:rPr lang="da-DK" dirty="0" err="1">
                <a:latin typeface="Verdana" panose="020B0604030504040204" pitchFamily="34" charset="0"/>
                <a:ea typeface="Verdana" panose="020B0604030504040204" pitchFamily="34" charset="0"/>
                <a:cs typeface="Verdana" panose="020B0604030504040204" pitchFamily="34" charset="0"/>
              </a:rPr>
              <a:t>we</a:t>
            </a:r>
            <a:r>
              <a:rPr lang="da-DK" dirty="0">
                <a:latin typeface="Verdana" panose="020B0604030504040204" pitchFamily="34" charset="0"/>
                <a:ea typeface="Verdana" panose="020B0604030504040204" pitchFamily="34" charset="0"/>
                <a:cs typeface="Verdana" panose="020B0604030504040204" pitchFamily="34" charset="0"/>
              </a:rPr>
              <a:t> ‘had </a:t>
            </a:r>
            <a:r>
              <a:rPr lang="da-DK" dirty="0" err="1">
                <a:latin typeface="Verdana" panose="020B0604030504040204" pitchFamily="34" charset="0"/>
                <a:ea typeface="Verdana" panose="020B0604030504040204" pitchFamily="34" charset="0"/>
                <a:cs typeface="Verdana" panose="020B0604030504040204" pitchFamily="34" charset="0"/>
              </a:rPr>
              <a:t>them</a:t>
            </a:r>
            <a:r>
              <a:rPr lang="da-DK" dirty="0">
                <a:latin typeface="Verdana" panose="020B0604030504040204" pitchFamily="34" charset="0"/>
                <a:ea typeface="Verdana" panose="020B0604030504040204" pitchFamily="34" charset="0"/>
                <a:cs typeface="Verdana" panose="020B0604030504040204" pitchFamily="34" charset="0"/>
              </a:rPr>
              <a:t>’ in </a:t>
            </a:r>
            <a:r>
              <a:rPr lang="da-DK" dirty="0" err="1">
                <a:latin typeface="Verdana" panose="020B0604030504040204" pitchFamily="34" charset="0"/>
                <a:ea typeface="Verdana" panose="020B0604030504040204" pitchFamily="34" charset="0"/>
                <a:cs typeface="Verdana" panose="020B0604030504040204" pitchFamily="34" charset="0"/>
              </a:rPr>
              <a:t>our</a:t>
            </a:r>
            <a:r>
              <a:rPr lang="da-DK" dirty="0">
                <a:latin typeface="Verdana" panose="020B0604030504040204" pitchFamily="34" charset="0"/>
                <a:ea typeface="Verdana" panose="020B0604030504040204" pitchFamily="34" charset="0"/>
                <a:cs typeface="Verdana" panose="020B0604030504040204" pitchFamily="34" charset="0"/>
              </a:rPr>
              <a:t> </a:t>
            </a:r>
            <a:r>
              <a:rPr lang="da-DK" dirty="0" err="1">
                <a:latin typeface="Verdana" panose="020B0604030504040204" pitchFamily="34" charset="0"/>
                <a:ea typeface="Verdana" panose="020B0604030504040204" pitchFamily="34" charset="0"/>
                <a:cs typeface="Verdana" panose="020B0604030504040204" pitchFamily="34" charset="0"/>
              </a:rPr>
              <a:t>hands</a:t>
            </a:r>
            <a:r>
              <a:rPr lang="da-DK" dirty="0">
                <a:latin typeface="Verdana" panose="020B0604030504040204" pitchFamily="34" charset="0"/>
                <a:ea typeface="Verdana" panose="020B0604030504040204" pitchFamily="34" charset="0"/>
                <a:cs typeface="Verdana" panose="020B0604030504040204" pitchFamily="34" charset="0"/>
              </a:rPr>
              <a:t>)</a:t>
            </a:r>
          </a:p>
          <a:p>
            <a:endParaRPr lang="da-DK" dirty="0">
              <a:latin typeface="Verdana" panose="020B0604030504040204" pitchFamily="34" charset="0"/>
              <a:ea typeface="Verdana" panose="020B0604030504040204" pitchFamily="34" charset="0"/>
              <a:cs typeface="Verdana" panose="020B0604030504040204" pitchFamily="34" charset="0"/>
            </a:endParaRPr>
          </a:p>
          <a:p>
            <a:r>
              <a:rPr lang="da-DK" b="1" dirty="0">
                <a:latin typeface="Verdana" panose="020B0604030504040204" pitchFamily="34" charset="0"/>
                <a:ea typeface="Verdana" panose="020B0604030504040204" pitchFamily="34" charset="0"/>
                <a:cs typeface="Verdana" panose="020B0604030504040204" pitchFamily="34" charset="0"/>
              </a:rPr>
              <a:t>Solution: </a:t>
            </a:r>
            <a:r>
              <a:rPr lang="da-DK" b="1" dirty="0" err="1">
                <a:latin typeface="Verdana" panose="020B0604030504040204" pitchFamily="34" charset="0"/>
                <a:ea typeface="Verdana" panose="020B0604030504040204" pitchFamily="34" charset="0"/>
                <a:cs typeface="Verdana" panose="020B0604030504040204" pitchFamily="34" charset="0"/>
              </a:rPr>
              <a:t>We</a:t>
            </a:r>
            <a:r>
              <a:rPr lang="da-DK" b="1" dirty="0">
                <a:latin typeface="Verdana" panose="020B0604030504040204" pitchFamily="34" charset="0"/>
                <a:ea typeface="Verdana" panose="020B0604030504040204" pitchFamily="34" charset="0"/>
                <a:cs typeface="Verdana" panose="020B0604030504040204" pitchFamily="34" charset="0"/>
              </a:rPr>
              <a:t> must </a:t>
            </a:r>
            <a:r>
              <a:rPr lang="da-DK" b="1" dirty="0" err="1">
                <a:latin typeface="Verdana" panose="020B0604030504040204" pitchFamily="34" charset="0"/>
                <a:ea typeface="Verdana" panose="020B0604030504040204" pitchFamily="34" charset="0"/>
                <a:cs typeface="Verdana" panose="020B0604030504040204" pitchFamily="34" charset="0"/>
              </a:rPr>
              <a:t>create</a:t>
            </a:r>
            <a:r>
              <a:rPr lang="da-DK" b="1" dirty="0">
                <a:latin typeface="Verdana" panose="020B0604030504040204" pitchFamily="34" charset="0"/>
                <a:ea typeface="Verdana" panose="020B0604030504040204" pitchFamily="34" charset="0"/>
                <a:cs typeface="Verdana" panose="020B0604030504040204" pitchFamily="34" charset="0"/>
              </a:rPr>
              <a:t> </a:t>
            </a:r>
            <a:r>
              <a:rPr lang="da-DK" b="1" dirty="0" err="1">
                <a:latin typeface="Verdana" panose="020B0604030504040204" pitchFamily="34" charset="0"/>
                <a:ea typeface="Verdana" panose="020B0604030504040204" pitchFamily="34" charset="0"/>
                <a:cs typeface="Verdana" panose="020B0604030504040204" pitchFamily="34" charset="0"/>
              </a:rPr>
              <a:t>good</a:t>
            </a:r>
            <a:r>
              <a:rPr lang="da-DK" b="1" dirty="0">
                <a:latin typeface="Verdana" panose="020B0604030504040204" pitchFamily="34" charset="0"/>
                <a:ea typeface="Verdana" panose="020B0604030504040204" pitchFamily="34" charset="0"/>
                <a:cs typeface="Verdana" panose="020B0604030504040204" pitchFamily="34" charset="0"/>
              </a:rPr>
              <a:t> and </a:t>
            </a:r>
            <a:r>
              <a:rPr lang="da-DK" b="1" dirty="0" err="1">
                <a:latin typeface="Verdana" panose="020B0604030504040204" pitchFamily="34" charset="0"/>
                <a:ea typeface="Verdana" panose="020B0604030504040204" pitchFamily="34" charset="0"/>
                <a:cs typeface="Verdana" panose="020B0604030504040204" pitchFamily="34" charset="0"/>
              </a:rPr>
              <a:t>engaging</a:t>
            </a:r>
            <a:r>
              <a:rPr lang="da-DK" b="1" dirty="0">
                <a:latin typeface="Verdana" panose="020B0604030504040204" pitchFamily="34" charset="0"/>
                <a:ea typeface="Verdana" panose="020B0604030504040204" pitchFamily="34" charset="0"/>
                <a:cs typeface="Verdana" panose="020B0604030504040204" pitchFamily="34" charset="0"/>
              </a:rPr>
              <a:t> </a:t>
            </a:r>
            <a:r>
              <a:rPr lang="da-DK" b="1" dirty="0" err="1">
                <a:solidFill>
                  <a:srgbClr val="FF0000"/>
                </a:solidFill>
                <a:latin typeface="Verdana" panose="020B0604030504040204" pitchFamily="34" charset="0"/>
                <a:ea typeface="Verdana" panose="020B0604030504040204" pitchFamily="34" charset="0"/>
                <a:cs typeface="Verdana" panose="020B0604030504040204" pitchFamily="34" charset="0"/>
              </a:rPr>
              <a:t>training</a:t>
            </a:r>
            <a:r>
              <a:rPr lang="da-DK" b="1" dirty="0">
                <a:solidFill>
                  <a:srgbClr val="FF0000"/>
                </a:solidFill>
                <a:latin typeface="Verdana" panose="020B0604030504040204" pitchFamily="34" charset="0"/>
                <a:ea typeface="Verdana" panose="020B0604030504040204" pitchFamily="34" charset="0"/>
                <a:cs typeface="Verdana" panose="020B0604030504040204" pitchFamily="34" charset="0"/>
              </a:rPr>
              <a:t>/social </a:t>
            </a:r>
            <a:r>
              <a:rPr lang="da-DK" b="1" dirty="0" err="1">
                <a:solidFill>
                  <a:srgbClr val="FF0000"/>
                </a:solidFill>
                <a:latin typeface="Verdana" panose="020B0604030504040204" pitchFamily="34" charset="0"/>
                <a:ea typeface="Verdana" panose="020B0604030504040204" pitchFamily="34" charset="0"/>
                <a:cs typeface="Verdana" panose="020B0604030504040204" pitchFamily="34" charset="0"/>
              </a:rPr>
              <a:t>environments</a:t>
            </a:r>
            <a:r>
              <a:rPr lang="da-DK" b="1" dirty="0">
                <a:solidFill>
                  <a:srgbClr val="FF0000"/>
                </a:solidFill>
                <a:latin typeface="Verdana" panose="020B0604030504040204" pitchFamily="34" charset="0"/>
                <a:ea typeface="Verdana" panose="020B0604030504040204" pitchFamily="34" charset="0"/>
                <a:cs typeface="Verdana" panose="020B0604030504040204" pitchFamily="34" charset="0"/>
              </a:rPr>
              <a:t> </a:t>
            </a:r>
            <a:r>
              <a:rPr lang="da-DK" b="1" dirty="0">
                <a:latin typeface="Verdana" panose="020B0604030504040204" pitchFamily="34" charset="0"/>
                <a:ea typeface="Verdana" panose="020B0604030504040204" pitchFamily="34" charset="0"/>
                <a:cs typeface="Verdana" panose="020B0604030504040204" pitchFamily="34" charset="0"/>
              </a:rPr>
              <a:t>for </a:t>
            </a:r>
            <a:r>
              <a:rPr lang="da-DK" b="1" dirty="0" err="1">
                <a:latin typeface="Verdana" panose="020B0604030504040204" pitchFamily="34" charset="0"/>
                <a:ea typeface="Verdana" panose="020B0604030504040204" pitchFamily="34" charset="0"/>
                <a:cs typeface="Verdana" panose="020B0604030504040204" pitchFamily="34" charset="0"/>
              </a:rPr>
              <a:t>everybody</a:t>
            </a:r>
            <a:r>
              <a:rPr lang="da-DK" b="1" dirty="0">
                <a:latin typeface="Verdana" panose="020B0604030504040204" pitchFamily="34" charset="0"/>
                <a:ea typeface="Verdana" panose="020B0604030504040204" pitchFamily="34" charset="0"/>
                <a:cs typeface="Verdana" panose="020B0604030504040204" pitchFamily="34" charset="0"/>
              </a:rPr>
              <a:t> – not just </a:t>
            </a:r>
            <a:r>
              <a:rPr lang="da-DK" b="1" dirty="0" err="1">
                <a:latin typeface="Verdana" panose="020B0604030504040204" pitchFamily="34" charset="0"/>
                <a:ea typeface="Verdana" panose="020B0604030504040204" pitchFamily="34" charset="0"/>
                <a:cs typeface="Verdana" panose="020B0604030504040204" pitchFamily="34" charset="0"/>
              </a:rPr>
              <a:t>focus</a:t>
            </a:r>
            <a:r>
              <a:rPr lang="da-DK" b="1" dirty="0">
                <a:latin typeface="Verdana" panose="020B0604030504040204" pitchFamily="34" charset="0"/>
                <a:ea typeface="Verdana" panose="020B0604030504040204" pitchFamily="34" charset="0"/>
                <a:cs typeface="Verdana" panose="020B0604030504040204" pitchFamily="34" charset="0"/>
              </a:rPr>
              <a:t> on talent </a:t>
            </a:r>
            <a:r>
              <a:rPr lang="da-DK" b="1" dirty="0" err="1">
                <a:latin typeface="Verdana" panose="020B0604030504040204" pitchFamily="34" charset="0"/>
                <a:ea typeface="Verdana" panose="020B0604030504040204" pitchFamily="34" charset="0"/>
                <a:cs typeface="Verdana" panose="020B0604030504040204" pitchFamily="34" charset="0"/>
              </a:rPr>
              <a:t>selection</a:t>
            </a:r>
            <a:r>
              <a:rPr lang="da-DK" b="1" dirty="0">
                <a:latin typeface="Verdana" panose="020B0604030504040204" pitchFamily="34" charset="0"/>
                <a:ea typeface="Verdana" panose="020B0604030504040204" pitchFamily="34" charset="0"/>
                <a:cs typeface="Verdana" panose="020B0604030504040204" pitchFamily="34" charset="0"/>
              </a:rPr>
              <a:t>/</a:t>
            </a:r>
            <a:r>
              <a:rPr lang="da-DK" b="1" dirty="0" err="1">
                <a:latin typeface="Verdana" panose="020B0604030504040204" pitchFamily="34" charset="0"/>
                <a:ea typeface="Verdana" panose="020B0604030504040204" pitchFamily="34" charset="0"/>
                <a:cs typeface="Verdana" panose="020B0604030504040204" pitchFamily="34" charset="0"/>
              </a:rPr>
              <a:t>development</a:t>
            </a:r>
            <a:r>
              <a:rPr lang="da-DK" b="1" dirty="0">
                <a:latin typeface="Verdana" panose="020B0604030504040204" pitchFamily="34" charset="0"/>
                <a:ea typeface="Verdana" panose="020B0604030504040204" pitchFamily="34" charset="0"/>
                <a:cs typeface="Verdana" panose="020B0604030504040204" pitchFamily="34" charset="0"/>
              </a:rPr>
              <a:t> from an </a:t>
            </a:r>
            <a:r>
              <a:rPr lang="da-DK" b="1" dirty="0" err="1">
                <a:latin typeface="Verdana" panose="020B0604030504040204" pitchFamily="34" charset="0"/>
                <a:ea typeface="Verdana" panose="020B0604030504040204" pitchFamily="34" charset="0"/>
                <a:cs typeface="Verdana" panose="020B0604030504040204" pitchFamily="34" charset="0"/>
              </a:rPr>
              <a:t>early</a:t>
            </a:r>
            <a:r>
              <a:rPr lang="da-DK" b="1" dirty="0">
                <a:latin typeface="Verdana" panose="020B0604030504040204" pitchFamily="34" charset="0"/>
                <a:ea typeface="Verdana" panose="020B0604030504040204" pitchFamily="34" charset="0"/>
                <a:cs typeface="Verdana" panose="020B0604030504040204" pitchFamily="34" charset="0"/>
              </a:rPr>
              <a:t> age…</a:t>
            </a:r>
          </a:p>
        </p:txBody>
      </p:sp>
      <p:pic>
        <p:nvPicPr>
          <p:cNvPr id="9" name="Billede 8">
            <a:extLst>
              <a:ext uri="{FF2B5EF4-FFF2-40B4-BE49-F238E27FC236}">
                <a16:creationId xmlns:a16="http://schemas.microsoft.com/office/drawing/2014/main" id="{8C34BB8C-50C6-4783-9178-DB43F48BDCE8}"/>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3315" r="12986"/>
          <a:stretch/>
        </p:blipFill>
        <p:spPr>
          <a:xfrm>
            <a:off x="9836074" y="4927002"/>
            <a:ext cx="2160000" cy="1465420"/>
          </a:xfrm>
          <a:prstGeom prst="rect">
            <a:avLst/>
          </a:prstGeom>
        </p:spPr>
      </p:pic>
      <p:pic>
        <p:nvPicPr>
          <p:cNvPr id="11" name="Billede 10">
            <a:extLst>
              <a:ext uri="{FF2B5EF4-FFF2-40B4-BE49-F238E27FC236}">
                <a16:creationId xmlns:a16="http://schemas.microsoft.com/office/drawing/2014/main" id="{2628B95E-689D-46B1-A945-A25A33AFC3C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836074" y="3313482"/>
            <a:ext cx="2160000" cy="1613520"/>
          </a:xfrm>
          <a:prstGeom prst="rect">
            <a:avLst/>
          </a:prstGeom>
        </p:spPr>
      </p:pic>
      <p:pic>
        <p:nvPicPr>
          <p:cNvPr id="17" name="Billede 16">
            <a:extLst>
              <a:ext uri="{FF2B5EF4-FFF2-40B4-BE49-F238E27FC236}">
                <a16:creationId xmlns:a16="http://schemas.microsoft.com/office/drawing/2014/main" id="{B8052E1F-232F-4838-BCF0-9DC34CB0C4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6074" y="2253728"/>
            <a:ext cx="2160000" cy="1209600"/>
          </a:xfrm>
          <a:prstGeom prst="rect">
            <a:avLst/>
          </a:prstGeom>
        </p:spPr>
      </p:pic>
      <p:pic>
        <p:nvPicPr>
          <p:cNvPr id="18" name="Billede 17">
            <a:extLst>
              <a:ext uri="{FF2B5EF4-FFF2-40B4-BE49-F238E27FC236}">
                <a16:creationId xmlns:a16="http://schemas.microsoft.com/office/drawing/2014/main" id="{998882FE-D0DD-41FE-98C6-44339FF1180A}"/>
              </a:ext>
            </a:extLst>
          </p:cNvPr>
          <p:cNvPicPr>
            <a:picLocks noChangeAspect="1"/>
          </p:cNvPicPr>
          <p:nvPr/>
        </p:nvPicPr>
        <p:blipFill>
          <a:blip r:embed="rId5"/>
          <a:stretch>
            <a:fillRect/>
          </a:stretch>
        </p:blipFill>
        <p:spPr>
          <a:xfrm>
            <a:off x="9836074" y="923203"/>
            <a:ext cx="2160000" cy="1367716"/>
          </a:xfrm>
          <a:prstGeom prst="rect">
            <a:avLst/>
          </a:prstGeom>
        </p:spPr>
      </p:pic>
      <p:sp>
        <p:nvSpPr>
          <p:cNvPr id="3" name="Tekstfelt 2">
            <a:extLst>
              <a:ext uri="{FF2B5EF4-FFF2-40B4-BE49-F238E27FC236}">
                <a16:creationId xmlns:a16="http://schemas.microsoft.com/office/drawing/2014/main" id="{CBCEAB8A-5542-4B93-95F9-AB33893B9FEE}"/>
              </a:ext>
            </a:extLst>
          </p:cNvPr>
          <p:cNvSpPr txBox="1"/>
          <p:nvPr/>
        </p:nvSpPr>
        <p:spPr>
          <a:xfrm>
            <a:off x="9825316" y="6446214"/>
            <a:ext cx="2159989" cy="246221"/>
          </a:xfrm>
          <a:prstGeom prst="rect">
            <a:avLst/>
          </a:prstGeom>
          <a:noFill/>
        </p:spPr>
        <p:txBody>
          <a:bodyPr wrap="square" rtlCol="0">
            <a:spAutoFit/>
          </a:bodyPr>
          <a:lstStyle/>
          <a:p>
            <a:r>
              <a:rPr lang="da-DK" sz="1000" i="1" dirty="0">
                <a:latin typeface="Verdana" panose="020B0604030504040204" pitchFamily="34" charset="0"/>
                <a:ea typeface="Verdana" panose="020B0604030504040204" pitchFamily="34" charset="0"/>
                <a:cs typeface="Verdana" panose="020B0604030504040204" pitchFamily="34" charset="0"/>
              </a:rPr>
              <a:t>Vejen Idrætscenter, DK</a:t>
            </a:r>
          </a:p>
        </p:txBody>
      </p:sp>
    </p:spTree>
    <p:extLst>
      <p:ext uri="{BB962C8B-B14F-4D97-AF65-F5344CB8AC3E}">
        <p14:creationId xmlns:p14="http://schemas.microsoft.com/office/powerpoint/2010/main" val="18621001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Lige forbindelse 4">
            <a:extLst>
              <a:ext uri="{FF2B5EF4-FFF2-40B4-BE49-F238E27FC236}">
                <a16:creationId xmlns:a16="http://schemas.microsoft.com/office/drawing/2014/main" id="{399A575F-981B-4BEA-827F-C3527798A9A0}"/>
              </a:ext>
            </a:extLst>
          </p:cNvPr>
          <p:cNvCxnSpPr/>
          <p:nvPr/>
        </p:nvCxnSpPr>
        <p:spPr>
          <a:xfrm>
            <a:off x="1696915" y="0"/>
            <a:ext cx="0" cy="685800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kstfelt 5">
            <a:extLst>
              <a:ext uri="{FF2B5EF4-FFF2-40B4-BE49-F238E27FC236}">
                <a16:creationId xmlns:a16="http://schemas.microsoft.com/office/drawing/2014/main" id="{922747D4-B423-400A-BA19-096A0432B699}"/>
              </a:ext>
            </a:extLst>
          </p:cNvPr>
          <p:cNvSpPr txBox="1"/>
          <p:nvPr/>
        </p:nvSpPr>
        <p:spPr>
          <a:xfrm>
            <a:off x="0" y="0"/>
            <a:ext cx="1696908" cy="6858000"/>
          </a:xfrm>
          <a:prstGeom prst="rect">
            <a:avLst/>
          </a:prstGeom>
          <a:solidFill>
            <a:srgbClr val="700000"/>
          </a:solidFill>
        </p:spPr>
        <p:txBody>
          <a:bodyPr wrap="square" rtlCol="0">
            <a:spAutoFit/>
          </a:bodyPr>
          <a:lstStyle/>
          <a:p>
            <a:endParaRPr lang="da-DK" dirty="0"/>
          </a:p>
        </p:txBody>
      </p:sp>
      <p:sp>
        <p:nvSpPr>
          <p:cNvPr id="7" name="Tekstfelt 6">
            <a:extLst>
              <a:ext uri="{FF2B5EF4-FFF2-40B4-BE49-F238E27FC236}">
                <a16:creationId xmlns:a16="http://schemas.microsoft.com/office/drawing/2014/main" id="{EC405921-3235-4954-BB24-2078C19B345A}"/>
              </a:ext>
            </a:extLst>
          </p:cNvPr>
          <p:cNvSpPr txBox="1"/>
          <p:nvPr/>
        </p:nvSpPr>
        <p:spPr>
          <a:xfrm>
            <a:off x="-9525" y="5915025"/>
            <a:ext cx="1696908" cy="830997"/>
          </a:xfrm>
          <a:prstGeom prst="rect">
            <a:avLst/>
          </a:prstGeom>
          <a:noFill/>
        </p:spPr>
        <p:txBody>
          <a:bodyPr wrap="square" rtlCol="0">
            <a:spAutoFit/>
          </a:bodyPr>
          <a:lstStyle/>
          <a:p>
            <a:r>
              <a:rPr lang="da-DK" sz="1200" b="1" dirty="0">
                <a:solidFill>
                  <a:schemeClr val="bg1"/>
                </a:solidFill>
              </a:rPr>
              <a:t>Idrættens Konsulenthus</a:t>
            </a:r>
          </a:p>
          <a:p>
            <a:r>
              <a:rPr lang="da-DK" sz="1200" dirty="0">
                <a:solidFill>
                  <a:schemeClr val="bg1"/>
                </a:solidFill>
              </a:rPr>
              <a:t>Henrik H. Brandt</a:t>
            </a:r>
          </a:p>
          <a:p>
            <a:r>
              <a:rPr lang="da-DK" sz="1200" dirty="0">
                <a:solidFill>
                  <a:schemeClr val="bg1"/>
                </a:solidFill>
              </a:rPr>
              <a:t>Tlf. +4529210972</a:t>
            </a:r>
          </a:p>
          <a:p>
            <a:r>
              <a:rPr lang="da-DK" sz="1200" dirty="0">
                <a:solidFill>
                  <a:schemeClr val="bg1"/>
                </a:solidFill>
              </a:rPr>
              <a:t>henrik.brandt@idkon.dk</a:t>
            </a:r>
          </a:p>
        </p:txBody>
      </p:sp>
      <p:sp>
        <p:nvSpPr>
          <p:cNvPr id="2" name="Tekstfelt 1">
            <a:extLst>
              <a:ext uri="{FF2B5EF4-FFF2-40B4-BE49-F238E27FC236}">
                <a16:creationId xmlns:a16="http://schemas.microsoft.com/office/drawing/2014/main" id="{4D7DB815-46F4-4C35-B4F1-BED24FDBCAF4}"/>
              </a:ext>
            </a:extLst>
          </p:cNvPr>
          <p:cNvSpPr txBox="1"/>
          <p:nvPr/>
        </p:nvSpPr>
        <p:spPr>
          <a:xfrm>
            <a:off x="2269864" y="451818"/>
            <a:ext cx="9423690" cy="461665"/>
          </a:xfrm>
          <a:prstGeom prst="rect">
            <a:avLst/>
          </a:prstGeom>
          <a:noFill/>
        </p:spPr>
        <p:txBody>
          <a:bodyPr wrap="square" rtlCol="0">
            <a:spAutoFit/>
          </a:bodyPr>
          <a:lstStyle/>
          <a:p>
            <a:r>
              <a:rPr lang="da-DK" sz="2400" dirty="0" err="1">
                <a:latin typeface="Verdana" panose="020B0604030504040204" pitchFamily="34" charset="0"/>
                <a:ea typeface="Verdana" panose="020B0604030504040204" pitchFamily="34" charset="0"/>
                <a:cs typeface="Verdana" panose="020B0604030504040204" pitchFamily="34" charset="0"/>
              </a:rPr>
              <a:t>What</a:t>
            </a:r>
            <a:r>
              <a:rPr lang="da-DK" sz="2400" dirty="0">
                <a:latin typeface="Verdana" panose="020B0604030504040204" pitchFamily="34" charset="0"/>
                <a:ea typeface="Verdana" panose="020B0604030504040204" pitchFamily="34" charset="0"/>
                <a:cs typeface="Verdana" panose="020B0604030504040204" pitchFamily="34" charset="0"/>
              </a:rPr>
              <a:t> </a:t>
            </a:r>
            <a:r>
              <a:rPr lang="da-DK" sz="2400" dirty="0" err="1">
                <a:latin typeface="Verdana" panose="020B0604030504040204" pitchFamily="34" charset="0"/>
                <a:ea typeface="Verdana" panose="020B0604030504040204" pitchFamily="34" charset="0"/>
                <a:cs typeface="Verdana" panose="020B0604030504040204" pitchFamily="34" charset="0"/>
              </a:rPr>
              <a:t>about</a:t>
            </a:r>
            <a:r>
              <a:rPr lang="da-DK" sz="2400" dirty="0">
                <a:latin typeface="Verdana" panose="020B0604030504040204" pitchFamily="34" charset="0"/>
                <a:ea typeface="Verdana" panose="020B0604030504040204" pitchFamily="34" charset="0"/>
                <a:cs typeface="Verdana" panose="020B0604030504040204" pitchFamily="34" charset="0"/>
              </a:rPr>
              <a:t> coaches for </a:t>
            </a:r>
            <a:r>
              <a:rPr lang="da-DK" sz="2400" dirty="0" err="1">
                <a:latin typeface="Verdana" panose="020B0604030504040204" pitchFamily="34" charset="0"/>
                <a:ea typeface="Verdana" panose="020B0604030504040204" pitchFamily="34" charset="0"/>
                <a:cs typeface="Verdana" panose="020B0604030504040204" pitchFamily="34" charset="0"/>
              </a:rPr>
              <a:t>adults</a:t>
            </a:r>
            <a:r>
              <a:rPr lang="da-DK" sz="2400" dirty="0">
                <a:latin typeface="Verdana" panose="020B0604030504040204" pitchFamily="34" charset="0"/>
                <a:ea typeface="Verdana" panose="020B0604030504040204" pitchFamily="34" charset="0"/>
                <a:cs typeface="Verdana" panose="020B0604030504040204" pitchFamily="34" charset="0"/>
              </a:rPr>
              <a:t> and the </a:t>
            </a:r>
            <a:r>
              <a:rPr lang="da-DK" sz="2400" dirty="0" err="1">
                <a:latin typeface="Verdana" panose="020B0604030504040204" pitchFamily="34" charset="0"/>
                <a:ea typeface="Verdana" panose="020B0604030504040204" pitchFamily="34" charset="0"/>
                <a:cs typeface="Verdana" panose="020B0604030504040204" pitchFamily="34" charset="0"/>
              </a:rPr>
              <a:t>inactives</a:t>
            </a:r>
            <a:r>
              <a:rPr lang="da-DK" sz="2400" dirty="0">
                <a:latin typeface="Verdana" panose="020B0604030504040204" pitchFamily="34" charset="0"/>
                <a:ea typeface="Verdana" panose="020B0604030504040204" pitchFamily="34" charset="0"/>
                <a:cs typeface="Verdana" panose="020B0604030504040204" pitchFamily="34" charset="0"/>
              </a:rPr>
              <a:t>?</a:t>
            </a:r>
          </a:p>
        </p:txBody>
      </p:sp>
      <p:graphicFrame>
        <p:nvGraphicFramePr>
          <p:cNvPr id="8" name="Diagram 7">
            <a:extLst>
              <a:ext uri="{FF2B5EF4-FFF2-40B4-BE49-F238E27FC236}">
                <a16:creationId xmlns:a16="http://schemas.microsoft.com/office/drawing/2014/main" id="{EAAA2DEE-9DC8-4C09-AD4A-406D7A6D2627}"/>
              </a:ext>
            </a:extLst>
          </p:cNvPr>
          <p:cNvGraphicFramePr>
            <a:graphicFrameLocks/>
          </p:cNvGraphicFramePr>
          <p:nvPr>
            <p:extLst/>
          </p:nvPr>
        </p:nvGraphicFramePr>
        <p:xfrm>
          <a:off x="2063552" y="1340768"/>
          <a:ext cx="8352928" cy="4176464"/>
        </p:xfrm>
        <a:graphic>
          <a:graphicData uri="http://schemas.openxmlformats.org/drawingml/2006/chart">
            <c:chart xmlns:c="http://schemas.openxmlformats.org/drawingml/2006/chart" xmlns:r="http://schemas.openxmlformats.org/officeDocument/2006/relationships" r:id="rId2"/>
          </a:graphicData>
        </a:graphic>
      </p:graphicFrame>
      <p:sp>
        <p:nvSpPr>
          <p:cNvPr id="9" name="Afrundet rektangulær billedforklaring 1">
            <a:extLst>
              <a:ext uri="{FF2B5EF4-FFF2-40B4-BE49-F238E27FC236}">
                <a16:creationId xmlns:a16="http://schemas.microsoft.com/office/drawing/2014/main" id="{845F8A3C-ECFF-42CF-9254-3B3F6AF32DFA}"/>
              </a:ext>
            </a:extLst>
          </p:cNvPr>
          <p:cNvSpPr/>
          <p:nvPr/>
        </p:nvSpPr>
        <p:spPr>
          <a:xfrm>
            <a:off x="8646303" y="2828199"/>
            <a:ext cx="2026237" cy="654050"/>
          </a:xfrm>
          <a:prstGeom prst="wedgeRoundRectCallout">
            <a:avLst>
              <a:gd name="adj1" fmla="val -92205"/>
              <a:gd name="adj2" fmla="val 134240"/>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da-DK" dirty="0">
                <a:solidFill>
                  <a:prstClr val="white"/>
                </a:solidFill>
                <a:latin typeface="Calibri"/>
              </a:rPr>
              <a:t>A large part of </a:t>
            </a:r>
            <a:r>
              <a:rPr lang="da-DK" dirty="0" err="1">
                <a:solidFill>
                  <a:prstClr val="white"/>
                </a:solidFill>
                <a:latin typeface="Calibri"/>
              </a:rPr>
              <a:t>my</a:t>
            </a:r>
            <a:r>
              <a:rPr lang="da-DK" dirty="0">
                <a:solidFill>
                  <a:prstClr val="white"/>
                </a:solidFill>
                <a:latin typeface="Calibri"/>
              </a:rPr>
              <a:t> social </a:t>
            </a:r>
            <a:r>
              <a:rPr lang="da-DK" dirty="0" err="1">
                <a:solidFill>
                  <a:prstClr val="white"/>
                </a:solidFill>
                <a:latin typeface="Calibri"/>
              </a:rPr>
              <a:t>life</a:t>
            </a:r>
            <a:endParaRPr kumimoji="0" lang="da-DK"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Afrundet rektangulær billedforklaring 2">
            <a:extLst>
              <a:ext uri="{FF2B5EF4-FFF2-40B4-BE49-F238E27FC236}">
                <a16:creationId xmlns:a16="http://schemas.microsoft.com/office/drawing/2014/main" id="{172723E3-56A4-471F-BD7B-4E0383AD4428}"/>
              </a:ext>
            </a:extLst>
          </p:cNvPr>
          <p:cNvSpPr/>
          <p:nvPr/>
        </p:nvSpPr>
        <p:spPr>
          <a:xfrm>
            <a:off x="6991328" y="2782255"/>
            <a:ext cx="1673182" cy="551542"/>
          </a:xfrm>
          <a:prstGeom prst="wedgeRoundRectCallout">
            <a:avLst>
              <a:gd name="adj1" fmla="val -57796"/>
              <a:gd name="adj2" fmla="val 158284"/>
              <a:gd name="adj3" fmla="val 1666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dirty="0">
                <a:solidFill>
                  <a:prstClr val="white"/>
                </a:solidFill>
                <a:latin typeface="Calibri"/>
              </a:rPr>
              <a:t>Has a break</a:t>
            </a:r>
            <a:endParaRPr kumimoji="0" lang="da-DK"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Afrundet rektangulær billedforklaring 3">
            <a:extLst>
              <a:ext uri="{FF2B5EF4-FFF2-40B4-BE49-F238E27FC236}">
                <a16:creationId xmlns:a16="http://schemas.microsoft.com/office/drawing/2014/main" id="{9AC3B3A9-0A2B-4356-A499-4639041CF602}"/>
              </a:ext>
            </a:extLst>
          </p:cNvPr>
          <p:cNvSpPr/>
          <p:nvPr/>
        </p:nvSpPr>
        <p:spPr>
          <a:xfrm>
            <a:off x="6396252" y="5422560"/>
            <a:ext cx="1780851" cy="923595"/>
          </a:xfrm>
          <a:prstGeom prst="wedgeRoundRectCallout">
            <a:avLst>
              <a:gd name="adj1" fmla="val -56622"/>
              <a:gd name="adj2" fmla="val -186492"/>
              <a:gd name="adj3" fmla="val 1666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dirty="0" err="1">
                <a:solidFill>
                  <a:prstClr val="white"/>
                </a:solidFill>
                <a:latin typeface="Calibri"/>
              </a:rPr>
              <a:t>Spending</a:t>
            </a:r>
            <a:r>
              <a:rPr lang="da-DK" dirty="0">
                <a:solidFill>
                  <a:prstClr val="white"/>
                </a:solidFill>
                <a:latin typeface="Calibri"/>
              </a:rPr>
              <a:t> time on </a:t>
            </a:r>
            <a:r>
              <a:rPr lang="da-DK" dirty="0" err="1">
                <a:solidFill>
                  <a:prstClr val="white"/>
                </a:solidFill>
                <a:latin typeface="Calibri"/>
              </a:rPr>
              <a:t>work</a:t>
            </a:r>
            <a:r>
              <a:rPr lang="da-DK" dirty="0">
                <a:solidFill>
                  <a:prstClr val="white"/>
                </a:solidFill>
                <a:latin typeface="Calibri"/>
              </a:rPr>
              <a:t>/</a:t>
            </a:r>
            <a:r>
              <a:rPr lang="da-DK" dirty="0" err="1">
                <a:solidFill>
                  <a:prstClr val="white"/>
                </a:solidFill>
                <a:latin typeface="Calibri"/>
              </a:rPr>
              <a:t>family</a:t>
            </a:r>
            <a:endParaRPr kumimoji="0" lang="da-DK"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Afrundet rektangulær billedforklaring 4">
            <a:extLst>
              <a:ext uri="{FF2B5EF4-FFF2-40B4-BE49-F238E27FC236}">
                <a16:creationId xmlns:a16="http://schemas.microsoft.com/office/drawing/2014/main" id="{A20579B6-0BE2-42E2-A1C2-E7AB3CC77E50}"/>
              </a:ext>
            </a:extLst>
          </p:cNvPr>
          <p:cNvSpPr/>
          <p:nvPr/>
        </p:nvSpPr>
        <p:spPr>
          <a:xfrm>
            <a:off x="7827919" y="4618733"/>
            <a:ext cx="1673182" cy="481986"/>
          </a:xfrm>
          <a:prstGeom prst="wedgeRoundRectCallout">
            <a:avLst>
              <a:gd name="adj1" fmla="val -57573"/>
              <a:gd name="adj2" fmla="val -134480"/>
              <a:gd name="adj3" fmla="val 1666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dirty="0" err="1">
                <a:solidFill>
                  <a:prstClr val="white"/>
                </a:solidFill>
                <a:latin typeface="Calibri"/>
              </a:rPr>
              <a:t>Poor</a:t>
            </a:r>
            <a:r>
              <a:rPr lang="da-DK" dirty="0">
                <a:solidFill>
                  <a:prstClr val="white"/>
                </a:solidFill>
                <a:latin typeface="Calibri"/>
              </a:rPr>
              <a:t> </a:t>
            </a:r>
            <a:r>
              <a:rPr lang="da-DK" dirty="0" err="1">
                <a:solidFill>
                  <a:prstClr val="white"/>
                </a:solidFill>
                <a:latin typeface="Calibri"/>
              </a:rPr>
              <a:t>health</a:t>
            </a:r>
            <a:endParaRPr kumimoji="0" lang="da-DK"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Afrundet rektangulær billedforklaring 5">
            <a:extLst>
              <a:ext uri="{FF2B5EF4-FFF2-40B4-BE49-F238E27FC236}">
                <a16:creationId xmlns:a16="http://schemas.microsoft.com/office/drawing/2014/main" id="{5E2081BA-C31A-48AD-880B-4F90BB42EEA4}"/>
              </a:ext>
            </a:extLst>
          </p:cNvPr>
          <p:cNvSpPr/>
          <p:nvPr/>
        </p:nvSpPr>
        <p:spPr>
          <a:xfrm>
            <a:off x="3401133" y="1611021"/>
            <a:ext cx="1296143" cy="720080"/>
          </a:xfrm>
          <a:prstGeom prst="wedgeRoundRectCallout">
            <a:avLst>
              <a:gd name="adj1" fmla="val -35816"/>
              <a:gd name="adj2" fmla="val 72905"/>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dirty="0">
                <a:solidFill>
                  <a:prstClr val="white"/>
                </a:solidFill>
                <a:latin typeface="Calibri"/>
              </a:rPr>
              <a:t>To have </a:t>
            </a:r>
            <a:r>
              <a:rPr lang="da-DK" dirty="0" err="1">
                <a:solidFill>
                  <a:prstClr val="white"/>
                </a:solidFill>
                <a:latin typeface="Calibri"/>
              </a:rPr>
              <a:t>fun</a:t>
            </a:r>
            <a:endParaRPr kumimoji="0" lang="da-DK"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Afrundet rektangulær billedforklaring 6">
            <a:extLst>
              <a:ext uri="{FF2B5EF4-FFF2-40B4-BE49-F238E27FC236}">
                <a16:creationId xmlns:a16="http://schemas.microsoft.com/office/drawing/2014/main" id="{84801F68-DD4C-4AC4-B1EB-E7E71DB6F9C3}"/>
              </a:ext>
            </a:extLst>
          </p:cNvPr>
          <p:cNvSpPr/>
          <p:nvPr/>
        </p:nvSpPr>
        <p:spPr>
          <a:xfrm>
            <a:off x="2668395" y="3430956"/>
            <a:ext cx="1465475" cy="882052"/>
          </a:xfrm>
          <a:prstGeom prst="wedgeRoundRectCallout">
            <a:avLst>
              <a:gd name="adj1" fmla="val 33281"/>
              <a:gd name="adj2" fmla="val -10779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dirty="0">
                <a:solidFill>
                  <a:prstClr val="white"/>
                </a:solidFill>
                <a:latin typeface="Calibri"/>
              </a:rPr>
              <a:t>To </a:t>
            </a:r>
            <a:r>
              <a:rPr lang="da-DK" dirty="0" err="1">
                <a:solidFill>
                  <a:prstClr val="white"/>
                </a:solidFill>
                <a:latin typeface="Calibri"/>
              </a:rPr>
              <a:t>be</a:t>
            </a:r>
            <a:r>
              <a:rPr lang="da-DK" dirty="0">
                <a:solidFill>
                  <a:prstClr val="white"/>
                </a:solidFill>
                <a:latin typeface="Calibri"/>
              </a:rPr>
              <a:t> with </a:t>
            </a:r>
            <a:r>
              <a:rPr lang="da-DK" dirty="0" err="1">
                <a:solidFill>
                  <a:prstClr val="white"/>
                </a:solidFill>
                <a:latin typeface="Calibri"/>
              </a:rPr>
              <a:t>friends</a:t>
            </a:r>
            <a:endParaRPr kumimoji="0" lang="da-DK"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Afrundet rektangulær billedforklaring 7">
            <a:extLst>
              <a:ext uri="{FF2B5EF4-FFF2-40B4-BE49-F238E27FC236}">
                <a16:creationId xmlns:a16="http://schemas.microsoft.com/office/drawing/2014/main" id="{CB89C960-5BA5-41DF-8F30-F77568503EC5}"/>
              </a:ext>
            </a:extLst>
          </p:cNvPr>
          <p:cNvSpPr/>
          <p:nvPr/>
        </p:nvSpPr>
        <p:spPr>
          <a:xfrm>
            <a:off x="4016462" y="4469077"/>
            <a:ext cx="2026237" cy="654050"/>
          </a:xfrm>
          <a:prstGeom prst="wedgeRoundRectCallout">
            <a:avLst>
              <a:gd name="adj1" fmla="val 14175"/>
              <a:gd name="adj2" fmla="val -114332"/>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dirty="0">
                <a:solidFill>
                  <a:prstClr val="white"/>
                </a:solidFill>
                <a:latin typeface="Calibri"/>
              </a:rPr>
              <a:t>To </a:t>
            </a:r>
            <a:r>
              <a:rPr lang="da-DK" dirty="0" err="1">
                <a:solidFill>
                  <a:prstClr val="white"/>
                </a:solidFill>
                <a:latin typeface="Calibri"/>
              </a:rPr>
              <a:t>challenge</a:t>
            </a:r>
            <a:r>
              <a:rPr lang="da-DK" dirty="0">
                <a:solidFill>
                  <a:prstClr val="white"/>
                </a:solidFill>
                <a:latin typeface="Calibri"/>
              </a:rPr>
              <a:t> </a:t>
            </a:r>
            <a:r>
              <a:rPr lang="da-DK" dirty="0" err="1">
                <a:solidFill>
                  <a:prstClr val="white"/>
                </a:solidFill>
                <a:latin typeface="Calibri"/>
              </a:rPr>
              <a:t>my</a:t>
            </a:r>
            <a:r>
              <a:rPr lang="da-DK" dirty="0">
                <a:solidFill>
                  <a:prstClr val="white"/>
                </a:solidFill>
                <a:latin typeface="Calibri"/>
              </a:rPr>
              <a:t> body</a:t>
            </a:r>
            <a:endParaRPr kumimoji="0" lang="da-DK"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Afrundet rektangulær billedforklaring 8">
            <a:extLst>
              <a:ext uri="{FF2B5EF4-FFF2-40B4-BE49-F238E27FC236}">
                <a16:creationId xmlns:a16="http://schemas.microsoft.com/office/drawing/2014/main" id="{5683AB6B-BF07-45A0-9425-ADE6BEE11E0C}"/>
              </a:ext>
            </a:extLst>
          </p:cNvPr>
          <p:cNvSpPr/>
          <p:nvPr/>
        </p:nvSpPr>
        <p:spPr>
          <a:xfrm>
            <a:off x="6396251" y="1597016"/>
            <a:ext cx="1673182" cy="949882"/>
          </a:xfrm>
          <a:prstGeom prst="wedgeRoundRectCallout">
            <a:avLst>
              <a:gd name="adj1" fmla="val -65661"/>
              <a:gd name="adj2" fmla="val 199905"/>
              <a:gd name="adj3" fmla="val 1666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dirty="0" err="1">
                <a:solidFill>
                  <a:prstClr val="white"/>
                </a:solidFill>
                <a:latin typeface="Calibri"/>
              </a:rPr>
              <a:t>Need</a:t>
            </a:r>
            <a:r>
              <a:rPr lang="da-DK" dirty="0">
                <a:solidFill>
                  <a:prstClr val="white"/>
                </a:solidFill>
                <a:latin typeface="Calibri"/>
              </a:rPr>
              <a:t> </a:t>
            </a:r>
            <a:r>
              <a:rPr lang="da-DK" dirty="0" err="1">
                <a:solidFill>
                  <a:prstClr val="white"/>
                </a:solidFill>
                <a:latin typeface="Calibri"/>
              </a:rPr>
              <a:t>someone</a:t>
            </a:r>
            <a:r>
              <a:rPr lang="da-DK" dirty="0">
                <a:solidFill>
                  <a:prstClr val="white"/>
                </a:solidFill>
                <a:latin typeface="Calibri"/>
              </a:rPr>
              <a:t> to go with</a:t>
            </a:r>
            <a:endParaRPr kumimoji="0" lang="da-DK"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Afrundet rektangulær billedforklaring 9">
            <a:extLst>
              <a:ext uri="{FF2B5EF4-FFF2-40B4-BE49-F238E27FC236}">
                <a16:creationId xmlns:a16="http://schemas.microsoft.com/office/drawing/2014/main" id="{4F24CD43-59E2-4543-B686-3094DD3384D2}"/>
              </a:ext>
            </a:extLst>
          </p:cNvPr>
          <p:cNvSpPr/>
          <p:nvPr/>
        </p:nvSpPr>
        <p:spPr>
          <a:xfrm>
            <a:off x="4756233" y="2634456"/>
            <a:ext cx="1673182" cy="520769"/>
          </a:xfrm>
          <a:prstGeom prst="wedgeRoundRectCallout">
            <a:avLst>
              <a:gd name="adj1" fmla="val -67867"/>
              <a:gd name="adj2" fmla="val 36028"/>
              <a:gd name="adj3" fmla="val 1666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dirty="0" err="1">
                <a:solidFill>
                  <a:prstClr val="white"/>
                </a:solidFill>
                <a:latin typeface="Calibri"/>
              </a:rPr>
              <a:t>Don’t</a:t>
            </a:r>
            <a:r>
              <a:rPr lang="da-DK" dirty="0">
                <a:solidFill>
                  <a:prstClr val="white"/>
                </a:solidFill>
                <a:latin typeface="Calibri"/>
              </a:rPr>
              <a:t> </a:t>
            </a:r>
            <a:r>
              <a:rPr lang="da-DK" dirty="0" err="1">
                <a:solidFill>
                  <a:prstClr val="white"/>
                </a:solidFill>
                <a:latin typeface="Calibri"/>
              </a:rPr>
              <a:t>bother</a:t>
            </a:r>
            <a:endParaRPr kumimoji="0" lang="da-DK"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Tekstboks 10">
            <a:extLst>
              <a:ext uri="{FF2B5EF4-FFF2-40B4-BE49-F238E27FC236}">
                <a16:creationId xmlns:a16="http://schemas.microsoft.com/office/drawing/2014/main" id="{E114796E-3500-435E-B390-38CB915C679A}"/>
              </a:ext>
            </a:extLst>
          </p:cNvPr>
          <p:cNvSpPr txBox="1"/>
          <p:nvPr/>
        </p:nvSpPr>
        <p:spPr>
          <a:xfrm>
            <a:off x="9501100" y="6048346"/>
            <a:ext cx="25151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000" i="1" dirty="0" err="1">
                <a:solidFill>
                  <a:prstClr val="black"/>
                </a:solidFill>
                <a:latin typeface="Verdana" panose="020B0604030504040204" pitchFamily="34" charset="0"/>
                <a:ea typeface="Verdana" panose="020B0604030504040204" pitchFamily="34" charset="0"/>
                <a:cs typeface="Verdana" panose="020B0604030504040204" pitchFamily="34" charset="0"/>
              </a:rPr>
              <a:t>Figures</a:t>
            </a:r>
            <a:r>
              <a:rPr lang="da-DK" sz="1000" i="1" dirty="0">
                <a:solidFill>
                  <a:prstClr val="black"/>
                </a:solidFill>
                <a:latin typeface="Verdana" panose="020B0604030504040204" pitchFamily="34" charset="0"/>
                <a:ea typeface="Verdana" panose="020B0604030504040204" pitchFamily="34" charset="0"/>
                <a:cs typeface="Verdana" panose="020B0604030504040204" pitchFamily="34" charset="0"/>
              </a:rPr>
              <a:t> from a Danish </a:t>
            </a:r>
            <a:r>
              <a:rPr lang="da-DK" sz="1000" i="1" dirty="0" err="1">
                <a:solidFill>
                  <a:prstClr val="black"/>
                </a:solidFill>
                <a:latin typeface="Verdana" panose="020B0604030504040204" pitchFamily="34" charset="0"/>
                <a:ea typeface="Verdana" panose="020B0604030504040204" pitchFamily="34" charset="0"/>
                <a:cs typeface="Verdana" panose="020B0604030504040204" pitchFamily="34" charset="0"/>
              </a:rPr>
              <a:t>municipality</a:t>
            </a:r>
            <a:r>
              <a:rPr lang="da-DK" sz="1000" i="1" dirty="0">
                <a:solidFill>
                  <a:prstClr val="black"/>
                </a:solidFill>
                <a:latin typeface="Verdana" panose="020B0604030504040204" pitchFamily="34" charset="0"/>
                <a:ea typeface="Verdana" panose="020B0604030504040204" pitchFamily="34" charset="0"/>
                <a:cs typeface="Verdana" panose="020B0604030504040204" pitchFamily="34" charset="0"/>
              </a:rPr>
              <a:t>, Idrættens Analyseinstitut </a:t>
            </a:r>
            <a:endParaRPr kumimoji="0" lang="da-DK" sz="1000" b="0" i="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812694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Lige forbindelse 4">
            <a:extLst>
              <a:ext uri="{FF2B5EF4-FFF2-40B4-BE49-F238E27FC236}">
                <a16:creationId xmlns:a16="http://schemas.microsoft.com/office/drawing/2014/main" id="{399A575F-981B-4BEA-827F-C3527798A9A0}"/>
              </a:ext>
            </a:extLst>
          </p:cNvPr>
          <p:cNvCxnSpPr/>
          <p:nvPr/>
        </p:nvCxnSpPr>
        <p:spPr>
          <a:xfrm>
            <a:off x="1696915" y="0"/>
            <a:ext cx="0" cy="685800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kstfelt 5">
            <a:extLst>
              <a:ext uri="{FF2B5EF4-FFF2-40B4-BE49-F238E27FC236}">
                <a16:creationId xmlns:a16="http://schemas.microsoft.com/office/drawing/2014/main" id="{922747D4-B423-400A-BA19-096A0432B699}"/>
              </a:ext>
            </a:extLst>
          </p:cNvPr>
          <p:cNvSpPr txBox="1"/>
          <p:nvPr/>
        </p:nvSpPr>
        <p:spPr>
          <a:xfrm>
            <a:off x="0" y="0"/>
            <a:ext cx="1696908" cy="6858000"/>
          </a:xfrm>
          <a:prstGeom prst="rect">
            <a:avLst/>
          </a:prstGeom>
          <a:solidFill>
            <a:srgbClr val="700000"/>
          </a:solidFill>
        </p:spPr>
        <p:txBody>
          <a:bodyPr wrap="square" rtlCol="0">
            <a:spAutoFit/>
          </a:bodyPr>
          <a:lstStyle/>
          <a:p>
            <a:endParaRPr lang="da-DK" dirty="0"/>
          </a:p>
        </p:txBody>
      </p:sp>
      <p:sp>
        <p:nvSpPr>
          <p:cNvPr id="7" name="Tekstfelt 6">
            <a:extLst>
              <a:ext uri="{FF2B5EF4-FFF2-40B4-BE49-F238E27FC236}">
                <a16:creationId xmlns:a16="http://schemas.microsoft.com/office/drawing/2014/main" id="{EC405921-3235-4954-BB24-2078C19B345A}"/>
              </a:ext>
            </a:extLst>
          </p:cNvPr>
          <p:cNvSpPr txBox="1"/>
          <p:nvPr/>
        </p:nvSpPr>
        <p:spPr>
          <a:xfrm>
            <a:off x="-9525" y="5915025"/>
            <a:ext cx="1696908" cy="830997"/>
          </a:xfrm>
          <a:prstGeom prst="rect">
            <a:avLst/>
          </a:prstGeom>
          <a:noFill/>
        </p:spPr>
        <p:txBody>
          <a:bodyPr wrap="square" rtlCol="0">
            <a:spAutoFit/>
          </a:bodyPr>
          <a:lstStyle/>
          <a:p>
            <a:r>
              <a:rPr lang="da-DK" sz="1200" b="1" dirty="0">
                <a:solidFill>
                  <a:schemeClr val="bg1"/>
                </a:solidFill>
              </a:rPr>
              <a:t>Idrættens Konsulenthus</a:t>
            </a:r>
          </a:p>
          <a:p>
            <a:r>
              <a:rPr lang="da-DK" sz="1200" dirty="0">
                <a:solidFill>
                  <a:schemeClr val="bg1"/>
                </a:solidFill>
              </a:rPr>
              <a:t>Henrik H. Brandt</a:t>
            </a:r>
          </a:p>
          <a:p>
            <a:r>
              <a:rPr lang="da-DK" sz="1200" dirty="0">
                <a:solidFill>
                  <a:schemeClr val="bg1"/>
                </a:solidFill>
              </a:rPr>
              <a:t>Tlf. +4529210972</a:t>
            </a:r>
          </a:p>
          <a:p>
            <a:r>
              <a:rPr lang="da-DK" sz="1200" dirty="0">
                <a:solidFill>
                  <a:schemeClr val="bg1"/>
                </a:solidFill>
              </a:rPr>
              <a:t>henrik.brandt@idkon.dk</a:t>
            </a:r>
          </a:p>
        </p:txBody>
      </p:sp>
      <p:sp>
        <p:nvSpPr>
          <p:cNvPr id="2" name="Tekstfelt 1">
            <a:extLst>
              <a:ext uri="{FF2B5EF4-FFF2-40B4-BE49-F238E27FC236}">
                <a16:creationId xmlns:a16="http://schemas.microsoft.com/office/drawing/2014/main" id="{4D7DB815-46F4-4C35-B4F1-BED24FDBCAF4}"/>
              </a:ext>
            </a:extLst>
          </p:cNvPr>
          <p:cNvSpPr txBox="1"/>
          <p:nvPr/>
        </p:nvSpPr>
        <p:spPr>
          <a:xfrm>
            <a:off x="2269863" y="451818"/>
            <a:ext cx="9714155" cy="461665"/>
          </a:xfrm>
          <a:prstGeom prst="rect">
            <a:avLst/>
          </a:prstGeom>
          <a:noFill/>
        </p:spPr>
        <p:txBody>
          <a:bodyPr wrap="square" rtlCol="0">
            <a:spAutoFit/>
          </a:bodyPr>
          <a:lstStyle/>
          <a:p>
            <a:r>
              <a:rPr lang="da-DK" sz="2400" dirty="0">
                <a:latin typeface="Verdana" panose="020B0604030504040204" pitchFamily="34" charset="0"/>
                <a:ea typeface="Verdana" panose="020B0604030504040204" pitchFamily="34" charset="0"/>
                <a:cs typeface="Verdana" panose="020B0604030504040204" pitchFamily="34" charset="0"/>
              </a:rPr>
              <a:t>Can </a:t>
            </a:r>
            <a:r>
              <a:rPr lang="da-DK" sz="2400" dirty="0" err="1">
                <a:latin typeface="Verdana" panose="020B0604030504040204" pitchFamily="34" charset="0"/>
                <a:ea typeface="Verdana" panose="020B0604030504040204" pitchFamily="34" charset="0"/>
                <a:cs typeface="Verdana" panose="020B0604030504040204" pitchFamily="34" charset="0"/>
              </a:rPr>
              <a:t>clubs</a:t>
            </a:r>
            <a:r>
              <a:rPr lang="da-DK" sz="2400" dirty="0">
                <a:latin typeface="Verdana" panose="020B0604030504040204" pitchFamily="34" charset="0"/>
                <a:ea typeface="Verdana" panose="020B0604030504040204" pitchFamily="34" charset="0"/>
                <a:cs typeface="Verdana" panose="020B0604030504040204" pitchFamily="34" charset="0"/>
              </a:rPr>
              <a:t> </a:t>
            </a:r>
            <a:r>
              <a:rPr lang="da-DK" sz="2400" dirty="0" err="1">
                <a:latin typeface="Verdana" panose="020B0604030504040204" pitchFamily="34" charset="0"/>
                <a:ea typeface="Verdana" panose="020B0604030504040204" pitchFamily="34" charset="0"/>
                <a:cs typeface="Verdana" panose="020B0604030504040204" pitchFamily="34" charset="0"/>
              </a:rPr>
              <a:t>get</a:t>
            </a:r>
            <a:r>
              <a:rPr lang="da-DK" sz="2400" dirty="0">
                <a:latin typeface="Verdana" panose="020B0604030504040204" pitchFamily="34" charset="0"/>
                <a:ea typeface="Verdana" panose="020B0604030504040204" pitchFamily="34" charset="0"/>
                <a:cs typeface="Verdana" panose="020B0604030504040204" pitchFamily="34" charset="0"/>
              </a:rPr>
              <a:t> </a:t>
            </a:r>
            <a:r>
              <a:rPr lang="da-DK" sz="2400" dirty="0" err="1">
                <a:latin typeface="Verdana" panose="020B0604030504040204" pitchFamily="34" charset="0"/>
                <a:ea typeface="Verdana" panose="020B0604030504040204" pitchFamily="34" charset="0"/>
                <a:cs typeface="Verdana" panose="020B0604030504040204" pitchFamily="34" charset="0"/>
              </a:rPr>
              <a:t>them</a:t>
            </a:r>
            <a:r>
              <a:rPr lang="da-DK" sz="2400" dirty="0">
                <a:latin typeface="Verdana" panose="020B0604030504040204" pitchFamily="34" charset="0"/>
                <a:ea typeface="Verdana" panose="020B0604030504040204" pitchFamily="34" charset="0"/>
                <a:cs typeface="Verdana" panose="020B0604030504040204" pitchFamily="34" charset="0"/>
              </a:rPr>
              <a:t> back in? </a:t>
            </a:r>
            <a:r>
              <a:rPr lang="da-DK" sz="2400" dirty="0" err="1">
                <a:latin typeface="Verdana" panose="020B0604030504040204" pitchFamily="34" charset="0"/>
                <a:ea typeface="Verdana" panose="020B0604030504040204" pitchFamily="34" charset="0"/>
                <a:cs typeface="Verdana" panose="020B0604030504040204" pitchFamily="34" charset="0"/>
              </a:rPr>
              <a:t>What</a:t>
            </a:r>
            <a:r>
              <a:rPr lang="da-DK" sz="2400" dirty="0">
                <a:latin typeface="Verdana" panose="020B0604030504040204" pitchFamily="34" charset="0"/>
                <a:ea typeface="Verdana" panose="020B0604030504040204" pitchFamily="34" charset="0"/>
                <a:cs typeface="Verdana" panose="020B0604030504040204" pitchFamily="34" charset="0"/>
              </a:rPr>
              <a:t> </a:t>
            </a:r>
            <a:r>
              <a:rPr lang="da-DK" sz="2400" dirty="0" err="1">
                <a:latin typeface="Verdana" panose="020B0604030504040204" pitchFamily="34" charset="0"/>
                <a:ea typeface="Verdana" panose="020B0604030504040204" pitchFamily="34" charset="0"/>
                <a:cs typeface="Verdana" panose="020B0604030504040204" pitchFamily="34" charset="0"/>
              </a:rPr>
              <a:t>does</a:t>
            </a:r>
            <a:r>
              <a:rPr lang="da-DK" sz="2400" dirty="0">
                <a:latin typeface="Verdana" panose="020B0604030504040204" pitchFamily="34" charset="0"/>
                <a:ea typeface="Verdana" panose="020B0604030504040204" pitchFamily="34" charset="0"/>
                <a:cs typeface="Verdana" panose="020B0604030504040204" pitchFamily="34" charset="0"/>
              </a:rPr>
              <a:t> it </a:t>
            </a:r>
            <a:r>
              <a:rPr lang="da-DK" sz="2400" dirty="0" err="1">
                <a:latin typeface="Verdana" panose="020B0604030504040204" pitchFamily="34" charset="0"/>
                <a:ea typeface="Verdana" panose="020B0604030504040204" pitchFamily="34" charset="0"/>
                <a:cs typeface="Verdana" panose="020B0604030504040204" pitchFamily="34" charset="0"/>
              </a:rPr>
              <a:t>mean</a:t>
            </a:r>
            <a:r>
              <a:rPr lang="da-DK" sz="2400" dirty="0">
                <a:latin typeface="Verdana" panose="020B0604030504040204" pitchFamily="34" charset="0"/>
                <a:ea typeface="Verdana" panose="020B0604030504040204" pitchFamily="34" charset="0"/>
                <a:cs typeface="Verdana" panose="020B0604030504040204" pitchFamily="34" charset="0"/>
              </a:rPr>
              <a:t> for coaching?</a:t>
            </a:r>
          </a:p>
        </p:txBody>
      </p:sp>
      <p:graphicFrame>
        <p:nvGraphicFramePr>
          <p:cNvPr id="9" name="Diagram 8">
            <a:extLst>
              <a:ext uri="{FF2B5EF4-FFF2-40B4-BE49-F238E27FC236}">
                <a16:creationId xmlns:a16="http://schemas.microsoft.com/office/drawing/2014/main" id="{54444956-C8FC-4F4E-83F6-78E2B5D4C7FA}"/>
              </a:ext>
            </a:extLst>
          </p:cNvPr>
          <p:cNvGraphicFramePr>
            <a:graphicFrameLocks/>
          </p:cNvGraphicFramePr>
          <p:nvPr>
            <p:extLst>
              <p:ext uri="{D42A27DB-BD31-4B8C-83A1-F6EECF244321}">
                <p14:modId xmlns:p14="http://schemas.microsoft.com/office/powerpoint/2010/main" val="3394118093"/>
              </p:ext>
            </p:extLst>
          </p:nvPr>
        </p:nvGraphicFramePr>
        <p:xfrm>
          <a:off x="2507907" y="1195005"/>
          <a:ext cx="8676456" cy="4982796"/>
        </p:xfrm>
        <a:graphic>
          <a:graphicData uri="http://schemas.openxmlformats.org/drawingml/2006/chart">
            <c:chart xmlns:c="http://schemas.openxmlformats.org/drawingml/2006/chart" xmlns:r="http://schemas.openxmlformats.org/officeDocument/2006/relationships" r:id="rId2"/>
          </a:graphicData>
        </a:graphic>
      </p:graphicFrame>
      <p:sp>
        <p:nvSpPr>
          <p:cNvPr id="10" name="Tekstfelt 1">
            <a:extLst>
              <a:ext uri="{FF2B5EF4-FFF2-40B4-BE49-F238E27FC236}">
                <a16:creationId xmlns:a16="http://schemas.microsoft.com/office/drawing/2014/main" id="{4D76A89B-58A2-490F-BB59-014745952748}"/>
              </a:ext>
            </a:extLst>
          </p:cNvPr>
          <p:cNvSpPr txBox="1"/>
          <p:nvPr/>
        </p:nvSpPr>
        <p:spPr>
          <a:xfrm>
            <a:off x="3011963" y="4003317"/>
            <a:ext cx="4104456" cy="1200329"/>
          </a:xfrm>
          <a:prstGeom prst="rect">
            <a:avLst/>
          </a:prstGeom>
          <a:noFill/>
        </p:spPr>
        <p:txBody>
          <a:bodyPr wrap="square" rtlCol="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C00000"/>
                </a:solidFill>
                <a:effectLst/>
                <a:uLnTx/>
                <a:uFillTx/>
                <a:latin typeface="Calibri"/>
                <a:ea typeface="+mn-ea"/>
                <a:cs typeface="+mn-cs"/>
              </a:rPr>
              <a:t>Make alternative </a:t>
            </a:r>
            <a:r>
              <a:rPr kumimoji="0" lang="da-DK" sz="1800" b="0" i="0" u="none" strike="noStrike" kern="1200" cap="none" spc="0" normalizeH="0" baseline="0" noProof="0" dirty="0" err="1">
                <a:ln>
                  <a:noFill/>
                </a:ln>
                <a:solidFill>
                  <a:srgbClr val="C00000"/>
                </a:solidFill>
                <a:effectLst/>
                <a:uLnTx/>
                <a:uFillTx/>
                <a:latin typeface="Calibri"/>
                <a:ea typeface="+mn-ea"/>
                <a:cs typeface="+mn-cs"/>
              </a:rPr>
              <a:t>offerings</a:t>
            </a:r>
            <a:r>
              <a:rPr kumimoji="0" lang="da-DK" sz="1800" b="0" i="0" u="none" strike="noStrike" kern="1200" cap="none" spc="0" normalizeH="0" baseline="0" noProof="0" dirty="0">
                <a:ln>
                  <a:noFill/>
                </a:ln>
                <a:solidFill>
                  <a:srgbClr val="C00000"/>
                </a:solidFill>
                <a:effectLst/>
                <a:uLnTx/>
                <a:uFillTx/>
                <a:latin typeface="Calibri"/>
                <a:ea typeface="+mn-ea"/>
                <a:cs typeface="+mn-cs"/>
              </a:rPr>
              <a:t> for kids and </a:t>
            </a:r>
            <a:r>
              <a:rPr kumimoji="0" lang="da-DK" sz="1800" b="0" i="0" u="none" strike="noStrike" kern="1200" cap="none" spc="0" normalizeH="0" baseline="0" noProof="0" dirty="0" err="1">
                <a:ln>
                  <a:noFill/>
                </a:ln>
                <a:solidFill>
                  <a:srgbClr val="C00000"/>
                </a:solidFill>
                <a:effectLst/>
                <a:uLnTx/>
                <a:uFillTx/>
                <a:latin typeface="Calibri"/>
                <a:ea typeface="+mn-ea"/>
                <a:cs typeface="+mn-cs"/>
              </a:rPr>
              <a:t>youth</a:t>
            </a:r>
            <a:r>
              <a:rPr kumimoji="0" lang="da-DK" sz="1800" b="0" i="0" u="none" strike="noStrike" kern="1200" cap="none" spc="0" normalizeH="0" baseline="0" noProof="0" dirty="0">
                <a:ln>
                  <a:noFill/>
                </a:ln>
                <a:solidFill>
                  <a:srgbClr val="C00000"/>
                </a:solidFill>
                <a:effectLst/>
                <a:uLnTx/>
                <a:uFillTx/>
                <a:latin typeface="Calibri"/>
                <a:ea typeface="+mn-ea"/>
                <a:cs typeface="+mn-cs"/>
              </a:rPr>
              <a:t> </a:t>
            </a:r>
            <a:r>
              <a:rPr kumimoji="0" lang="da-DK" sz="1800" b="0" i="0" u="none" strike="noStrike" kern="1200" cap="none" spc="0" normalizeH="0" baseline="0" noProof="0" dirty="0" err="1">
                <a:ln>
                  <a:noFill/>
                </a:ln>
                <a:solidFill>
                  <a:srgbClr val="C00000"/>
                </a:solidFill>
                <a:effectLst/>
                <a:uLnTx/>
                <a:uFillTx/>
                <a:latin typeface="Calibri"/>
                <a:ea typeface="+mn-ea"/>
                <a:cs typeface="+mn-cs"/>
              </a:rPr>
              <a:t>who</a:t>
            </a:r>
            <a:r>
              <a:rPr kumimoji="0" lang="da-DK" sz="1800" b="0" i="0" u="none" strike="noStrike" kern="1200" cap="none" spc="0" normalizeH="0" baseline="0" noProof="0" dirty="0">
                <a:ln>
                  <a:noFill/>
                </a:ln>
                <a:solidFill>
                  <a:srgbClr val="C00000"/>
                </a:solidFill>
                <a:effectLst/>
                <a:uLnTx/>
                <a:uFillTx/>
                <a:latin typeface="Calibri"/>
                <a:ea typeface="+mn-ea"/>
                <a:cs typeface="+mn-cs"/>
              </a:rPr>
              <a:t> is not </a:t>
            </a:r>
            <a:r>
              <a:rPr kumimoji="0" lang="da-DK" sz="1800" b="0" i="0" u="none" strike="noStrike" kern="1200" cap="none" spc="0" normalizeH="0" baseline="0" noProof="0" dirty="0" err="1">
                <a:ln>
                  <a:noFill/>
                </a:ln>
                <a:solidFill>
                  <a:srgbClr val="C00000"/>
                </a:solidFill>
                <a:effectLst/>
                <a:uLnTx/>
                <a:uFillTx/>
                <a:latin typeface="Calibri"/>
                <a:ea typeface="+mn-ea"/>
                <a:cs typeface="+mn-cs"/>
              </a:rPr>
              <a:t>attracted</a:t>
            </a:r>
            <a:r>
              <a:rPr kumimoji="0" lang="da-DK" sz="1800" b="0" i="0" u="none" strike="noStrike" kern="1200" cap="none" spc="0" normalizeH="0" baseline="0" noProof="0" dirty="0">
                <a:ln>
                  <a:noFill/>
                </a:ln>
                <a:solidFill>
                  <a:srgbClr val="C00000"/>
                </a:solidFill>
                <a:effectLst/>
                <a:uLnTx/>
                <a:uFillTx/>
                <a:latin typeface="Calibri"/>
                <a:ea typeface="+mn-ea"/>
                <a:cs typeface="+mn-cs"/>
              </a:rPr>
              <a:t> by </a:t>
            </a:r>
            <a:r>
              <a:rPr kumimoji="0" lang="da-DK" sz="1800" b="0" i="0" u="none" strike="noStrike" kern="1200" cap="none" spc="0" normalizeH="0" baseline="0" noProof="0" dirty="0" err="1">
                <a:ln>
                  <a:noFill/>
                </a:ln>
                <a:solidFill>
                  <a:srgbClr val="C00000"/>
                </a:solidFill>
                <a:effectLst/>
                <a:uLnTx/>
                <a:uFillTx/>
                <a:latin typeface="Calibri"/>
                <a:ea typeface="+mn-ea"/>
                <a:cs typeface="+mn-cs"/>
              </a:rPr>
              <a:t>traditional</a:t>
            </a:r>
            <a:r>
              <a:rPr kumimoji="0" lang="da-DK" sz="1800" b="0" i="0" u="none" strike="noStrike" kern="1200" cap="none" spc="0" normalizeH="0" baseline="0" noProof="0" dirty="0">
                <a:ln>
                  <a:noFill/>
                </a:ln>
                <a:solidFill>
                  <a:srgbClr val="C00000"/>
                </a:solidFill>
                <a:effectLst/>
                <a:uLnTx/>
                <a:uFillTx/>
                <a:latin typeface="Calibri"/>
                <a:ea typeface="+mn-ea"/>
                <a:cs typeface="+mn-cs"/>
              </a:rPr>
              <a:t> </a:t>
            </a:r>
            <a:r>
              <a:rPr kumimoji="0" lang="da-DK" sz="1800" b="0" i="0" u="none" strike="noStrike" kern="1200" cap="none" spc="0" normalizeH="0" baseline="0" noProof="0" dirty="0" err="1">
                <a:ln>
                  <a:noFill/>
                </a:ln>
                <a:solidFill>
                  <a:srgbClr val="C00000"/>
                </a:solidFill>
                <a:effectLst/>
                <a:uLnTx/>
                <a:uFillTx/>
                <a:latin typeface="Calibri"/>
                <a:ea typeface="+mn-ea"/>
                <a:cs typeface="+mn-cs"/>
              </a:rPr>
              <a:t>tournament</a:t>
            </a:r>
            <a:r>
              <a:rPr kumimoji="0" lang="da-DK" sz="1800" b="0" i="0" u="none" strike="noStrike" kern="1200" cap="none" spc="0" normalizeH="0" baseline="0" noProof="0" dirty="0">
                <a:ln>
                  <a:noFill/>
                </a:ln>
                <a:solidFill>
                  <a:srgbClr val="C00000"/>
                </a:solidFill>
                <a:effectLst/>
                <a:uLnTx/>
                <a:uFillTx/>
                <a:latin typeface="Calibri"/>
                <a:ea typeface="+mn-ea"/>
                <a:cs typeface="+mn-cs"/>
              </a:rPr>
              <a:t> </a:t>
            </a:r>
            <a:r>
              <a:rPr kumimoji="0" lang="da-DK" sz="1800" b="0" i="0" u="none" strike="noStrike" kern="1200" cap="none" spc="0" normalizeH="0" baseline="0" noProof="0" dirty="0" err="1">
                <a:ln>
                  <a:noFill/>
                </a:ln>
                <a:solidFill>
                  <a:srgbClr val="C00000"/>
                </a:solidFill>
                <a:effectLst/>
                <a:uLnTx/>
                <a:uFillTx/>
                <a:latin typeface="Calibri"/>
                <a:ea typeface="+mn-ea"/>
                <a:cs typeface="+mn-cs"/>
              </a:rPr>
              <a:t>structures</a:t>
            </a:r>
            <a:r>
              <a:rPr kumimoji="0" lang="da-DK" sz="1800" b="0" i="0" u="none" strike="noStrike" kern="1200" cap="none" spc="0" normalizeH="0" baseline="0" noProof="0" dirty="0">
                <a:ln>
                  <a:noFill/>
                </a:ln>
                <a:solidFill>
                  <a:srgbClr val="C00000"/>
                </a:solidFill>
                <a:effectLst/>
                <a:uLnTx/>
                <a:uFillTx/>
                <a:latin typeface="Calibri"/>
                <a:ea typeface="+mn-ea"/>
                <a:cs typeface="+mn-cs"/>
              </a:rPr>
              <a:t> and </a:t>
            </a:r>
            <a:r>
              <a:rPr kumimoji="0" lang="da-DK" sz="1800" b="0" i="0" u="none" strike="noStrike" kern="1200" cap="none" spc="0" normalizeH="0" baseline="0" noProof="0" dirty="0" err="1">
                <a:ln>
                  <a:noFill/>
                </a:ln>
                <a:solidFill>
                  <a:srgbClr val="C00000"/>
                </a:solidFill>
                <a:effectLst/>
                <a:uLnTx/>
                <a:uFillTx/>
                <a:latin typeface="Calibri"/>
                <a:ea typeface="+mn-ea"/>
                <a:cs typeface="+mn-cs"/>
              </a:rPr>
              <a:t>competition</a:t>
            </a:r>
            <a:r>
              <a:rPr kumimoji="0" lang="da-DK" sz="1800" b="0" i="0" u="none" strike="noStrike" kern="1200" cap="none" spc="0" normalizeH="0" baseline="0" noProof="0" dirty="0">
                <a:ln>
                  <a:noFill/>
                </a:ln>
                <a:solidFill>
                  <a:srgbClr val="C00000"/>
                </a:solidFill>
                <a:effectLst/>
                <a:uLnTx/>
                <a:uFillTx/>
                <a:latin typeface="Calibri"/>
                <a:ea typeface="+mn-ea"/>
                <a:cs typeface="+mn-cs"/>
              </a:rPr>
              <a:t> (but still </a:t>
            </a:r>
            <a:r>
              <a:rPr kumimoji="0" lang="da-DK" sz="1800" b="0" i="0" u="none" strike="noStrike" kern="1200" cap="none" spc="0" normalizeH="0" baseline="0" noProof="0" dirty="0" err="1">
                <a:ln>
                  <a:noFill/>
                </a:ln>
                <a:solidFill>
                  <a:srgbClr val="C00000"/>
                </a:solidFill>
                <a:effectLst/>
                <a:uLnTx/>
                <a:uFillTx/>
                <a:latin typeface="Calibri"/>
                <a:ea typeface="+mn-ea"/>
                <a:cs typeface="+mn-cs"/>
              </a:rPr>
              <a:t>wants</a:t>
            </a:r>
            <a:r>
              <a:rPr kumimoji="0" lang="da-DK" sz="1800" b="0" i="0" u="none" strike="noStrike" kern="1200" cap="none" spc="0" normalizeH="0" baseline="0" noProof="0" dirty="0">
                <a:ln>
                  <a:noFill/>
                </a:ln>
                <a:solidFill>
                  <a:srgbClr val="C00000"/>
                </a:solidFill>
                <a:effectLst/>
                <a:uLnTx/>
                <a:uFillTx/>
                <a:latin typeface="Calibri"/>
                <a:ea typeface="+mn-ea"/>
                <a:cs typeface="+mn-cs"/>
              </a:rPr>
              <a:t> </a:t>
            </a:r>
            <a:r>
              <a:rPr kumimoji="0" lang="da-DK" sz="1800" b="0" i="0" u="none" strike="noStrike" kern="1200" cap="none" spc="0" normalizeH="0" baseline="0" noProof="0" dirty="0" err="1">
                <a:ln>
                  <a:noFill/>
                </a:ln>
                <a:solidFill>
                  <a:srgbClr val="C00000"/>
                </a:solidFill>
                <a:effectLst/>
                <a:uLnTx/>
                <a:uFillTx/>
                <a:latin typeface="Calibri"/>
                <a:ea typeface="+mn-ea"/>
                <a:cs typeface="+mn-cs"/>
              </a:rPr>
              <a:t>progress</a:t>
            </a:r>
            <a:r>
              <a:rPr kumimoji="0" lang="da-DK" sz="1800" b="0" i="0" u="none" strike="noStrike" kern="1200" cap="none" spc="0" normalizeH="0" baseline="0" noProof="0" dirty="0">
                <a:ln>
                  <a:noFill/>
                </a:ln>
                <a:solidFill>
                  <a:srgbClr val="C00000"/>
                </a:solidFill>
                <a:effectLst/>
                <a:uLnTx/>
                <a:uFillTx/>
                <a:latin typeface="Calibri"/>
                <a:ea typeface="+mn-ea"/>
                <a:cs typeface="+mn-cs"/>
              </a:rPr>
              <a:t>…)</a:t>
            </a:r>
          </a:p>
        </p:txBody>
      </p:sp>
      <p:cxnSp>
        <p:nvCxnSpPr>
          <p:cNvPr id="11" name="Lige pilforbindelse 10">
            <a:extLst>
              <a:ext uri="{FF2B5EF4-FFF2-40B4-BE49-F238E27FC236}">
                <a16:creationId xmlns:a16="http://schemas.microsoft.com/office/drawing/2014/main" id="{4819E89A-A83F-48B3-A39D-3CA223C942EE}"/>
              </a:ext>
            </a:extLst>
          </p:cNvPr>
          <p:cNvCxnSpPr/>
          <p:nvPr/>
        </p:nvCxnSpPr>
        <p:spPr>
          <a:xfrm flipV="1">
            <a:off x="3948068" y="2910423"/>
            <a:ext cx="504079" cy="94887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kstfelt 1">
            <a:extLst>
              <a:ext uri="{FF2B5EF4-FFF2-40B4-BE49-F238E27FC236}">
                <a16:creationId xmlns:a16="http://schemas.microsoft.com/office/drawing/2014/main" id="{58E172BD-ED96-4B33-B761-B211879833A6}"/>
              </a:ext>
            </a:extLst>
          </p:cNvPr>
          <p:cNvSpPr txBox="1"/>
          <p:nvPr/>
        </p:nvSpPr>
        <p:spPr>
          <a:xfrm>
            <a:off x="4740155" y="1762093"/>
            <a:ext cx="4104456" cy="64633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err="1">
                <a:ln>
                  <a:noFill/>
                </a:ln>
                <a:solidFill>
                  <a:srgbClr val="C00000"/>
                </a:solidFill>
                <a:effectLst/>
                <a:uLnTx/>
                <a:uFillTx/>
                <a:latin typeface="Calibri"/>
                <a:ea typeface="+mn-ea"/>
                <a:cs typeface="+mn-cs"/>
              </a:rPr>
              <a:t>Creat</a:t>
            </a:r>
            <a:r>
              <a:rPr kumimoji="0" lang="da-DK" sz="1800" b="0" i="0" u="none" strike="noStrike" kern="1200" cap="none" spc="0" normalizeH="0" baseline="0" noProof="0" dirty="0">
                <a:ln>
                  <a:noFill/>
                </a:ln>
                <a:solidFill>
                  <a:srgbClr val="C00000"/>
                </a:solidFill>
                <a:effectLst/>
                <a:uLnTx/>
                <a:uFillTx/>
                <a:latin typeface="Calibri"/>
                <a:ea typeface="+mn-ea"/>
                <a:cs typeface="+mn-cs"/>
              </a:rPr>
              <a:t> ‘</a:t>
            </a:r>
            <a:r>
              <a:rPr kumimoji="0" lang="da-DK" sz="1800" b="0" i="0" u="none" strike="noStrike" kern="1200" cap="none" spc="0" normalizeH="0" baseline="0" noProof="0" dirty="0" err="1">
                <a:ln>
                  <a:noFill/>
                </a:ln>
                <a:solidFill>
                  <a:srgbClr val="C00000"/>
                </a:solidFill>
                <a:effectLst/>
                <a:uLnTx/>
                <a:uFillTx/>
                <a:latin typeface="Calibri"/>
                <a:ea typeface="+mn-ea"/>
                <a:cs typeface="+mn-cs"/>
              </a:rPr>
              <a:t>serious</a:t>
            </a:r>
            <a:r>
              <a:rPr kumimoji="0" lang="da-DK" sz="1800" b="0" i="0" u="none" strike="noStrike" kern="1200" cap="none" spc="0" normalizeH="0" baseline="0" noProof="0" dirty="0">
                <a:ln>
                  <a:noFill/>
                </a:ln>
                <a:solidFill>
                  <a:srgbClr val="C00000"/>
                </a:solidFill>
                <a:effectLst/>
                <a:uLnTx/>
                <a:uFillTx/>
                <a:latin typeface="Calibri"/>
                <a:ea typeface="+mn-ea"/>
                <a:cs typeface="+mn-cs"/>
              </a:rPr>
              <a:t>’ offers</a:t>
            </a:r>
            <a:r>
              <a:rPr kumimoji="0" lang="da-DK" sz="1800" b="0" i="0" u="none" strike="noStrike" kern="1200" cap="none" spc="0" normalizeH="0" noProof="0" dirty="0">
                <a:ln>
                  <a:noFill/>
                </a:ln>
                <a:solidFill>
                  <a:srgbClr val="C00000"/>
                </a:solidFill>
                <a:effectLst/>
                <a:uLnTx/>
                <a:uFillTx/>
                <a:latin typeface="Calibri"/>
                <a:ea typeface="+mn-ea"/>
                <a:cs typeface="+mn-cs"/>
              </a:rPr>
              <a:t> for the ‘</a:t>
            </a:r>
            <a:r>
              <a:rPr kumimoji="0" lang="da-DK" sz="1800" b="0" i="0" u="none" strike="noStrike" kern="1200" cap="none" spc="0" normalizeH="0" noProof="0" dirty="0" err="1">
                <a:ln>
                  <a:noFill/>
                </a:ln>
                <a:solidFill>
                  <a:srgbClr val="C00000"/>
                </a:solidFill>
                <a:effectLst/>
                <a:uLnTx/>
                <a:uFillTx/>
                <a:latin typeface="Calibri"/>
                <a:ea typeface="+mn-ea"/>
                <a:cs typeface="+mn-cs"/>
              </a:rPr>
              <a:t>unserious</a:t>
            </a:r>
            <a:r>
              <a:rPr kumimoji="0" lang="da-DK" sz="1800" b="0" i="0" u="none" strike="noStrike" kern="1200" cap="none" spc="0" normalizeH="0" noProof="0" dirty="0">
                <a:ln>
                  <a:noFill/>
                </a:ln>
                <a:solidFill>
                  <a:srgbClr val="C00000"/>
                </a:solidFill>
                <a:effectLst/>
                <a:uLnTx/>
                <a:uFillTx/>
                <a:latin typeface="Calibri"/>
                <a:ea typeface="+mn-ea"/>
                <a:cs typeface="+mn-cs"/>
              </a:rPr>
              <a:t>’ – (perhaps cross age </a:t>
            </a:r>
            <a:r>
              <a:rPr kumimoji="0" lang="da-DK" sz="1800" b="0" i="0" u="none" strike="noStrike" kern="1200" cap="none" spc="0" normalizeH="0" noProof="0" dirty="0" err="1">
                <a:ln>
                  <a:noFill/>
                </a:ln>
                <a:solidFill>
                  <a:srgbClr val="C00000"/>
                </a:solidFill>
                <a:effectLst/>
                <a:uLnTx/>
                <a:uFillTx/>
                <a:latin typeface="Calibri"/>
                <a:ea typeface="+mn-ea"/>
                <a:cs typeface="+mn-cs"/>
              </a:rPr>
              <a:t>groups</a:t>
            </a:r>
            <a:r>
              <a:rPr kumimoji="0" lang="da-DK" sz="1800" b="0" i="0" u="none" strike="noStrike" kern="1200" cap="none" spc="0" normalizeH="0" noProof="0" dirty="0">
                <a:ln>
                  <a:noFill/>
                </a:ln>
                <a:solidFill>
                  <a:srgbClr val="C00000"/>
                </a:solidFill>
                <a:effectLst/>
                <a:uLnTx/>
                <a:uFillTx/>
                <a:latin typeface="Calibri"/>
                <a:ea typeface="+mn-ea"/>
                <a:cs typeface="+mn-cs"/>
              </a:rPr>
              <a:t> and </a:t>
            </a:r>
            <a:r>
              <a:rPr kumimoji="0" lang="da-DK" sz="1800" b="0" i="0" u="none" strike="noStrike" kern="1200" cap="none" spc="0" normalizeH="0" noProof="0" dirty="0" err="1">
                <a:ln>
                  <a:noFill/>
                </a:ln>
                <a:solidFill>
                  <a:srgbClr val="C00000"/>
                </a:solidFill>
                <a:effectLst/>
                <a:uLnTx/>
                <a:uFillTx/>
                <a:latin typeface="Calibri"/>
                <a:ea typeface="+mn-ea"/>
                <a:cs typeface="+mn-cs"/>
              </a:rPr>
              <a:t>gender</a:t>
            </a:r>
            <a:r>
              <a:rPr kumimoji="0" lang="da-DK" sz="1800" b="0" i="0" u="none" strike="noStrike" kern="1200" cap="none" spc="0" normalizeH="0" noProof="0" dirty="0">
                <a:ln>
                  <a:noFill/>
                </a:ln>
                <a:solidFill>
                  <a:srgbClr val="C00000"/>
                </a:solidFill>
                <a:effectLst/>
                <a:uLnTx/>
                <a:uFillTx/>
                <a:latin typeface="Calibri"/>
                <a:ea typeface="+mn-ea"/>
                <a:cs typeface="+mn-cs"/>
              </a:rPr>
              <a:t>)</a:t>
            </a:r>
            <a:endParaRPr kumimoji="0" lang="da-DK" sz="1800" b="0" i="0" u="none" strike="noStrike" kern="1200" cap="none" spc="0" normalizeH="0" baseline="0" noProof="0" dirty="0">
              <a:ln>
                <a:noFill/>
              </a:ln>
              <a:solidFill>
                <a:srgbClr val="C00000"/>
              </a:solidFill>
              <a:effectLst/>
              <a:uLnTx/>
              <a:uFillTx/>
              <a:latin typeface="Calibri"/>
              <a:ea typeface="+mn-ea"/>
              <a:cs typeface="+mn-cs"/>
            </a:endParaRPr>
          </a:p>
        </p:txBody>
      </p:sp>
      <p:cxnSp>
        <p:nvCxnSpPr>
          <p:cNvPr id="13" name="Lige pilforbindelse 12">
            <a:extLst>
              <a:ext uri="{FF2B5EF4-FFF2-40B4-BE49-F238E27FC236}">
                <a16:creationId xmlns:a16="http://schemas.microsoft.com/office/drawing/2014/main" id="{9CFBD9CA-626E-4406-BC65-BE0A05569A1E}"/>
              </a:ext>
            </a:extLst>
          </p:cNvPr>
          <p:cNvCxnSpPr/>
          <p:nvPr/>
        </p:nvCxnSpPr>
        <p:spPr>
          <a:xfrm flipH="1">
            <a:off x="5244213" y="2419141"/>
            <a:ext cx="144015" cy="86409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kstfelt 1">
            <a:extLst>
              <a:ext uri="{FF2B5EF4-FFF2-40B4-BE49-F238E27FC236}">
                <a16:creationId xmlns:a16="http://schemas.microsoft.com/office/drawing/2014/main" id="{0FA5B8E4-BFDE-4294-87D5-E0C37FF28EBA}"/>
              </a:ext>
            </a:extLst>
          </p:cNvPr>
          <p:cNvSpPr txBox="1"/>
          <p:nvPr/>
        </p:nvSpPr>
        <p:spPr>
          <a:xfrm>
            <a:off x="6180294" y="2506367"/>
            <a:ext cx="3456365" cy="64633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dirty="0">
                <a:solidFill>
                  <a:srgbClr val="C00000"/>
                </a:solidFill>
                <a:latin typeface="Calibri"/>
              </a:rPr>
              <a:t>Make it more </a:t>
            </a:r>
            <a:r>
              <a:rPr lang="da-DK" sz="1800" dirty="0" err="1">
                <a:solidFill>
                  <a:srgbClr val="C00000"/>
                </a:solidFill>
                <a:latin typeface="Calibri"/>
              </a:rPr>
              <a:t>flexible</a:t>
            </a:r>
            <a:r>
              <a:rPr lang="da-DK" sz="1800" dirty="0">
                <a:solidFill>
                  <a:srgbClr val="C00000"/>
                </a:solidFill>
                <a:latin typeface="Calibri"/>
              </a:rPr>
              <a:t>/</a:t>
            </a:r>
            <a:r>
              <a:rPr lang="da-DK" sz="1800" dirty="0" err="1">
                <a:solidFill>
                  <a:srgbClr val="C00000"/>
                </a:solidFill>
                <a:latin typeface="Calibri"/>
              </a:rPr>
              <a:t>informal</a:t>
            </a:r>
            <a:r>
              <a:rPr lang="da-DK" sz="1800" dirty="0">
                <a:solidFill>
                  <a:srgbClr val="C00000"/>
                </a:solidFill>
                <a:latin typeface="Calibri"/>
              </a:rPr>
              <a:t> for the </a:t>
            </a:r>
            <a:r>
              <a:rPr lang="da-DK" sz="1800" dirty="0" err="1">
                <a:solidFill>
                  <a:srgbClr val="C00000"/>
                </a:solidFill>
                <a:latin typeface="Calibri"/>
              </a:rPr>
              <a:t>adults</a:t>
            </a:r>
            <a:endParaRPr kumimoji="0" lang="da-DK" sz="1800" b="0" i="0" u="none" strike="noStrike" kern="1200" cap="none" spc="0" normalizeH="0" baseline="0" noProof="0" dirty="0">
              <a:ln>
                <a:noFill/>
              </a:ln>
              <a:solidFill>
                <a:srgbClr val="C00000"/>
              </a:solidFill>
              <a:effectLst/>
              <a:uLnTx/>
              <a:uFillTx/>
              <a:latin typeface="Calibri"/>
              <a:ea typeface="+mn-ea"/>
              <a:cs typeface="+mn-cs"/>
            </a:endParaRPr>
          </a:p>
        </p:txBody>
      </p:sp>
      <p:cxnSp>
        <p:nvCxnSpPr>
          <p:cNvPr id="15" name="Lige pilforbindelse 14">
            <a:extLst>
              <a:ext uri="{FF2B5EF4-FFF2-40B4-BE49-F238E27FC236}">
                <a16:creationId xmlns:a16="http://schemas.microsoft.com/office/drawing/2014/main" id="{6165C681-27C5-4B96-991F-D624E2EC2156}"/>
              </a:ext>
            </a:extLst>
          </p:cNvPr>
          <p:cNvCxnSpPr/>
          <p:nvPr/>
        </p:nvCxnSpPr>
        <p:spPr>
          <a:xfrm flipH="1">
            <a:off x="6756357" y="3226440"/>
            <a:ext cx="144016" cy="64807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kstfelt 15">
            <a:extLst>
              <a:ext uri="{FF2B5EF4-FFF2-40B4-BE49-F238E27FC236}">
                <a16:creationId xmlns:a16="http://schemas.microsoft.com/office/drawing/2014/main" id="{2BDD353F-AA9D-441C-B410-B9DF84A134A9}"/>
              </a:ext>
            </a:extLst>
          </p:cNvPr>
          <p:cNvSpPr txBox="1"/>
          <p:nvPr/>
        </p:nvSpPr>
        <p:spPr>
          <a:xfrm>
            <a:off x="7615148" y="4617076"/>
            <a:ext cx="345638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err="1">
                <a:solidFill>
                  <a:srgbClr val="C00000"/>
                </a:solidFill>
                <a:latin typeface="Calibri"/>
              </a:rPr>
              <a:t>Adapt</a:t>
            </a:r>
            <a:r>
              <a:rPr lang="da-DK" dirty="0">
                <a:solidFill>
                  <a:srgbClr val="C00000"/>
                </a:solidFill>
                <a:latin typeface="Calibri"/>
              </a:rPr>
              <a:t> the </a:t>
            </a:r>
            <a:r>
              <a:rPr lang="da-DK" dirty="0" err="1">
                <a:solidFill>
                  <a:srgbClr val="C00000"/>
                </a:solidFill>
                <a:latin typeface="Calibri"/>
              </a:rPr>
              <a:t>programmes</a:t>
            </a:r>
            <a:r>
              <a:rPr lang="da-DK" dirty="0">
                <a:solidFill>
                  <a:srgbClr val="C00000"/>
                </a:solidFill>
                <a:latin typeface="Calibri"/>
              </a:rPr>
              <a:t> to the seniors (</a:t>
            </a:r>
            <a:r>
              <a:rPr lang="da-DK" dirty="0" err="1">
                <a:solidFill>
                  <a:srgbClr val="C00000"/>
                </a:solidFill>
                <a:latin typeface="Calibri"/>
              </a:rPr>
              <a:t>e.g</a:t>
            </a:r>
            <a:r>
              <a:rPr lang="da-DK" dirty="0">
                <a:solidFill>
                  <a:srgbClr val="C00000"/>
                </a:solidFill>
                <a:latin typeface="Calibri"/>
              </a:rPr>
              <a:t>. </a:t>
            </a:r>
            <a:r>
              <a:rPr lang="da-DK" dirty="0" err="1">
                <a:solidFill>
                  <a:srgbClr val="C00000"/>
                </a:solidFill>
                <a:latin typeface="Calibri"/>
              </a:rPr>
              <a:t>during</a:t>
            </a:r>
            <a:r>
              <a:rPr lang="da-DK" dirty="0">
                <a:solidFill>
                  <a:srgbClr val="C00000"/>
                </a:solidFill>
                <a:latin typeface="Calibri"/>
              </a:rPr>
              <a:t> </a:t>
            </a:r>
            <a:r>
              <a:rPr lang="da-DK" dirty="0" err="1">
                <a:solidFill>
                  <a:srgbClr val="C00000"/>
                </a:solidFill>
                <a:latin typeface="Calibri"/>
              </a:rPr>
              <a:t>daytime</a:t>
            </a:r>
            <a:r>
              <a:rPr lang="da-DK" dirty="0">
                <a:solidFill>
                  <a:srgbClr val="C00000"/>
                </a:solidFill>
                <a:latin typeface="Calibri"/>
              </a:rPr>
              <a:t>)</a:t>
            </a:r>
            <a:endParaRPr kumimoji="0" lang="da-DK" sz="1800" b="0" i="0" u="none" strike="noStrike" kern="1200" cap="none" spc="0" normalizeH="0" baseline="0" noProof="0" dirty="0">
              <a:ln>
                <a:noFill/>
              </a:ln>
              <a:solidFill>
                <a:srgbClr val="C00000"/>
              </a:solidFill>
              <a:effectLst/>
              <a:uLnTx/>
              <a:uFillTx/>
              <a:latin typeface="Calibri"/>
              <a:ea typeface="+mn-ea"/>
              <a:cs typeface="+mn-cs"/>
            </a:endParaRPr>
          </a:p>
        </p:txBody>
      </p:sp>
      <p:cxnSp>
        <p:nvCxnSpPr>
          <p:cNvPr id="17" name="Lige pilforbindelse 16">
            <a:extLst>
              <a:ext uri="{FF2B5EF4-FFF2-40B4-BE49-F238E27FC236}">
                <a16:creationId xmlns:a16="http://schemas.microsoft.com/office/drawing/2014/main" id="{65AF5577-3456-4AC1-8E26-2D751073BD38}"/>
              </a:ext>
            </a:extLst>
          </p:cNvPr>
          <p:cNvCxnSpPr/>
          <p:nvPr/>
        </p:nvCxnSpPr>
        <p:spPr>
          <a:xfrm flipH="1" flipV="1">
            <a:off x="8844611" y="4181827"/>
            <a:ext cx="72008" cy="41349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ktangel 17">
            <a:extLst>
              <a:ext uri="{FF2B5EF4-FFF2-40B4-BE49-F238E27FC236}">
                <a16:creationId xmlns:a16="http://schemas.microsoft.com/office/drawing/2014/main" id="{A649A111-8C64-4FF3-8CA2-8C10DFA13700}"/>
              </a:ext>
            </a:extLst>
          </p:cNvPr>
          <p:cNvSpPr/>
          <p:nvPr/>
        </p:nvSpPr>
        <p:spPr>
          <a:xfrm>
            <a:off x="4740155" y="6177802"/>
            <a:ext cx="5400600"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a:ea typeface="Verdana" panose="020B0604030504040204" pitchFamily="34" charset="0"/>
                <a:cs typeface="Verdana" panose="020B0604030504040204" pitchFamily="34" charset="0"/>
              </a:rPr>
              <a:t>Kilde: Fremtidens idrætsfaciliteter i Ringsted Kommune</a:t>
            </a:r>
            <a:endParaRPr kumimoji="0" lang="da-DK"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6074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Lige forbindelse 4">
            <a:extLst>
              <a:ext uri="{FF2B5EF4-FFF2-40B4-BE49-F238E27FC236}">
                <a16:creationId xmlns:a16="http://schemas.microsoft.com/office/drawing/2014/main" id="{399A575F-981B-4BEA-827F-C3527798A9A0}"/>
              </a:ext>
            </a:extLst>
          </p:cNvPr>
          <p:cNvCxnSpPr/>
          <p:nvPr/>
        </p:nvCxnSpPr>
        <p:spPr>
          <a:xfrm>
            <a:off x="1696915" y="0"/>
            <a:ext cx="0" cy="685800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kstfelt 5">
            <a:extLst>
              <a:ext uri="{FF2B5EF4-FFF2-40B4-BE49-F238E27FC236}">
                <a16:creationId xmlns:a16="http://schemas.microsoft.com/office/drawing/2014/main" id="{922747D4-B423-400A-BA19-096A0432B699}"/>
              </a:ext>
            </a:extLst>
          </p:cNvPr>
          <p:cNvSpPr txBox="1"/>
          <p:nvPr/>
        </p:nvSpPr>
        <p:spPr>
          <a:xfrm>
            <a:off x="0" y="0"/>
            <a:ext cx="1696908" cy="6858000"/>
          </a:xfrm>
          <a:prstGeom prst="rect">
            <a:avLst/>
          </a:prstGeom>
          <a:solidFill>
            <a:srgbClr val="70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kstfelt 6">
            <a:extLst>
              <a:ext uri="{FF2B5EF4-FFF2-40B4-BE49-F238E27FC236}">
                <a16:creationId xmlns:a16="http://schemas.microsoft.com/office/drawing/2014/main" id="{EC405921-3235-4954-BB24-2078C19B345A}"/>
              </a:ext>
            </a:extLst>
          </p:cNvPr>
          <p:cNvSpPr txBox="1"/>
          <p:nvPr/>
        </p:nvSpPr>
        <p:spPr>
          <a:xfrm>
            <a:off x="-9525" y="5915025"/>
            <a:ext cx="169690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prstClr val="white"/>
                </a:solidFill>
                <a:effectLst/>
                <a:uLnTx/>
                <a:uFillTx/>
                <a:latin typeface="Calibri" panose="020F0502020204030204"/>
                <a:ea typeface="+mn-ea"/>
                <a:cs typeface="+mn-cs"/>
              </a:rPr>
              <a:t>Idrættens Konsulenthus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white"/>
                </a:solidFill>
                <a:effectLst/>
                <a:uLnTx/>
                <a:uFillTx/>
                <a:latin typeface="Calibri" panose="020F0502020204030204"/>
                <a:ea typeface="+mn-ea"/>
                <a:cs typeface="+mn-cs"/>
              </a:rPr>
              <a:t>Henrik H. Brandt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white"/>
                </a:solidFill>
                <a:effectLst/>
                <a:uLnTx/>
                <a:uFillTx/>
                <a:latin typeface="Calibri" panose="020F0502020204030204"/>
                <a:ea typeface="+mn-ea"/>
                <a:cs typeface="+mn-cs"/>
              </a:rPr>
              <a:t>Tlf. +4529210972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white"/>
                </a:solidFill>
                <a:effectLst/>
                <a:uLnTx/>
                <a:uFillTx/>
                <a:latin typeface="Calibri" panose="020F0502020204030204"/>
                <a:ea typeface="+mn-ea"/>
                <a:cs typeface="+mn-cs"/>
              </a:rPr>
              <a:t>henrik.brandt@idkon.dk</a:t>
            </a:r>
          </a:p>
        </p:txBody>
      </p:sp>
      <p:sp>
        <p:nvSpPr>
          <p:cNvPr id="8" name="Text Box 4">
            <a:extLst>
              <a:ext uri="{FF2B5EF4-FFF2-40B4-BE49-F238E27FC236}">
                <a16:creationId xmlns:a16="http://schemas.microsoft.com/office/drawing/2014/main" id="{16C08543-E373-43FC-B8DA-CF3DF14FA8CE}"/>
              </a:ext>
            </a:extLst>
          </p:cNvPr>
          <p:cNvSpPr txBox="1">
            <a:spLocks noChangeArrowheads="1"/>
          </p:cNvSpPr>
          <p:nvPr/>
        </p:nvSpPr>
        <p:spPr bwMode="auto">
          <a:xfrm>
            <a:off x="2856186" y="332656"/>
            <a:ext cx="901958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da-DK"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Can coaches </a:t>
            </a:r>
            <a:r>
              <a:rPr kumimoji="0" lang="da-DK" sz="24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assist</a:t>
            </a:r>
            <a:r>
              <a:rPr kumimoji="0" lang="da-DK"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in overcoming </a:t>
            </a:r>
            <a:r>
              <a:rPr kumimoji="0" lang="da-DK" sz="24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barreers</a:t>
            </a:r>
            <a:r>
              <a:rPr kumimoji="0" lang="da-DK"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t>
            </a:r>
            <a:br>
              <a:rPr kumimoji="0" lang="da-DK"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br>
            <a:endParaRPr kumimoji="0" lang="da-DK"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9" name="Pladsholder til indhold 16">
            <a:extLst>
              <a:ext uri="{FF2B5EF4-FFF2-40B4-BE49-F238E27FC236}">
                <a16:creationId xmlns:a16="http://schemas.microsoft.com/office/drawing/2014/main" id="{9469BFD5-EB5D-4935-8FC9-D4C60D577599}"/>
              </a:ext>
            </a:extLst>
          </p:cNvPr>
          <p:cNvGraphicFramePr>
            <a:graphicFrameLocks/>
          </p:cNvGraphicFramePr>
          <p:nvPr>
            <p:extLst/>
          </p:nvPr>
        </p:nvGraphicFramePr>
        <p:xfrm>
          <a:off x="1991544" y="3472336"/>
          <a:ext cx="4138642" cy="254318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Pladsholder til indhold 18">
            <a:extLst>
              <a:ext uri="{FF2B5EF4-FFF2-40B4-BE49-F238E27FC236}">
                <a16:creationId xmlns:a16="http://schemas.microsoft.com/office/drawing/2014/main" id="{634FFA42-7C95-4A3D-9D98-E8136A5181D9}"/>
              </a:ext>
            </a:extLst>
          </p:cNvPr>
          <p:cNvGraphicFramePr>
            <a:graphicFrameLocks/>
          </p:cNvGraphicFramePr>
          <p:nvPr>
            <p:extLst/>
          </p:nvPr>
        </p:nvGraphicFramePr>
        <p:xfrm>
          <a:off x="1991545" y="1043444"/>
          <a:ext cx="4324379" cy="235745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Pladsholder til indhold 18">
            <a:extLst>
              <a:ext uri="{FF2B5EF4-FFF2-40B4-BE49-F238E27FC236}">
                <a16:creationId xmlns:a16="http://schemas.microsoft.com/office/drawing/2014/main" id="{AA471BA1-2ED4-42B5-8326-E1E9D4C0CFE6}"/>
              </a:ext>
            </a:extLst>
          </p:cNvPr>
          <p:cNvGraphicFramePr>
            <a:graphicFrameLocks/>
          </p:cNvGraphicFramePr>
          <p:nvPr>
            <p:extLst/>
          </p:nvPr>
        </p:nvGraphicFramePr>
        <p:xfrm>
          <a:off x="6492138" y="1114882"/>
          <a:ext cx="4038600" cy="2286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Pladsholder til indhold 18">
            <a:extLst>
              <a:ext uri="{FF2B5EF4-FFF2-40B4-BE49-F238E27FC236}">
                <a16:creationId xmlns:a16="http://schemas.microsoft.com/office/drawing/2014/main" id="{4700FF58-0A5D-4A52-956B-93CBAD76E102}"/>
              </a:ext>
            </a:extLst>
          </p:cNvPr>
          <p:cNvGraphicFramePr>
            <a:graphicFrameLocks/>
          </p:cNvGraphicFramePr>
          <p:nvPr>
            <p:extLst/>
          </p:nvPr>
        </p:nvGraphicFramePr>
        <p:xfrm>
          <a:off x="6492138" y="3472336"/>
          <a:ext cx="4038600" cy="2571752"/>
        </p:xfrm>
        <a:graphic>
          <a:graphicData uri="http://schemas.openxmlformats.org/drawingml/2006/chart">
            <c:chart xmlns:c="http://schemas.openxmlformats.org/drawingml/2006/chart" xmlns:r="http://schemas.openxmlformats.org/officeDocument/2006/relationships" r:id="rId5"/>
          </a:graphicData>
        </a:graphic>
      </p:graphicFrame>
      <p:sp>
        <p:nvSpPr>
          <p:cNvPr id="13" name="Tekstfelt 12">
            <a:extLst>
              <a:ext uri="{FF2B5EF4-FFF2-40B4-BE49-F238E27FC236}">
                <a16:creationId xmlns:a16="http://schemas.microsoft.com/office/drawing/2014/main" id="{81B48343-2C81-4421-BA92-A99E6A0FAE33}"/>
              </a:ext>
            </a:extLst>
          </p:cNvPr>
          <p:cNvSpPr txBox="1"/>
          <p:nvPr/>
        </p:nvSpPr>
        <p:spPr>
          <a:xfrm>
            <a:off x="6926580" y="6313743"/>
            <a:ext cx="554355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b="0" i="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Danskernes motions- og sportsvaner 2011, Idrættens Analyseinstitut</a:t>
            </a:r>
          </a:p>
        </p:txBody>
      </p:sp>
      <p:sp>
        <p:nvSpPr>
          <p:cNvPr id="14" name="Tekstfelt 13">
            <a:extLst>
              <a:ext uri="{FF2B5EF4-FFF2-40B4-BE49-F238E27FC236}">
                <a16:creationId xmlns:a16="http://schemas.microsoft.com/office/drawing/2014/main" id="{B8B8E106-85B8-4753-895A-26604BBB40ED}"/>
              </a:ext>
            </a:extLst>
          </p:cNvPr>
          <p:cNvSpPr txBox="1"/>
          <p:nvPr/>
        </p:nvSpPr>
        <p:spPr>
          <a:xfrm>
            <a:off x="3399416" y="1592132"/>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kstfelt 14">
            <a:extLst>
              <a:ext uri="{FF2B5EF4-FFF2-40B4-BE49-F238E27FC236}">
                <a16:creationId xmlns:a16="http://schemas.microsoft.com/office/drawing/2014/main" id="{C6F36B51-80E6-4633-9F54-208ABBFE2E58}"/>
              </a:ext>
            </a:extLst>
          </p:cNvPr>
          <p:cNvSpPr txBox="1"/>
          <p:nvPr/>
        </p:nvSpPr>
        <p:spPr>
          <a:xfrm>
            <a:off x="4980791" y="1484555"/>
            <a:ext cx="114939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Interest</a:t>
            </a:r>
            <a:endParaRPr kumimoji="0" lang="da-DK"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4643175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Lige forbindelse 4">
            <a:extLst>
              <a:ext uri="{FF2B5EF4-FFF2-40B4-BE49-F238E27FC236}">
                <a16:creationId xmlns:a16="http://schemas.microsoft.com/office/drawing/2014/main" id="{399A575F-981B-4BEA-827F-C3527798A9A0}"/>
              </a:ext>
            </a:extLst>
          </p:cNvPr>
          <p:cNvCxnSpPr/>
          <p:nvPr/>
        </p:nvCxnSpPr>
        <p:spPr>
          <a:xfrm>
            <a:off x="1696915" y="0"/>
            <a:ext cx="0" cy="685800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kstfelt 5">
            <a:extLst>
              <a:ext uri="{FF2B5EF4-FFF2-40B4-BE49-F238E27FC236}">
                <a16:creationId xmlns:a16="http://schemas.microsoft.com/office/drawing/2014/main" id="{922747D4-B423-400A-BA19-096A0432B699}"/>
              </a:ext>
            </a:extLst>
          </p:cNvPr>
          <p:cNvSpPr txBox="1"/>
          <p:nvPr/>
        </p:nvSpPr>
        <p:spPr>
          <a:xfrm>
            <a:off x="0" y="0"/>
            <a:ext cx="1696908" cy="6858000"/>
          </a:xfrm>
          <a:prstGeom prst="rect">
            <a:avLst/>
          </a:prstGeom>
          <a:solidFill>
            <a:srgbClr val="700000"/>
          </a:solidFill>
        </p:spPr>
        <p:txBody>
          <a:bodyPr wrap="square" rtlCol="0">
            <a:spAutoFit/>
          </a:bodyPr>
          <a:lstStyle/>
          <a:p>
            <a:endParaRPr lang="da-DK" dirty="0"/>
          </a:p>
        </p:txBody>
      </p:sp>
      <p:sp>
        <p:nvSpPr>
          <p:cNvPr id="7" name="Tekstfelt 6">
            <a:extLst>
              <a:ext uri="{FF2B5EF4-FFF2-40B4-BE49-F238E27FC236}">
                <a16:creationId xmlns:a16="http://schemas.microsoft.com/office/drawing/2014/main" id="{EC405921-3235-4954-BB24-2078C19B345A}"/>
              </a:ext>
            </a:extLst>
          </p:cNvPr>
          <p:cNvSpPr txBox="1"/>
          <p:nvPr/>
        </p:nvSpPr>
        <p:spPr>
          <a:xfrm>
            <a:off x="-9525" y="5915025"/>
            <a:ext cx="1696908" cy="830997"/>
          </a:xfrm>
          <a:prstGeom prst="rect">
            <a:avLst/>
          </a:prstGeom>
          <a:noFill/>
        </p:spPr>
        <p:txBody>
          <a:bodyPr wrap="square" rtlCol="0">
            <a:spAutoFit/>
          </a:bodyPr>
          <a:lstStyle/>
          <a:p>
            <a:r>
              <a:rPr lang="da-DK" sz="1200" b="1" dirty="0">
                <a:solidFill>
                  <a:schemeClr val="bg1"/>
                </a:solidFill>
              </a:rPr>
              <a:t>Idrættens Konsulenthus</a:t>
            </a:r>
          </a:p>
          <a:p>
            <a:r>
              <a:rPr lang="da-DK" sz="1200" dirty="0">
                <a:solidFill>
                  <a:schemeClr val="bg1"/>
                </a:solidFill>
              </a:rPr>
              <a:t>Henrik H. Brandt</a:t>
            </a:r>
          </a:p>
          <a:p>
            <a:r>
              <a:rPr lang="da-DK" sz="1200" dirty="0">
                <a:solidFill>
                  <a:schemeClr val="bg1"/>
                </a:solidFill>
              </a:rPr>
              <a:t>Tlf. +4529210972</a:t>
            </a:r>
          </a:p>
          <a:p>
            <a:r>
              <a:rPr lang="da-DK" sz="1200" dirty="0">
                <a:solidFill>
                  <a:schemeClr val="bg1"/>
                </a:solidFill>
              </a:rPr>
              <a:t>henrik.brandt@idkon.dk</a:t>
            </a:r>
          </a:p>
        </p:txBody>
      </p:sp>
      <p:sp>
        <p:nvSpPr>
          <p:cNvPr id="2" name="Tekstfelt 1">
            <a:extLst>
              <a:ext uri="{FF2B5EF4-FFF2-40B4-BE49-F238E27FC236}">
                <a16:creationId xmlns:a16="http://schemas.microsoft.com/office/drawing/2014/main" id="{4D7DB815-46F4-4C35-B4F1-BED24FDBCAF4}"/>
              </a:ext>
            </a:extLst>
          </p:cNvPr>
          <p:cNvSpPr txBox="1"/>
          <p:nvPr/>
        </p:nvSpPr>
        <p:spPr>
          <a:xfrm>
            <a:off x="1796529" y="451818"/>
            <a:ext cx="10383564" cy="830997"/>
          </a:xfrm>
          <a:prstGeom prst="rect">
            <a:avLst/>
          </a:prstGeom>
          <a:noFill/>
        </p:spPr>
        <p:txBody>
          <a:bodyPr wrap="square" rtlCol="0">
            <a:spAutoFit/>
          </a:bodyPr>
          <a:lstStyle/>
          <a:p>
            <a:r>
              <a:rPr lang="da-DK" sz="2400" dirty="0">
                <a:latin typeface="Verdana" panose="020B0604030504040204" pitchFamily="34" charset="0"/>
                <a:ea typeface="Verdana" panose="020B0604030504040204" pitchFamily="34" charset="0"/>
                <a:cs typeface="Verdana" panose="020B0604030504040204" pitchFamily="34" charset="0"/>
              </a:rPr>
              <a:t>The future </a:t>
            </a:r>
            <a:r>
              <a:rPr lang="da-DK" sz="2400" dirty="0" err="1">
                <a:latin typeface="Verdana" panose="020B0604030504040204" pitchFamily="34" charset="0"/>
                <a:ea typeface="Verdana" panose="020B0604030504040204" pitchFamily="34" charset="0"/>
                <a:cs typeface="Verdana" panose="020B0604030504040204" pitchFamily="34" charset="0"/>
              </a:rPr>
              <a:t>role</a:t>
            </a:r>
            <a:r>
              <a:rPr lang="da-DK" sz="2400" dirty="0">
                <a:latin typeface="Verdana" panose="020B0604030504040204" pitchFamily="34" charset="0"/>
                <a:ea typeface="Verdana" panose="020B0604030504040204" pitchFamily="34" charset="0"/>
                <a:cs typeface="Verdana" panose="020B0604030504040204" pitchFamily="34" charset="0"/>
              </a:rPr>
              <a:t> of the sports coach has </a:t>
            </a:r>
            <a:r>
              <a:rPr lang="da-DK" sz="2400" dirty="0" err="1">
                <a:latin typeface="Verdana" panose="020B0604030504040204" pitchFamily="34" charset="0"/>
                <a:ea typeface="Verdana" panose="020B0604030504040204" pitchFamily="34" charset="0"/>
                <a:cs typeface="Verdana" panose="020B0604030504040204" pitchFamily="34" charset="0"/>
              </a:rPr>
              <a:t>many</a:t>
            </a:r>
            <a:r>
              <a:rPr lang="da-DK" sz="2400" dirty="0">
                <a:latin typeface="Verdana" panose="020B0604030504040204" pitchFamily="34" charset="0"/>
                <a:ea typeface="Verdana" panose="020B0604030504040204" pitchFamily="34" charset="0"/>
                <a:cs typeface="Verdana" panose="020B0604030504040204" pitchFamily="34" charset="0"/>
              </a:rPr>
              <a:t> </a:t>
            </a:r>
            <a:r>
              <a:rPr lang="da-DK" sz="2400" dirty="0" err="1">
                <a:latin typeface="Verdana" panose="020B0604030504040204" pitchFamily="34" charset="0"/>
                <a:ea typeface="Verdana" panose="020B0604030504040204" pitchFamily="34" charset="0"/>
                <a:cs typeface="Verdana" panose="020B0604030504040204" pitchFamily="34" charset="0"/>
              </a:rPr>
              <a:t>aspects</a:t>
            </a:r>
            <a:endParaRPr lang="da-DK" sz="2400" dirty="0">
              <a:latin typeface="Verdana" panose="020B0604030504040204" pitchFamily="34" charset="0"/>
              <a:ea typeface="Verdana" panose="020B0604030504040204" pitchFamily="34" charset="0"/>
              <a:cs typeface="Verdana" panose="020B0604030504040204" pitchFamily="34" charset="0"/>
            </a:endParaRPr>
          </a:p>
          <a:p>
            <a:r>
              <a:rPr lang="da-DK" sz="2400" dirty="0">
                <a:latin typeface="Verdana" panose="020B0604030504040204" pitchFamily="34" charset="0"/>
                <a:ea typeface="Verdana" panose="020B0604030504040204" pitchFamily="34" charset="0"/>
                <a:cs typeface="Verdana" panose="020B0604030504040204" pitchFamily="34" charset="0"/>
              </a:rPr>
              <a:t>- the biggest </a:t>
            </a:r>
            <a:r>
              <a:rPr lang="da-DK" sz="2400" dirty="0" err="1">
                <a:latin typeface="Verdana" panose="020B0604030504040204" pitchFamily="34" charset="0"/>
                <a:ea typeface="Verdana" panose="020B0604030504040204" pitchFamily="34" charset="0"/>
                <a:cs typeface="Verdana" panose="020B0604030504040204" pitchFamily="34" charset="0"/>
              </a:rPr>
              <a:t>need</a:t>
            </a:r>
            <a:r>
              <a:rPr lang="da-DK" sz="2400" dirty="0">
                <a:latin typeface="Verdana" panose="020B0604030504040204" pitchFamily="34" charset="0"/>
                <a:ea typeface="Verdana" panose="020B0604030504040204" pitchFamily="34" charset="0"/>
                <a:cs typeface="Verdana" panose="020B0604030504040204" pitchFamily="34" charset="0"/>
              </a:rPr>
              <a:t> is for coaches/</a:t>
            </a:r>
            <a:r>
              <a:rPr lang="da-DK" sz="2400" dirty="0" err="1">
                <a:latin typeface="Verdana" panose="020B0604030504040204" pitchFamily="34" charset="0"/>
                <a:ea typeface="Verdana" panose="020B0604030504040204" pitchFamily="34" charset="0"/>
                <a:cs typeface="Verdana" panose="020B0604030504040204" pitchFamily="34" charset="0"/>
              </a:rPr>
              <a:t>instructors</a:t>
            </a:r>
            <a:r>
              <a:rPr lang="da-DK" sz="2400" dirty="0">
                <a:latin typeface="Verdana" panose="020B0604030504040204" pitchFamily="34" charset="0"/>
                <a:ea typeface="Verdana" panose="020B0604030504040204" pitchFamily="34" charset="0"/>
                <a:cs typeface="Verdana" panose="020B0604030504040204" pitchFamily="34" charset="0"/>
              </a:rPr>
              <a:t> to </a:t>
            </a:r>
            <a:r>
              <a:rPr lang="da-DK" sz="2400" dirty="0" err="1">
                <a:latin typeface="Verdana" panose="020B0604030504040204" pitchFamily="34" charset="0"/>
                <a:ea typeface="Verdana" panose="020B0604030504040204" pitchFamily="34" charset="0"/>
                <a:cs typeface="Verdana" panose="020B0604030504040204" pitchFamily="34" charset="0"/>
              </a:rPr>
              <a:t>take</a:t>
            </a:r>
            <a:r>
              <a:rPr lang="da-DK" sz="2400" dirty="0">
                <a:latin typeface="Verdana" panose="020B0604030504040204" pitchFamily="34" charset="0"/>
                <a:ea typeface="Verdana" panose="020B0604030504040204" pitchFamily="34" charset="0"/>
                <a:cs typeface="Verdana" panose="020B0604030504040204" pitchFamily="34" charset="0"/>
              </a:rPr>
              <a:t> up new </a:t>
            </a:r>
            <a:r>
              <a:rPr lang="da-DK" sz="2400" dirty="0" err="1">
                <a:latin typeface="Verdana" panose="020B0604030504040204" pitchFamily="34" charset="0"/>
                <a:ea typeface="Verdana" panose="020B0604030504040204" pitchFamily="34" charset="0"/>
                <a:cs typeface="Verdana" panose="020B0604030504040204" pitchFamily="34" charset="0"/>
              </a:rPr>
              <a:t>roles</a:t>
            </a:r>
            <a:endParaRPr lang="da-DK" sz="2400" dirty="0">
              <a:latin typeface="Verdana" panose="020B0604030504040204" pitchFamily="34" charset="0"/>
              <a:ea typeface="Verdana" panose="020B0604030504040204" pitchFamily="34" charset="0"/>
              <a:cs typeface="Verdana" panose="020B0604030504040204" pitchFamily="34" charset="0"/>
            </a:endParaRPr>
          </a:p>
        </p:txBody>
      </p:sp>
      <p:pic>
        <p:nvPicPr>
          <p:cNvPr id="4" name="Billede 3">
            <a:extLst>
              <a:ext uri="{FF2B5EF4-FFF2-40B4-BE49-F238E27FC236}">
                <a16:creationId xmlns:a16="http://schemas.microsoft.com/office/drawing/2014/main" id="{1120BE65-8F04-4CC5-A910-D36EE718F141}"/>
              </a:ext>
            </a:extLst>
          </p:cNvPr>
          <p:cNvPicPr>
            <a:picLocks noChangeAspect="1"/>
          </p:cNvPicPr>
          <p:nvPr/>
        </p:nvPicPr>
        <p:blipFill>
          <a:blip r:embed="rId2"/>
          <a:stretch>
            <a:fillRect/>
          </a:stretch>
        </p:blipFill>
        <p:spPr>
          <a:xfrm>
            <a:off x="2269864" y="1595025"/>
            <a:ext cx="6540211" cy="4320000"/>
          </a:xfrm>
          <a:prstGeom prst="rect">
            <a:avLst/>
          </a:prstGeom>
          <a:ln>
            <a:solidFill>
              <a:schemeClr val="accent1"/>
            </a:solidFill>
          </a:ln>
        </p:spPr>
      </p:pic>
      <p:sp>
        <p:nvSpPr>
          <p:cNvPr id="8" name="Tekstfelt 7">
            <a:extLst>
              <a:ext uri="{FF2B5EF4-FFF2-40B4-BE49-F238E27FC236}">
                <a16:creationId xmlns:a16="http://schemas.microsoft.com/office/drawing/2014/main" id="{8DC9E761-1B06-49DE-84B4-6347B2BF6B2F}"/>
              </a:ext>
            </a:extLst>
          </p:cNvPr>
          <p:cNvSpPr txBox="1"/>
          <p:nvPr/>
        </p:nvSpPr>
        <p:spPr>
          <a:xfrm>
            <a:off x="2269864" y="6121101"/>
            <a:ext cx="6357764" cy="246221"/>
          </a:xfrm>
          <a:prstGeom prst="rect">
            <a:avLst/>
          </a:prstGeom>
          <a:noFill/>
        </p:spPr>
        <p:txBody>
          <a:bodyPr wrap="square" rtlCol="0">
            <a:spAutoFit/>
          </a:bodyPr>
          <a:lstStyle/>
          <a:p>
            <a:r>
              <a:rPr lang="da-DK" sz="1000" i="1" dirty="0">
                <a:latin typeface="Verdana" panose="020B0604030504040204" pitchFamily="34" charset="0"/>
                <a:ea typeface="Verdana" panose="020B0604030504040204" pitchFamily="34" charset="0"/>
                <a:cs typeface="Verdana" panose="020B0604030504040204" pitchFamily="34" charset="0"/>
              </a:rPr>
              <a:t>EOSE definition of the sports and leisure </a:t>
            </a:r>
            <a:r>
              <a:rPr lang="da-DK" sz="1000" i="1" dirty="0" err="1">
                <a:latin typeface="Verdana" panose="020B0604030504040204" pitchFamily="34" charset="0"/>
                <a:ea typeface="Verdana" panose="020B0604030504040204" pitchFamily="34" charset="0"/>
                <a:cs typeface="Verdana" panose="020B0604030504040204" pitchFamily="34" charset="0"/>
              </a:rPr>
              <a:t>sector</a:t>
            </a:r>
            <a:endParaRPr lang="da-DK" sz="1000" i="1" dirty="0">
              <a:latin typeface="Verdana" panose="020B0604030504040204" pitchFamily="34" charset="0"/>
              <a:ea typeface="Verdana" panose="020B0604030504040204" pitchFamily="34" charset="0"/>
              <a:cs typeface="Verdana" panose="020B0604030504040204" pitchFamily="34" charset="0"/>
            </a:endParaRPr>
          </a:p>
        </p:txBody>
      </p:sp>
      <p:pic>
        <p:nvPicPr>
          <p:cNvPr id="9" name="Picture 2">
            <a:extLst>
              <a:ext uri="{FF2B5EF4-FFF2-40B4-BE49-F238E27FC236}">
                <a16:creationId xmlns:a16="http://schemas.microsoft.com/office/drawing/2014/main" id="{04634627-A079-47E2-954B-E33C6451DF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6886" y="1616541"/>
            <a:ext cx="2936397" cy="4320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0" name="Rektangel 9">
            <a:extLst>
              <a:ext uri="{FF2B5EF4-FFF2-40B4-BE49-F238E27FC236}">
                <a16:creationId xmlns:a16="http://schemas.microsoft.com/office/drawing/2014/main" id="{DE731EDC-6C2F-45E5-A6F2-75C4CA5D4677}"/>
              </a:ext>
            </a:extLst>
          </p:cNvPr>
          <p:cNvSpPr/>
          <p:nvPr/>
        </p:nvSpPr>
        <p:spPr>
          <a:xfrm>
            <a:off x="9383023" y="4883972"/>
            <a:ext cx="1112062" cy="2581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ktangel 10">
            <a:extLst>
              <a:ext uri="{FF2B5EF4-FFF2-40B4-BE49-F238E27FC236}">
                <a16:creationId xmlns:a16="http://schemas.microsoft.com/office/drawing/2014/main" id="{6D945001-EAA0-44B5-A2A4-5CAC03E15CFC}"/>
              </a:ext>
            </a:extLst>
          </p:cNvPr>
          <p:cNvSpPr/>
          <p:nvPr/>
        </p:nvSpPr>
        <p:spPr>
          <a:xfrm>
            <a:off x="10621948" y="4896521"/>
            <a:ext cx="1112062" cy="2581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Tekstfelt 11">
            <a:extLst>
              <a:ext uri="{FF2B5EF4-FFF2-40B4-BE49-F238E27FC236}">
                <a16:creationId xmlns:a16="http://schemas.microsoft.com/office/drawing/2014/main" id="{ADF68ADA-AE0F-460B-A7FF-1CDCE4A192E9}"/>
              </a:ext>
            </a:extLst>
          </p:cNvPr>
          <p:cNvSpPr txBox="1"/>
          <p:nvPr/>
        </p:nvSpPr>
        <p:spPr>
          <a:xfrm>
            <a:off x="9383023" y="4883972"/>
            <a:ext cx="2350987" cy="646331"/>
          </a:xfrm>
          <a:prstGeom prst="rect">
            <a:avLst/>
          </a:prstGeom>
          <a:noFill/>
        </p:spPr>
        <p:txBody>
          <a:bodyPr wrap="square" rtlCol="0">
            <a:spAutoFit/>
          </a:bodyPr>
          <a:lstStyle/>
          <a:p>
            <a:r>
              <a:rPr lang="da-DK" sz="1200" dirty="0" err="1">
                <a:latin typeface="Verdana" panose="020B0604030504040204" pitchFamily="34" charset="0"/>
                <a:ea typeface="Verdana" panose="020B0604030504040204" pitchFamily="34" charset="0"/>
                <a:cs typeface="Verdana" panose="020B0604030504040204" pitchFamily="34" charset="0"/>
              </a:rPr>
              <a:t>Competitive</a:t>
            </a:r>
            <a:r>
              <a:rPr lang="da-DK" sz="1200" dirty="0">
                <a:latin typeface="Verdana" panose="020B0604030504040204" pitchFamily="34" charset="0"/>
                <a:ea typeface="Verdana" panose="020B0604030504040204" pitchFamily="34" charset="0"/>
                <a:cs typeface="Verdana" panose="020B0604030504040204" pitchFamily="34" charset="0"/>
              </a:rPr>
              <a:t>     </a:t>
            </a:r>
            <a:r>
              <a:rPr lang="da-DK" sz="1200" dirty="0" err="1">
                <a:latin typeface="Verdana" panose="020B0604030504040204" pitchFamily="34" charset="0"/>
                <a:ea typeface="Verdana" panose="020B0604030504040204" pitchFamily="34" charset="0"/>
                <a:cs typeface="Verdana" panose="020B0604030504040204" pitchFamily="34" charset="0"/>
              </a:rPr>
              <a:t>Recreative</a:t>
            </a:r>
            <a:r>
              <a:rPr lang="da-DK" sz="1200" dirty="0">
                <a:latin typeface="Verdana" panose="020B0604030504040204" pitchFamily="34" charset="0"/>
                <a:ea typeface="Verdana" panose="020B0604030504040204" pitchFamily="34" charset="0"/>
                <a:cs typeface="Verdana" panose="020B0604030504040204" pitchFamily="34" charset="0"/>
              </a:rPr>
              <a:t> </a:t>
            </a:r>
          </a:p>
          <a:p>
            <a:r>
              <a:rPr lang="da-DK" sz="1200" dirty="0" err="1">
                <a:latin typeface="Verdana" panose="020B0604030504040204" pitchFamily="34" charset="0"/>
                <a:ea typeface="Verdana" panose="020B0604030504040204" pitchFamily="34" charset="0"/>
                <a:cs typeface="Verdana" panose="020B0604030504040204" pitchFamily="34" charset="0"/>
              </a:rPr>
              <a:t>Organised</a:t>
            </a:r>
            <a:r>
              <a:rPr lang="da-DK" sz="1200" dirty="0">
                <a:latin typeface="Verdana" panose="020B0604030504040204" pitchFamily="34" charset="0"/>
                <a:ea typeface="Verdana" panose="020B0604030504040204" pitchFamily="34" charset="0"/>
                <a:cs typeface="Verdana" panose="020B0604030504040204" pitchFamily="34" charset="0"/>
              </a:rPr>
              <a:t>        Health</a:t>
            </a:r>
          </a:p>
          <a:p>
            <a:r>
              <a:rPr lang="da-DK" sz="1200" dirty="0">
                <a:latin typeface="Verdana" panose="020B0604030504040204" pitchFamily="34" charset="0"/>
                <a:ea typeface="Verdana" panose="020B0604030504040204" pitchFamily="34" charset="0"/>
                <a:cs typeface="Verdana" panose="020B0604030504040204" pitchFamily="34" charset="0"/>
              </a:rPr>
              <a:t>Sport               </a:t>
            </a:r>
            <a:r>
              <a:rPr lang="da-DK" sz="1200" dirty="0" err="1">
                <a:latin typeface="Verdana" panose="020B0604030504040204" pitchFamily="34" charset="0"/>
                <a:ea typeface="Verdana" panose="020B0604030504040204" pitchFamily="34" charset="0"/>
                <a:cs typeface="Verdana" panose="020B0604030504040204" pitchFamily="34" charset="0"/>
              </a:rPr>
              <a:t>Sport</a:t>
            </a:r>
            <a:endParaRPr lang="da-DK" sz="1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0689916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Lige forbindelse 4">
            <a:extLst>
              <a:ext uri="{FF2B5EF4-FFF2-40B4-BE49-F238E27FC236}">
                <a16:creationId xmlns:a16="http://schemas.microsoft.com/office/drawing/2014/main" id="{399A575F-981B-4BEA-827F-C3527798A9A0}"/>
              </a:ext>
            </a:extLst>
          </p:cNvPr>
          <p:cNvCxnSpPr/>
          <p:nvPr/>
        </p:nvCxnSpPr>
        <p:spPr>
          <a:xfrm>
            <a:off x="1696915" y="0"/>
            <a:ext cx="0" cy="685800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kstfelt 5">
            <a:extLst>
              <a:ext uri="{FF2B5EF4-FFF2-40B4-BE49-F238E27FC236}">
                <a16:creationId xmlns:a16="http://schemas.microsoft.com/office/drawing/2014/main" id="{922747D4-B423-400A-BA19-096A0432B699}"/>
              </a:ext>
            </a:extLst>
          </p:cNvPr>
          <p:cNvSpPr txBox="1"/>
          <p:nvPr/>
        </p:nvSpPr>
        <p:spPr>
          <a:xfrm>
            <a:off x="0" y="0"/>
            <a:ext cx="1696908" cy="6858000"/>
          </a:xfrm>
          <a:prstGeom prst="rect">
            <a:avLst/>
          </a:prstGeom>
          <a:solidFill>
            <a:srgbClr val="70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kstfelt 6">
            <a:extLst>
              <a:ext uri="{FF2B5EF4-FFF2-40B4-BE49-F238E27FC236}">
                <a16:creationId xmlns:a16="http://schemas.microsoft.com/office/drawing/2014/main" id="{EC405921-3235-4954-BB24-2078C19B345A}"/>
              </a:ext>
            </a:extLst>
          </p:cNvPr>
          <p:cNvSpPr txBox="1"/>
          <p:nvPr/>
        </p:nvSpPr>
        <p:spPr>
          <a:xfrm>
            <a:off x="-9525" y="5915025"/>
            <a:ext cx="169690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prstClr val="white"/>
                </a:solidFill>
                <a:effectLst/>
                <a:uLnTx/>
                <a:uFillTx/>
                <a:latin typeface="Calibri" panose="020F0502020204030204"/>
                <a:ea typeface="+mn-ea"/>
                <a:cs typeface="+mn-cs"/>
              </a:rPr>
              <a:t>Idrættens Konsulenthus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white"/>
                </a:solidFill>
                <a:effectLst/>
                <a:uLnTx/>
                <a:uFillTx/>
                <a:latin typeface="Calibri" panose="020F0502020204030204"/>
                <a:ea typeface="+mn-ea"/>
                <a:cs typeface="+mn-cs"/>
              </a:rPr>
              <a:t>Henrik H. Brandt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white"/>
                </a:solidFill>
                <a:effectLst/>
                <a:uLnTx/>
                <a:uFillTx/>
                <a:latin typeface="Calibri" panose="020F0502020204030204"/>
                <a:ea typeface="+mn-ea"/>
                <a:cs typeface="+mn-cs"/>
              </a:rPr>
              <a:t>Tlf. +4529210972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white"/>
                </a:solidFill>
                <a:effectLst/>
                <a:uLnTx/>
                <a:uFillTx/>
                <a:latin typeface="Calibri" panose="020F0502020204030204"/>
                <a:ea typeface="+mn-ea"/>
                <a:cs typeface="+mn-cs"/>
              </a:rPr>
              <a:t>henrik.brandt@idkon.dk</a:t>
            </a:r>
          </a:p>
        </p:txBody>
      </p:sp>
      <p:sp>
        <p:nvSpPr>
          <p:cNvPr id="2" name="Tekstfelt 1">
            <a:extLst>
              <a:ext uri="{FF2B5EF4-FFF2-40B4-BE49-F238E27FC236}">
                <a16:creationId xmlns:a16="http://schemas.microsoft.com/office/drawing/2014/main" id="{4D7DB815-46F4-4C35-B4F1-BED24FDBCAF4}"/>
              </a:ext>
            </a:extLst>
          </p:cNvPr>
          <p:cNvSpPr txBox="1"/>
          <p:nvPr/>
        </p:nvSpPr>
        <p:spPr>
          <a:xfrm>
            <a:off x="2269864" y="451818"/>
            <a:ext cx="94236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Sports </a:t>
            </a:r>
            <a:r>
              <a:rPr kumimoji="0" lang="da-DK" sz="24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providers</a:t>
            </a:r>
            <a:r>
              <a:rPr kumimoji="0" lang="da-DK"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must deliver on </a:t>
            </a:r>
            <a:r>
              <a:rPr kumimoji="0" lang="da-DK" sz="24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many</a:t>
            </a:r>
            <a:r>
              <a:rPr kumimoji="0" lang="da-DK"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da-DK" sz="24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values</a:t>
            </a:r>
            <a:r>
              <a:rPr kumimoji="0" lang="da-DK"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t>
            </a:r>
            <a:r>
              <a:rPr kumimoji="0" lang="da-DK" sz="24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motives</a:t>
            </a:r>
            <a:endParaRPr kumimoji="0" lang="da-DK"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8" name="Pladsholder til indhold 9">
            <a:extLst>
              <a:ext uri="{FF2B5EF4-FFF2-40B4-BE49-F238E27FC236}">
                <a16:creationId xmlns:a16="http://schemas.microsoft.com/office/drawing/2014/main" id="{F75048C2-8FD3-4DAC-8C2A-59D870DBFB79}"/>
              </a:ext>
            </a:extLst>
          </p:cNvPr>
          <p:cNvGraphicFramePr>
            <a:graphicFrameLocks/>
          </p:cNvGraphicFramePr>
          <p:nvPr>
            <p:extLst/>
          </p:nvPr>
        </p:nvGraphicFramePr>
        <p:xfrm>
          <a:off x="2756499" y="1597397"/>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9" name="Tekstboks 14">
            <a:extLst>
              <a:ext uri="{FF2B5EF4-FFF2-40B4-BE49-F238E27FC236}">
                <a16:creationId xmlns:a16="http://schemas.microsoft.com/office/drawing/2014/main" id="{4C7938CF-8396-431D-9E13-F9133609259C}"/>
              </a:ext>
            </a:extLst>
          </p:cNvPr>
          <p:cNvSpPr txBox="1"/>
          <p:nvPr/>
        </p:nvSpPr>
        <p:spPr>
          <a:xfrm>
            <a:off x="6501039" y="1165349"/>
            <a:ext cx="71995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rPr>
              <a:t>Helt uenig</a:t>
            </a:r>
          </a:p>
        </p:txBody>
      </p:sp>
      <p:sp>
        <p:nvSpPr>
          <p:cNvPr id="10" name="Tekstboks 15">
            <a:extLst>
              <a:ext uri="{FF2B5EF4-FFF2-40B4-BE49-F238E27FC236}">
                <a16:creationId xmlns:a16="http://schemas.microsoft.com/office/drawing/2014/main" id="{2BC361BA-B27A-4303-829A-0E15797A47BA}"/>
              </a:ext>
            </a:extLst>
          </p:cNvPr>
          <p:cNvSpPr txBox="1"/>
          <p:nvPr/>
        </p:nvSpPr>
        <p:spPr>
          <a:xfrm>
            <a:off x="10389347" y="1165349"/>
            <a:ext cx="64807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rPr>
              <a:t>Helt enig</a:t>
            </a:r>
          </a:p>
        </p:txBody>
      </p:sp>
      <p:sp>
        <p:nvSpPr>
          <p:cNvPr id="3" name="Tekstfelt 2">
            <a:extLst>
              <a:ext uri="{FF2B5EF4-FFF2-40B4-BE49-F238E27FC236}">
                <a16:creationId xmlns:a16="http://schemas.microsoft.com/office/drawing/2014/main" id="{3B3CECFA-9085-4A3D-BDB4-A631700056FD}"/>
              </a:ext>
            </a:extLst>
          </p:cNvPr>
          <p:cNvSpPr txBox="1"/>
          <p:nvPr/>
        </p:nvSpPr>
        <p:spPr>
          <a:xfrm>
            <a:off x="6390041" y="6411558"/>
            <a:ext cx="546488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err="1">
                <a:ln>
                  <a:noFill/>
                </a:ln>
                <a:solidFill>
                  <a:prstClr val="black"/>
                </a:solidFill>
                <a:effectLst/>
                <a:uLnTx/>
                <a:uFillTx/>
                <a:latin typeface="Calibri" panose="020F0502020204030204"/>
                <a:ea typeface="+mn-ea"/>
                <a:cs typeface="+mn-cs"/>
              </a:rPr>
              <a:t>Developed</a:t>
            </a: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 by Maja Pilgaard, Idan, </a:t>
            </a:r>
            <a:r>
              <a:rPr kumimoji="0" lang="da-DK" sz="1200" b="0" i="0" u="none" strike="noStrike" kern="1200" cap="none" spc="0" normalizeH="0" baseline="0" noProof="0" dirty="0" err="1">
                <a:ln>
                  <a:noFill/>
                </a:ln>
                <a:solidFill>
                  <a:prstClr val="black"/>
                </a:solidFill>
                <a:effectLst/>
                <a:uLnTx/>
                <a:uFillTx/>
                <a:latin typeface="Calibri" panose="020F0502020204030204"/>
                <a:ea typeface="+mn-ea"/>
                <a:cs typeface="+mn-cs"/>
              </a:rPr>
              <a:t>based</a:t>
            </a: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 on 2011 Danish Sports Participation </a:t>
            </a:r>
            <a:r>
              <a:rPr kumimoji="0" lang="da-DK" sz="1200" b="0" i="0" u="none" strike="noStrike" kern="1200" cap="none" spc="0" normalizeH="0" baseline="0" noProof="0" dirty="0" err="1">
                <a:ln>
                  <a:noFill/>
                </a:ln>
                <a:solidFill>
                  <a:prstClr val="black"/>
                </a:solidFill>
                <a:effectLst/>
                <a:uLnTx/>
                <a:uFillTx/>
                <a:latin typeface="Calibri" panose="020F0502020204030204"/>
                <a:ea typeface="+mn-ea"/>
                <a:cs typeface="+mn-cs"/>
              </a:rPr>
              <a:t>Survey</a:t>
            </a:r>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90927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Lige forbindelse 4">
            <a:extLst>
              <a:ext uri="{FF2B5EF4-FFF2-40B4-BE49-F238E27FC236}">
                <a16:creationId xmlns:a16="http://schemas.microsoft.com/office/drawing/2014/main" id="{399A575F-981B-4BEA-827F-C3527798A9A0}"/>
              </a:ext>
            </a:extLst>
          </p:cNvPr>
          <p:cNvCxnSpPr/>
          <p:nvPr/>
        </p:nvCxnSpPr>
        <p:spPr>
          <a:xfrm>
            <a:off x="1696915" y="0"/>
            <a:ext cx="0" cy="685800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kstfelt 5">
            <a:extLst>
              <a:ext uri="{FF2B5EF4-FFF2-40B4-BE49-F238E27FC236}">
                <a16:creationId xmlns:a16="http://schemas.microsoft.com/office/drawing/2014/main" id="{922747D4-B423-400A-BA19-096A0432B699}"/>
              </a:ext>
            </a:extLst>
          </p:cNvPr>
          <p:cNvSpPr txBox="1"/>
          <p:nvPr/>
        </p:nvSpPr>
        <p:spPr>
          <a:xfrm>
            <a:off x="0" y="0"/>
            <a:ext cx="1696908" cy="6858000"/>
          </a:xfrm>
          <a:prstGeom prst="rect">
            <a:avLst/>
          </a:prstGeom>
          <a:solidFill>
            <a:srgbClr val="700000"/>
          </a:solidFill>
        </p:spPr>
        <p:txBody>
          <a:bodyPr wrap="square" rtlCol="0">
            <a:spAutoFit/>
          </a:bodyPr>
          <a:lstStyle/>
          <a:p>
            <a:endParaRPr lang="da-DK" dirty="0"/>
          </a:p>
        </p:txBody>
      </p:sp>
      <p:sp>
        <p:nvSpPr>
          <p:cNvPr id="7" name="Tekstfelt 6">
            <a:extLst>
              <a:ext uri="{FF2B5EF4-FFF2-40B4-BE49-F238E27FC236}">
                <a16:creationId xmlns:a16="http://schemas.microsoft.com/office/drawing/2014/main" id="{EC405921-3235-4954-BB24-2078C19B345A}"/>
              </a:ext>
            </a:extLst>
          </p:cNvPr>
          <p:cNvSpPr txBox="1"/>
          <p:nvPr/>
        </p:nvSpPr>
        <p:spPr>
          <a:xfrm>
            <a:off x="-9525" y="5915025"/>
            <a:ext cx="1696908" cy="830997"/>
          </a:xfrm>
          <a:prstGeom prst="rect">
            <a:avLst/>
          </a:prstGeom>
          <a:noFill/>
        </p:spPr>
        <p:txBody>
          <a:bodyPr wrap="square" rtlCol="0">
            <a:spAutoFit/>
          </a:bodyPr>
          <a:lstStyle/>
          <a:p>
            <a:r>
              <a:rPr lang="da-DK" sz="1200" b="1" dirty="0">
                <a:solidFill>
                  <a:schemeClr val="bg1"/>
                </a:solidFill>
              </a:rPr>
              <a:t>Idrættens Konsulenthus</a:t>
            </a:r>
          </a:p>
          <a:p>
            <a:r>
              <a:rPr lang="da-DK" sz="1200" dirty="0">
                <a:solidFill>
                  <a:schemeClr val="bg1"/>
                </a:solidFill>
              </a:rPr>
              <a:t>Henrik H. Brandt</a:t>
            </a:r>
          </a:p>
          <a:p>
            <a:r>
              <a:rPr lang="da-DK" sz="1200" dirty="0">
                <a:solidFill>
                  <a:schemeClr val="bg1"/>
                </a:solidFill>
              </a:rPr>
              <a:t>Tlf. +4529210972</a:t>
            </a:r>
          </a:p>
          <a:p>
            <a:r>
              <a:rPr lang="da-DK" sz="1200" dirty="0">
                <a:solidFill>
                  <a:schemeClr val="bg1"/>
                </a:solidFill>
              </a:rPr>
              <a:t>henrik.brandt@idkon.dk</a:t>
            </a:r>
          </a:p>
        </p:txBody>
      </p:sp>
      <p:sp>
        <p:nvSpPr>
          <p:cNvPr id="2" name="Tekstfelt 1">
            <a:extLst>
              <a:ext uri="{FF2B5EF4-FFF2-40B4-BE49-F238E27FC236}">
                <a16:creationId xmlns:a16="http://schemas.microsoft.com/office/drawing/2014/main" id="{4D7DB815-46F4-4C35-B4F1-BED24FDBCAF4}"/>
              </a:ext>
            </a:extLst>
          </p:cNvPr>
          <p:cNvSpPr txBox="1"/>
          <p:nvPr/>
        </p:nvSpPr>
        <p:spPr>
          <a:xfrm>
            <a:off x="2710929" y="451818"/>
            <a:ext cx="9423690" cy="461665"/>
          </a:xfrm>
          <a:prstGeom prst="rect">
            <a:avLst/>
          </a:prstGeom>
          <a:noFill/>
        </p:spPr>
        <p:txBody>
          <a:bodyPr wrap="square" rtlCol="0">
            <a:spAutoFit/>
          </a:bodyPr>
          <a:lstStyle/>
          <a:p>
            <a:r>
              <a:rPr lang="da-DK" sz="2400" dirty="0">
                <a:latin typeface="Verdana" panose="020B0604030504040204" pitchFamily="34" charset="0"/>
                <a:ea typeface="Verdana" panose="020B0604030504040204" pitchFamily="34" charset="0"/>
                <a:cs typeface="Verdana" panose="020B0604030504040204" pitchFamily="34" charset="0"/>
              </a:rPr>
              <a:t>A </a:t>
            </a:r>
            <a:r>
              <a:rPr lang="da-DK" sz="2400" dirty="0" err="1">
                <a:latin typeface="Verdana" panose="020B0604030504040204" pitchFamily="34" charset="0"/>
                <a:ea typeface="Verdana" panose="020B0604030504040204" pitchFamily="34" charset="0"/>
                <a:cs typeface="Verdana" panose="020B0604030504040204" pitchFamily="34" charset="0"/>
              </a:rPr>
              <a:t>grid</a:t>
            </a:r>
            <a:r>
              <a:rPr lang="da-DK" sz="2400" dirty="0">
                <a:latin typeface="Verdana" panose="020B0604030504040204" pitchFamily="34" charset="0"/>
                <a:ea typeface="Verdana" panose="020B0604030504040204" pitchFamily="34" charset="0"/>
                <a:cs typeface="Verdana" panose="020B0604030504040204" pitchFamily="34" charset="0"/>
              </a:rPr>
              <a:t> of the </a:t>
            </a:r>
            <a:r>
              <a:rPr lang="da-DK" sz="2400" dirty="0" err="1">
                <a:latin typeface="Verdana" panose="020B0604030504040204" pitchFamily="34" charset="0"/>
                <a:ea typeface="Verdana" panose="020B0604030504040204" pitchFamily="34" charset="0"/>
                <a:cs typeface="Verdana" panose="020B0604030504040204" pitchFamily="34" charset="0"/>
              </a:rPr>
              <a:t>various</a:t>
            </a:r>
            <a:r>
              <a:rPr lang="da-DK" sz="2400" dirty="0">
                <a:latin typeface="Verdana" panose="020B0604030504040204" pitchFamily="34" charset="0"/>
                <a:ea typeface="Verdana" panose="020B0604030504040204" pitchFamily="34" charset="0"/>
                <a:cs typeface="Verdana" panose="020B0604030504040204" pitchFamily="34" charset="0"/>
              </a:rPr>
              <a:t> </a:t>
            </a:r>
            <a:r>
              <a:rPr lang="da-DK" sz="2400" dirty="0" err="1">
                <a:latin typeface="Verdana" panose="020B0604030504040204" pitchFamily="34" charset="0"/>
                <a:ea typeface="Verdana" panose="020B0604030504040204" pitchFamily="34" charset="0"/>
                <a:cs typeface="Verdana" panose="020B0604030504040204" pitchFamily="34" charset="0"/>
              </a:rPr>
              <a:t>roles</a:t>
            </a:r>
            <a:r>
              <a:rPr lang="da-DK" sz="2400" dirty="0">
                <a:latin typeface="Verdana" panose="020B0604030504040204" pitchFamily="34" charset="0"/>
                <a:ea typeface="Verdana" panose="020B0604030504040204" pitchFamily="34" charset="0"/>
                <a:cs typeface="Verdana" panose="020B0604030504040204" pitchFamily="34" charset="0"/>
              </a:rPr>
              <a:t> of coaches/</a:t>
            </a:r>
            <a:r>
              <a:rPr lang="da-DK" sz="2400" dirty="0" err="1">
                <a:latin typeface="Verdana" panose="020B0604030504040204" pitchFamily="34" charset="0"/>
                <a:ea typeface="Verdana" panose="020B0604030504040204" pitchFamily="34" charset="0"/>
                <a:cs typeface="Verdana" panose="020B0604030504040204" pitchFamily="34" charset="0"/>
              </a:rPr>
              <a:t>instructors</a:t>
            </a:r>
            <a:endParaRPr lang="da-DK" sz="2400" dirty="0">
              <a:latin typeface="Verdana" panose="020B0604030504040204" pitchFamily="34" charset="0"/>
              <a:ea typeface="Verdana" panose="020B0604030504040204" pitchFamily="34" charset="0"/>
              <a:cs typeface="Verdana" panose="020B0604030504040204" pitchFamily="34" charset="0"/>
            </a:endParaRPr>
          </a:p>
        </p:txBody>
      </p:sp>
      <p:pic>
        <p:nvPicPr>
          <p:cNvPr id="8" name="Picture 2">
            <a:extLst>
              <a:ext uri="{FF2B5EF4-FFF2-40B4-BE49-F238E27FC236}">
                <a16:creationId xmlns:a16="http://schemas.microsoft.com/office/drawing/2014/main" id="{3B1D5213-8B3C-4522-B9C3-B9B95467FE4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976" t="23520" r="22489" b="14484"/>
          <a:stretch/>
        </p:blipFill>
        <p:spPr bwMode="auto">
          <a:xfrm>
            <a:off x="3654918" y="1694903"/>
            <a:ext cx="7093597" cy="4398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Ellipse 8">
            <a:extLst>
              <a:ext uri="{FF2B5EF4-FFF2-40B4-BE49-F238E27FC236}">
                <a16:creationId xmlns:a16="http://schemas.microsoft.com/office/drawing/2014/main" id="{D28B17FB-8A9B-4DD3-8DD3-5F8940E29BDE}"/>
              </a:ext>
            </a:extLst>
          </p:cNvPr>
          <p:cNvSpPr/>
          <p:nvPr/>
        </p:nvSpPr>
        <p:spPr>
          <a:xfrm>
            <a:off x="6644059" y="1844824"/>
            <a:ext cx="2376264" cy="25202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Tekstboks 2">
            <a:extLst>
              <a:ext uri="{FF2B5EF4-FFF2-40B4-BE49-F238E27FC236}">
                <a16:creationId xmlns:a16="http://schemas.microsoft.com/office/drawing/2014/main" id="{1760711A-B056-4C64-8405-0AEE9F1EFBB4}"/>
              </a:ext>
            </a:extLst>
          </p:cNvPr>
          <p:cNvSpPr txBox="1"/>
          <p:nvPr/>
        </p:nvSpPr>
        <p:spPr>
          <a:xfrm>
            <a:off x="3654918" y="2348880"/>
            <a:ext cx="2557093" cy="1169551"/>
          </a:xfrm>
          <a:prstGeom prst="rect">
            <a:avLst/>
          </a:prstGeom>
          <a:noFill/>
        </p:spPr>
        <p:txBody>
          <a:bodyPr wrap="square" rtlCol="0">
            <a:spAutoFit/>
          </a:bodyPr>
          <a:lstStyle/>
          <a:p>
            <a:r>
              <a:rPr lang="da-DK" sz="1000" i="1" dirty="0" err="1">
                <a:latin typeface="Verdana" panose="020B0604030504040204" pitchFamily="34" charset="0"/>
                <a:ea typeface="Verdana" panose="020B0604030504040204" pitchFamily="34" charset="0"/>
                <a:cs typeface="Verdana" panose="020B0604030504040204" pitchFamily="34" charset="0"/>
              </a:rPr>
              <a:t>Facilities</a:t>
            </a:r>
            <a:r>
              <a:rPr lang="da-DK" sz="1000" i="1" dirty="0">
                <a:latin typeface="Verdana" panose="020B0604030504040204" pitchFamily="34" charset="0"/>
                <a:ea typeface="Verdana" panose="020B0604030504040204" pitchFamily="34" charset="0"/>
                <a:cs typeface="Verdana" panose="020B0604030504040204" pitchFamily="34" charset="0"/>
              </a:rPr>
              <a:t> as </a:t>
            </a:r>
            <a:r>
              <a:rPr lang="da-DK" sz="1000" i="1" dirty="0" err="1">
                <a:latin typeface="Verdana" panose="020B0604030504040204" pitchFamily="34" charset="0"/>
                <a:ea typeface="Verdana" panose="020B0604030504040204" pitchFamily="34" charset="0"/>
                <a:cs typeface="Verdana" panose="020B0604030504040204" pitchFamily="34" charset="0"/>
              </a:rPr>
              <a:t>provider</a:t>
            </a:r>
            <a:endParaRPr lang="da-DK" sz="1000" i="1" dirty="0">
              <a:latin typeface="Verdana" panose="020B0604030504040204" pitchFamily="34" charset="0"/>
              <a:ea typeface="Verdana" panose="020B0604030504040204" pitchFamily="34" charset="0"/>
              <a:cs typeface="Verdana" panose="020B0604030504040204" pitchFamily="34" charset="0"/>
            </a:endParaRPr>
          </a:p>
          <a:p>
            <a:r>
              <a:rPr lang="da-DK" sz="1000" i="1" dirty="0">
                <a:latin typeface="Verdana" panose="020B0604030504040204" pitchFamily="34" charset="0"/>
                <a:ea typeface="Verdana" panose="020B0604030504040204" pitchFamily="34" charset="0"/>
                <a:cs typeface="Verdana" panose="020B0604030504040204" pitchFamily="34" charset="0"/>
              </a:rPr>
              <a:t>‘</a:t>
            </a:r>
            <a:r>
              <a:rPr lang="da-DK" sz="1000" i="1" dirty="0" err="1">
                <a:latin typeface="Verdana" panose="020B0604030504040204" pitchFamily="34" charset="0"/>
                <a:ea typeface="Verdana" panose="020B0604030504040204" pitchFamily="34" charset="0"/>
                <a:cs typeface="Verdana" panose="020B0604030504040204" pitchFamily="34" charset="0"/>
              </a:rPr>
              <a:t>Our</a:t>
            </a:r>
            <a:r>
              <a:rPr lang="da-DK" sz="1000" i="1" dirty="0">
                <a:latin typeface="Verdana" panose="020B0604030504040204" pitchFamily="34" charset="0"/>
                <a:ea typeface="Verdana" panose="020B0604030504040204" pitchFamily="34" charset="0"/>
                <a:cs typeface="Verdana" panose="020B0604030504040204" pitchFamily="34" charset="0"/>
              </a:rPr>
              <a:t> parks’ programmes?</a:t>
            </a:r>
          </a:p>
          <a:p>
            <a:r>
              <a:rPr lang="da-DK" sz="1000" i="1" dirty="0">
                <a:latin typeface="Verdana" panose="020B0604030504040204" pitchFamily="34" charset="0"/>
                <a:ea typeface="Verdana" panose="020B0604030504040204" pitchFamily="34" charset="0"/>
                <a:cs typeface="Verdana" panose="020B0604030504040204" pitchFamily="34" charset="0"/>
              </a:rPr>
              <a:t>Light </a:t>
            </a:r>
            <a:r>
              <a:rPr lang="da-DK" sz="1000" i="1" dirty="0" err="1">
                <a:latin typeface="Verdana" panose="020B0604030504040204" pitchFamily="34" charset="0"/>
                <a:ea typeface="Verdana" panose="020B0604030504040204" pitchFamily="34" charset="0"/>
                <a:cs typeface="Verdana" panose="020B0604030504040204" pitchFamily="34" charset="0"/>
              </a:rPr>
              <a:t>communities</a:t>
            </a:r>
            <a:r>
              <a:rPr lang="da-DK" sz="1000" i="1" dirty="0">
                <a:latin typeface="Verdana" panose="020B0604030504040204" pitchFamily="34" charset="0"/>
                <a:ea typeface="Verdana" panose="020B0604030504040204" pitchFamily="34" charset="0"/>
                <a:cs typeface="Verdana" panose="020B0604030504040204" pitchFamily="34" charset="0"/>
              </a:rPr>
              <a:t> (</a:t>
            </a:r>
            <a:r>
              <a:rPr lang="da-DK" sz="1000" i="1" dirty="0" err="1">
                <a:latin typeface="Verdana" panose="020B0604030504040204" pitchFamily="34" charset="0"/>
                <a:ea typeface="Verdana" panose="020B0604030504040204" pitchFamily="34" charset="0"/>
                <a:cs typeface="Verdana" panose="020B0604030504040204" pitchFamily="34" charset="0"/>
              </a:rPr>
              <a:t>Endomondo</a:t>
            </a:r>
            <a:r>
              <a:rPr lang="da-DK" sz="1000" i="1" dirty="0">
                <a:latin typeface="Verdana" panose="020B0604030504040204" pitchFamily="34" charset="0"/>
                <a:ea typeface="Verdana" panose="020B0604030504040204" pitchFamily="34" charset="0"/>
                <a:cs typeface="Verdana" panose="020B0604030504040204" pitchFamily="34" charset="0"/>
              </a:rPr>
              <a:t>, </a:t>
            </a:r>
            <a:r>
              <a:rPr lang="da-DK" sz="1000" i="1" dirty="0" err="1">
                <a:latin typeface="Verdana" panose="020B0604030504040204" pitchFamily="34" charset="0"/>
                <a:ea typeface="Verdana" panose="020B0604030504040204" pitchFamily="34" charset="0"/>
                <a:cs typeface="Verdana" panose="020B0604030504040204" pitchFamily="34" charset="0"/>
              </a:rPr>
              <a:t>NBRO</a:t>
            </a:r>
            <a:r>
              <a:rPr lang="da-DK" sz="1000" i="1" dirty="0">
                <a:latin typeface="Verdana" panose="020B0604030504040204" pitchFamily="34" charset="0"/>
                <a:ea typeface="Verdana" panose="020B0604030504040204" pitchFamily="34" charset="0"/>
                <a:cs typeface="Verdana" panose="020B0604030504040204" pitchFamily="34" charset="0"/>
              </a:rPr>
              <a:t>,</a:t>
            </a:r>
          </a:p>
          <a:p>
            <a:r>
              <a:rPr lang="da-DK" sz="1000" i="1" dirty="0">
                <a:latin typeface="Verdana" panose="020B0604030504040204" pitchFamily="34" charset="0"/>
                <a:ea typeface="Verdana" panose="020B0604030504040204" pitchFamily="34" charset="0"/>
                <a:cs typeface="Verdana" panose="020B0604030504040204" pitchFamily="34" charset="0"/>
              </a:rPr>
              <a:t>Power </a:t>
            </a:r>
            <a:r>
              <a:rPr lang="da-DK" sz="1000" i="1" dirty="0" err="1">
                <a:latin typeface="Verdana" panose="020B0604030504040204" pitchFamily="34" charset="0"/>
                <a:ea typeface="Verdana" panose="020B0604030504040204" pitchFamily="34" charset="0"/>
                <a:cs typeface="Verdana" panose="020B0604030504040204" pitchFamily="34" charset="0"/>
              </a:rPr>
              <a:t>leagues</a:t>
            </a:r>
            <a:r>
              <a:rPr lang="da-DK" sz="1000" i="1" dirty="0">
                <a:latin typeface="Verdana" panose="020B0604030504040204" pitchFamily="34" charset="0"/>
                <a:ea typeface="Verdana" panose="020B0604030504040204" pitchFamily="34" charset="0"/>
                <a:cs typeface="Verdana" panose="020B0604030504040204" pitchFamily="34" charset="0"/>
              </a:rPr>
              <a:t>/</a:t>
            </a:r>
            <a:r>
              <a:rPr lang="da-DK" sz="1000" i="1" dirty="0" err="1">
                <a:latin typeface="Verdana" panose="020B0604030504040204" pitchFamily="34" charset="0"/>
                <a:ea typeface="Verdana" panose="020B0604030504040204" pitchFamily="34" charset="0"/>
                <a:cs typeface="Verdana" panose="020B0604030504040204" pitchFamily="34" charset="0"/>
              </a:rPr>
              <a:t>facilitating</a:t>
            </a:r>
            <a:r>
              <a:rPr lang="da-DK" sz="1000" i="1" dirty="0">
                <a:latin typeface="Verdana" panose="020B0604030504040204" pitchFamily="34" charset="0"/>
                <a:ea typeface="Verdana" panose="020B0604030504040204" pitchFamily="34" charset="0"/>
                <a:cs typeface="Verdana" panose="020B0604030504040204" pitchFamily="34" charset="0"/>
              </a:rPr>
              <a:t> etc.</a:t>
            </a:r>
          </a:p>
          <a:p>
            <a:r>
              <a:rPr lang="da-DK" sz="1000" i="1" dirty="0" err="1">
                <a:latin typeface="Verdana" panose="020B0604030504040204" pitchFamily="34" charset="0"/>
                <a:ea typeface="Verdana" panose="020B0604030504040204" pitchFamily="34" charset="0"/>
                <a:cs typeface="Verdana" panose="020B0604030504040204" pitchFamily="34" charset="0"/>
              </a:rPr>
              <a:t>FLEXIBILITY</a:t>
            </a:r>
            <a:r>
              <a:rPr lang="da-DK" sz="1000" i="1" dirty="0">
                <a:latin typeface="Verdana" panose="020B0604030504040204" pitchFamily="34" charset="0"/>
                <a:ea typeface="Verdana" panose="020B0604030504040204" pitchFamily="34" charset="0"/>
                <a:cs typeface="Verdana" panose="020B0604030504040204" pitchFamily="34" charset="0"/>
              </a:rPr>
              <a:t>/ACCESS</a:t>
            </a:r>
            <a:br>
              <a:rPr lang="da-DK" sz="1000" i="1" dirty="0">
                <a:latin typeface="Verdana" panose="020B0604030504040204" pitchFamily="34" charset="0"/>
                <a:ea typeface="Verdana" panose="020B0604030504040204" pitchFamily="34" charset="0"/>
                <a:cs typeface="Verdana" panose="020B0604030504040204" pitchFamily="34" charset="0"/>
              </a:rPr>
            </a:br>
            <a:endParaRPr lang="da-DK" sz="1000" i="1" dirty="0">
              <a:latin typeface="Verdana" panose="020B0604030504040204" pitchFamily="34" charset="0"/>
              <a:ea typeface="Verdana" panose="020B0604030504040204" pitchFamily="34" charset="0"/>
              <a:cs typeface="Verdana" panose="020B0604030504040204" pitchFamily="34" charset="0"/>
            </a:endParaRPr>
          </a:p>
        </p:txBody>
      </p:sp>
      <p:sp>
        <p:nvSpPr>
          <p:cNvPr id="11" name="Tekstboks 5">
            <a:extLst>
              <a:ext uri="{FF2B5EF4-FFF2-40B4-BE49-F238E27FC236}">
                <a16:creationId xmlns:a16="http://schemas.microsoft.com/office/drawing/2014/main" id="{BB047A30-0780-4730-AEB7-DF2A0AC100EB}"/>
              </a:ext>
            </a:extLst>
          </p:cNvPr>
          <p:cNvSpPr txBox="1"/>
          <p:nvPr/>
        </p:nvSpPr>
        <p:spPr>
          <a:xfrm>
            <a:off x="7543350" y="4509120"/>
            <a:ext cx="2557093" cy="1169551"/>
          </a:xfrm>
          <a:prstGeom prst="rect">
            <a:avLst/>
          </a:prstGeom>
          <a:noFill/>
        </p:spPr>
        <p:txBody>
          <a:bodyPr wrap="square" rtlCol="0">
            <a:spAutoFit/>
          </a:bodyPr>
          <a:lstStyle/>
          <a:p>
            <a:r>
              <a:rPr lang="da-DK" sz="1000" i="1" dirty="0">
                <a:latin typeface="Verdana" panose="020B0604030504040204" pitchFamily="34" charset="0"/>
                <a:ea typeface="Verdana" panose="020B0604030504040204" pitchFamily="34" charset="0"/>
                <a:cs typeface="Verdana" panose="020B0604030504040204" pitchFamily="34" charset="0"/>
              </a:rPr>
              <a:t>Personal </a:t>
            </a:r>
            <a:r>
              <a:rPr lang="da-DK" sz="1000" i="1" dirty="0" err="1">
                <a:latin typeface="Verdana" panose="020B0604030504040204" pitchFamily="34" charset="0"/>
                <a:ea typeface="Verdana" panose="020B0604030504040204" pitchFamily="34" charset="0"/>
                <a:cs typeface="Verdana" panose="020B0604030504040204" pitchFamily="34" charset="0"/>
              </a:rPr>
              <a:t>training</a:t>
            </a:r>
            <a:endParaRPr lang="da-DK" sz="1000" i="1" dirty="0">
              <a:latin typeface="Verdana" panose="020B0604030504040204" pitchFamily="34" charset="0"/>
              <a:ea typeface="Verdana" panose="020B0604030504040204" pitchFamily="34" charset="0"/>
              <a:cs typeface="Verdana" panose="020B0604030504040204" pitchFamily="34" charset="0"/>
            </a:endParaRPr>
          </a:p>
          <a:p>
            <a:r>
              <a:rPr lang="da-DK" sz="1000" i="1" dirty="0">
                <a:latin typeface="Verdana" panose="020B0604030504040204" pitchFamily="34" charset="0"/>
                <a:ea typeface="Verdana" panose="020B0604030504040204" pitchFamily="34" charset="0"/>
                <a:cs typeface="Verdana" panose="020B0604030504040204" pitchFamily="34" charset="0"/>
              </a:rPr>
              <a:t>Health </a:t>
            </a:r>
            <a:r>
              <a:rPr lang="da-DK" sz="1000" i="1" dirty="0" err="1">
                <a:latin typeface="Verdana" panose="020B0604030504040204" pitchFamily="34" charset="0"/>
                <a:ea typeface="Verdana" panose="020B0604030504040204" pitchFamily="34" charset="0"/>
                <a:cs typeface="Verdana" panose="020B0604030504040204" pitchFamily="34" charset="0"/>
              </a:rPr>
              <a:t>related</a:t>
            </a:r>
            <a:r>
              <a:rPr lang="da-DK" sz="1000" i="1" dirty="0">
                <a:latin typeface="Verdana" panose="020B0604030504040204" pitchFamily="34" charset="0"/>
                <a:ea typeface="Verdana" panose="020B0604030504040204" pitchFamily="34" charset="0"/>
                <a:cs typeface="Verdana" panose="020B0604030504040204" pitchFamily="34" charset="0"/>
              </a:rPr>
              <a:t> </a:t>
            </a:r>
            <a:r>
              <a:rPr lang="da-DK" sz="1000" i="1" dirty="0" err="1">
                <a:latin typeface="Verdana" panose="020B0604030504040204" pitchFamily="34" charset="0"/>
                <a:ea typeface="Verdana" panose="020B0604030504040204" pitchFamily="34" charset="0"/>
                <a:cs typeface="Verdana" panose="020B0604030504040204" pitchFamily="34" charset="0"/>
              </a:rPr>
              <a:t>training</a:t>
            </a:r>
            <a:r>
              <a:rPr lang="da-DK" sz="1000" i="1" dirty="0">
                <a:latin typeface="Verdana" panose="020B0604030504040204" pitchFamily="34" charset="0"/>
                <a:ea typeface="Verdana" panose="020B0604030504040204" pitchFamily="34" charset="0"/>
                <a:cs typeface="Verdana" panose="020B0604030504040204" pitchFamily="34" charset="0"/>
              </a:rPr>
              <a:t>, </a:t>
            </a:r>
            <a:r>
              <a:rPr lang="da-DK" sz="1000" i="1" dirty="0" err="1">
                <a:latin typeface="Verdana" panose="020B0604030504040204" pitchFamily="34" charset="0"/>
                <a:ea typeface="Verdana" panose="020B0604030504040204" pitchFamily="34" charset="0"/>
                <a:cs typeface="Verdana" panose="020B0604030504040204" pitchFamily="34" charset="0"/>
              </a:rPr>
              <a:t>advice</a:t>
            </a:r>
            <a:r>
              <a:rPr lang="da-DK" sz="1000" i="1" dirty="0">
                <a:latin typeface="Verdana" panose="020B0604030504040204" pitchFamily="34" charset="0"/>
                <a:ea typeface="Verdana" panose="020B0604030504040204" pitchFamily="34" charset="0"/>
                <a:cs typeface="Verdana" panose="020B0604030504040204" pitchFamily="34" charset="0"/>
              </a:rPr>
              <a:t>, support, </a:t>
            </a:r>
            <a:r>
              <a:rPr lang="da-DK" sz="1000" i="1" dirty="0" err="1">
                <a:latin typeface="Verdana" panose="020B0604030504040204" pitchFamily="34" charset="0"/>
                <a:ea typeface="Verdana" panose="020B0604030504040204" pitchFamily="34" charset="0"/>
                <a:cs typeface="Verdana" panose="020B0604030504040204" pitchFamily="34" charset="0"/>
              </a:rPr>
              <a:t>safe</a:t>
            </a:r>
            <a:r>
              <a:rPr lang="da-DK" sz="1000" i="1" dirty="0">
                <a:latin typeface="Verdana" panose="020B0604030504040204" pitchFamily="34" charset="0"/>
                <a:ea typeface="Verdana" panose="020B0604030504040204" pitchFamily="34" charset="0"/>
                <a:cs typeface="Verdana" panose="020B0604030504040204" pitchFamily="34" charset="0"/>
              </a:rPr>
              <a:t> </a:t>
            </a:r>
            <a:r>
              <a:rPr lang="da-DK" sz="1000" i="1" dirty="0" err="1">
                <a:latin typeface="Verdana" panose="020B0604030504040204" pitchFamily="34" charset="0"/>
                <a:ea typeface="Verdana" panose="020B0604030504040204" pitchFamily="34" charset="0"/>
                <a:cs typeface="Verdana" panose="020B0604030504040204" pitchFamily="34" charset="0"/>
              </a:rPr>
              <a:t>environment</a:t>
            </a:r>
            <a:endParaRPr lang="da-DK" sz="1000" i="1" dirty="0">
              <a:latin typeface="Verdana" panose="020B0604030504040204" pitchFamily="34" charset="0"/>
              <a:ea typeface="Verdana" panose="020B0604030504040204" pitchFamily="34" charset="0"/>
              <a:cs typeface="Verdana" panose="020B0604030504040204" pitchFamily="34" charset="0"/>
            </a:endParaRPr>
          </a:p>
          <a:p>
            <a:r>
              <a:rPr lang="da-DK" sz="1000" i="1" dirty="0">
                <a:latin typeface="Verdana" panose="020B0604030504040204" pitchFamily="34" charset="0"/>
                <a:ea typeface="Verdana" panose="020B0604030504040204" pitchFamily="34" charset="0"/>
                <a:cs typeface="Verdana" panose="020B0604030504040204" pitchFamily="34" charset="0"/>
              </a:rPr>
              <a:t>HEALTH SPORT</a:t>
            </a:r>
          </a:p>
          <a:p>
            <a:endParaRPr lang="da-DK" sz="1000" dirty="0">
              <a:latin typeface="Verdana" panose="020B0604030504040204" pitchFamily="34" charset="0"/>
              <a:ea typeface="Verdana" panose="020B0604030504040204" pitchFamily="34" charset="0"/>
              <a:cs typeface="Verdana" panose="020B0604030504040204" pitchFamily="34" charset="0"/>
            </a:endParaRPr>
          </a:p>
          <a:p>
            <a:endParaRPr lang="da-DK" sz="1000" dirty="0">
              <a:latin typeface="Verdana" panose="020B0604030504040204" pitchFamily="34" charset="0"/>
              <a:ea typeface="Verdana" panose="020B0604030504040204" pitchFamily="34" charset="0"/>
              <a:cs typeface="Verdana" panose="020B0604030504040204" pitchFamily="34" charset="0"/>
            </a:endParaRPr>
          </a:p>
          <a:p>
            <a:endParaRPr lang="da-DK" sz="1000" dirty="0">
              <a:latin typeface="Verdana" panose="020B0604030504040204" pitchFamily="34" charset="0"/>
              <a:ea typeface="Verdana" panose="020B0604030504040204" pitchFamily="34" charset="0"/>
              <a:cs typeface="Verdana" panose="020B0604030504040204" pitchFamily="34" charset="0"/>
            </a:endParaRPr>
          </a:p>
        </p:txBody>
      </p:sp>
      <p:sp>
        <p:nvSpPr>
          <p:cNvPr id="12" name="Tekstboks 7">
            <a:extLst>
              <a:ext uri="{FF2B5EF4-FFF2-40B4-BE49-F238E27FC236}">
                <a16:creationId xmlns:a16="http://schemas.microsoft.com/office/drawing/2014/main" id="{D3775475-D098-4BB4-AE47-3189F8A8AFD8}"/>
              </a:ext>
            </a:extLst>
          </p:cNvPr>
          <p:cNvSpPr txBox="1"/>
          <p:nvPr/>
        </p:nvSpPr>
        <p:spPr>
          <a:xfrm>
            <a:off x="2971651" y="4221088"/>
            <a:ext cx="2557093" cy="1015663"/>
          </a:xfrm>
          <a:prstGeom prst="rect">
            <a:avLst/>
          </a:prstGeom>
          <a:noFill/>
        </p:spPr>
        <p:txBody>
          <a:bodyPr wrap="square" rtlCol="0">
            <a:spAutoFit/>
          </a:bodyPr>
          <a:lstStyle/>
          <a:p>
            <a:r>
              <a:rPr lang="da-DK" sz="1000" dirty="0">
                <a:latin typeface="Verdana" panose="020B0604030504040204" pitchFamily="34" charset="0"/>
                <a:ea typeface="Verdana" panose="020B0604030504040204" pitchFamily="34" charset="0"/>
                <a:cs typeface="Verdana" panose="020B0604030504040204" pitchFamily="34" charset="0"/>
              </a:rPr>
              <a:t>Events - a </a:t>
            </a:r>
            <a:r>
              <a:rPr lang="da-DK" sz="1000" dirty="0" err="1">
                <a:latin typeface="Verdana" panose="020B0604030504040204" pitchFamily="34" charset="0"/>
                <a:ea typeface="Verdana" panose="020B0604030504040204" pitchFamily="34" charset="0"/>
                <a:cs typeface="Verdana" panose="020B0604030504040204" pitchFamily="34" charset="0"/>
              </a:rPr>
              <a:t>busy</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market</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place</a:t>
            </a:r>
            <a:endParaRPr lang="da-DK" sz="1000" dirty="0">
              <a:latin typeface="Verdana" panose="020B0604030504040204" pitchFamily="34" charset="0"/>
              <a:ea typeface="Verdana" panose="020B0604030504040204" pitchFamily="34" charset="0"/>
              <a:cs typeface="Verdana" panose="020B0604030504040204" pitchFamily="34" charset="0"/>
            </a:endParaRPr>
          </a:p>
          <a:p>
            <a:r>
              <a:rPr lang="da-DK" sz="1000" dirty="0">
                <a:latin typeface="Verdana" panose="020B0604030504040204" pitchFamily="34" charset="0"/>
                <a:ea typeface="Verdana" panose="020B0604030504040204" pitchFamily="34" charset="0"/>
                <a:cs typeface="Verdana" panose="020B0604030504040204" pitchFamily="34" charset="0"/>
              </a:rPr>
              <a:t>Outdoor options/ski</a:t>
            </a:r>
          </a:p>
          <a:p>
            <a:r>
              <a:rPr lang="da-DK" sz="1000" dirty="0">
                <a:latin typeface="Verdana" panose="020B0604030504040204" pitchFamily="34" charset="0"/>
                <a:ea typeface="Verdana" panose="020B0604030504040204" pitchFamily="34" charset="0"/>
                <a:cs typeface="Verdana" panose="020B0604030504040204" pitchFamily="34" charset="0"/>
              </a:rPr>
              <a:t>Tests and </a:t>
            </a:r>
            <a:r>
              <a:rPr lang="da-DK" sz="1000" dirty="0" err="1">
                <a:latin typeface="Verdana" panose="020B0604030504040204" pitchFamily="34" charset="0"/>
                <a:ea typeface="Verdana" panose="020B0604030504040204" pitchFamily="34" charset="0"/>
                <a:cs typeface="Verdana" panose="020B0604030504040204" pitchFamily="34" charset="0"/>
              </a:rPr>
              <a:t>optimisation</a:t>
            </a:r>
            <a:endParaRPr lang="da-DK" sz="1000" dirty="0">
              <a:latin typeface="Verdana" panose="020B0604030504040204" pitchFamily="34" charset="0"/>
              <a:ea typeface="Verdana" panose="020B0604030504040204" pitchFamily="34" charset="0"/>
              <a:cs typeface="Verdana" panose="020B0604030504040204" pitchFamily="34" charset="0"/>
            </a:endParaRPr>
          </a:p>
          <a:p>
            <a:r>
              <a:rPr lang="da-DK" sz="1000" dirty="0" err="1">
                <a:latin typeface="Verdana" panose="020B0604030504040204" pitchFamily="34" charset="0"/>
                <a:ea typeface="Verdana" panose="020B0604030504040204" pitchFamily="34" charset="0"/>
                <a:cs typeface="Verdana" panose="020B0604030504040204" pitchFamily="34" charset="0"/>
              </a:rPr>
              <a:t>RECREATIONAL</a:t>
            </a:r>
            <a:r>
              <a:rPr lang="da-DK" sz="1000" dirty="0">
                <a:latin typeface="Verdana" panose="020B0604030504040204" pitchFamily="34" charset="0"/>
                <a:ea typeface="Verdana" panose="020B0604030504040204" pitchFamily="34" charset="0"/>
                <a:cs typeface="Verdana" panose="020B0604030504040204" pitchFamily="34" charset="0"/>
              </a:rPr>
              <a:t> SPORT</a:t>
            </a:r>
          </a:p>
          <a:p>
            <a:endParaRPr lang="da-DK" sz="1000" dirty="0">
              <a:latin typeface="Verdana" panose="020B0604030504040204" pitchFamily="34" charset="0"/>
              <a:ea typeface="Verdana" panose="020B0604030504040204" pitchFamily="34" charset="0"/>
              <a:cs typeface="Verdana" panose="020B0604030504040204" pitchFamily="34" charset="0"/>
            </a:endParaRPr>
          </a:p>
          <a:p>
            <a:endParaRPr lang="da-DK" sz="1000" dirty="0">
              <a:latin typeface="Verdana" panose="020B0604030504040204" pitchFamily="34" charset="0"/>
              <a:ea typeface="Verdana" panose="020B0604030504040204" pitchFamily="34" charset="0"/>
              <a:cs typeface="Verdana" panose="020B0604030504040204" pitchFamily="34" charset="0"/>
            </a:endParaRPr>
          </a:p>
        </p:txBody>
      </p:sp>
      <p:sp>
        <p:nvSpPr>
          <p:cNvPr id="13" name="Tekstboks 8">
            <a:extLst>
              <a:ext uri="{FF2B5EF4-FFF2-40B4-BE49-F238E27FC236}">
                <a16:creationId xmlns:a16="http://schemas.microsoft.com/office/drawing/2014/main" id="{C4E6E7DF-810D-461B-B922-D05801D5C3B5}"/>
              </a:ext>
            </a:extLst>
          </p:cNvPr>
          <p:cNvSpPr txBox="1"/>
          <p:nvPr/>
        </p:nvSpPr>
        <p:spPr>
          <a:xfrm>
            <a:off x="8551462" y="2425823"/>
            <a:ext cx="2557093" cy="1631216"/>
          </a:xfrm>
          <a:prstGeom prst="rect">
            <a:avLst/>
          </a:prstGeom>
          <a:noFill/>
        </p:spPr>
        <p:txBody>
          <a:bodyPr wrap="square" rtlCol="0">
            <a:spAutoFit/>
          </a:bodyPr>
          <a:lstStyle/>
          <a:p>
            <a:r>
              <a:rPr lang="da-DK" sz="1000" dirty="0" err="1">
                <a:latin typeface="Verdana" panose="020B0604030504040204" pitchFamily="34" charset="0"/>
                <a:ea typeface="Verdana" panose="020B0604030504040204" pitchFamily="34" charset="0"/>
                <a:cs typeface="Verdana" panose="020B0604030504040204" pitchFamily="34" charset="0"/>
              </a:rPr>
              <a:t>Develop</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sporting</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skills</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club</a:t>
            </a:r>
            <a:r>
              <a:rPr lang="da-DK" sz="1000" dirty="0">
                <a:latin typeface="Verdana" panose="020B0604030504040204" pitchFamily="34" charset="0"/>
                <a:ea typeface="Verdana" panose="020B0604030504040204" pitchFamily="34" charset="0"/>
                <a:cs typeface="Verdana" panose="020B0604030504040204" pitchFamily="34" charset="0"/>
              </a:rPr>
              <a:t> sport)</a:t>
            </a:r>
          </a:p>
          <a:p>
            <a:r>
              <a:rPr lang="da-DK" sz="1000" dirty="0">
                <a:latin typeface="Verdana" panose="020B0604030504040204" pitchFamily="34" charset="0"/>
                <a:ea typeface="Verdana" panose="020B0604030504040204" pitchFamily="34" charset="0"/>
                <a:cs typeface="Verdana" panose="020B0604030504040204" pitchFamily="34" charset="0"/>
              </a:rPr>
              <a:t>Local community driven</a:t>
            </a:r>
          </a:p>
          <a:p>
            <a:r>
              <a:rPr lang="da-DK" sz="1000" dirty="0">
                <a:latin typeface="Verdana" panose="020B0604030504040204" pitchFamily="34" charset="0"/>
                <a:ea typeface="Verdana" panose="020B0604030504040204" pitchFamily="34" charset="0"/>
                <a:cs typeface="Verdana" panose="020B0604030504040204" pitchFamily="34" charset="0"/>
              </a:rPr>
              <a:t>Focus on </a:t>
            </a:r>
            <a:r>
              <a:rPr lang="da-DK" sz="1000" dirty="0" err="1">
                <a:latin typeface="Verdana" panose="020B0604030504040204" pitchFamily="34" charset="0"/>
                <a:ea typeface="Verdana" panose="020B0604030504040204" pitchFamily="34" charset="0"/>
                <a:cs typeface="Verdana" panose="020B0604030504040204" pitchFamily="34" charset="0"/>
              </a:rPr>
              <a:t>local</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needs</a:t>
            </a:r>
            <a:r>
              <a:rPr lang="da-DK" sz="1000" dirty="0">
                <a:latin typeface="Verdana" panose="020B0604030504040204" pitchFamily="34" charset="0"/>
                <a:ea typeface="Verdana" panose="020B0604030504040204" pitchFamily="34" charset="0"/>
                <a:cs typeface="Verdana" panose="020B0604030504040204" pitchFamily="34" charset="0"/>
              </a:rPr>
              <a:t> and </a:t>
            </a:r>
            <a:r>
              <a:rPr lang="da-DK" sz="1000" dirty="0" err="1">
                <a:latin typeface="Verdana" panose="020B0604030504040204" pitchFamily="34" charset="0"/>
                <a:ea typeface="Verdana" panose="020B0604030504040204" pitchFamily="34" charset="0"/>
                <a:cs typeface="Verdana" panose="020B0604030504040204" pitchFamily="34" charset="0"/>
              </a:rPr>
              <a:t>target</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groups</a:t>
            </a:r>
            <a:r>
              <a:rPr lang="da-DK" sz="1000" dirty="0">
                <a:latin typeface="Verdana" panose="020B0604030504040204" pitchFamily="34" charset="0"/>
                <a:ea typeface="Verdana" panose="020B0604030504040204" pitchFamily="34" charset="0"/>
                <a:cs typeface="Verdana" panose="020B0604030504040204" pitchFamily="34" charset="0"/>
              </a:rPr>
              <a:t>?</a:t>
            </a:r>
          </a:p>
          <a:p>
            <a:r>
              <a:rPr lang="da-DK" sz="1000" dirty="0">
                <a:latin typeface="Verdana" panose="020B0604030504040204" pitchFamily="34" charset="0"/>
                <a:ea typeface="Verdana" panose="020B0604030504040204" pitchFamily="34" charset="0"/>
                <a:cs typeface="Verdana" panose="020B0604030504040204" pitchFamily="34" charset="0"/>
              </a:rPr>
              <a:t>Social, </a:t>
            </a:r>
            <a:r>
              <a:rPr lang="da-DK" sz="1000" dirty="0" err="1">
                <a:latin typeface="Verdana" panose="020B0604030504040204" pitchFamily="34" charset="0"/>
                <a:ea typeface="Verdana" panose="020B0604030504040204" pitchFamily="34" charset="0"/>
                <a:cs typeface="Verdana" panose="020B0604030504040204" pitchFamily="34" charset="0"/>
              </a:rPr>
              <a:t>healthy</a:t>
            </a:r>
            <a:r>
              <a:rPr lang="da-DK" sz="1000" dirty="0">
                <a:latin typeface="Verdana" panose="020B0604030504040204" pitchFamily="34" charset="0"/>
                <a:ea typeface="Verdana" panose="020B0604030504040204" pitchFamily="34" charset="0"/>
                <a:cs typeface="Verdana" panose="020B0604030504040204" pitchFamily="34" charset="0"/>
              </a:rPr>
              <a:t>, </a:t>
            </a:r>
            <a:r>
              <a:rPr lang="da-DK" sz="1000" dirty="0" err="1">
                <a:latin typeface="Verdana" panose="020B0604030504040204" pitchFamily="34" charset="0"/>
                <a:ea typeface="Verdana" panose="020B0604030504040204" pitchFamily="34" charset="0"/>
                <a:cs typeface="Verdana" panose="020B0604030504040204" pitchFamily="34" charset="0"/>
              </a:rPr>
              <a:t>engaging</a:t>
            </a:r>
            <a:endParaRPr lang="da-DK" sz="1000" dirty="0">
              <a:latin typeface="Verdana" panose="020B0604030504040204" pitchFamily="34" charset="0"/>
              <a:ea typeface="Verdana" panose="020B0604030504040204" pitchFamily="34" charset="0"/>
              <a:cs typeface="Verdana" panose="020B0604030504040204" pitchFamily="34" charset="0"/>
            </a:endParaRPr>
          </a:p>
          <a:p>
            <a:r>
              <a:rPr lang="da-DK" sz="1000" dirty="0">
                <a:latin typeface="Verdana" panose="020B0604030504040204" pitchFamily="34" charset="0"/>
                <a:ea typeface="Verdana" panose="020B0604030504040204" pitchFamily="34" charset="0"/>
                <a:cs typeface="Verdana" panose="020B0604030504040204" pitchFamily="34" charset="0"/>
              </a:rPr>
              <a:t>INNOVATION IN </a:t>
            </a:r>
            <a:r>
              <a:rPr lang="da-DK" sz="1000" dirty="0" err="1">
                <a:latin typeface="Verdana" panose="020B0604030504040204" pitchFamily="34" charset="0"/>
                <a:ea typeface="Verdana" panose="020B0604030504040204" pitchFamily="34" charset="0"/>
                <a:cs typeface="Verdana" panose="020B0604030504040204" pitchFamily="34" charset="0"/>
              </a:rPr>
              <a:t>ACTIVITIES</a:t>
            </a:r>
            <a:r>
              <a:rPr lang="da-DK" sz="1000" dirty="0">
                <a:latin typeface="Verdana" panose="020B0604030504040204" pitchFamily="34" charset="0"/>
                <a:ea typeface="Verdana" panose="020B0604030504040204" pitchFamily="34" charset="0"/>
                <a:cs typeface="Verdana" panose="020B0604030504040204" pitchFamily="34" charset="0"/>
              </a:rPr>
              <a:t> AND IN CLUB </a:t>
            </a:r>
            <a:r>
              <a:rPr lang="da-DK" sz="1000" dirty="0" err="1">
                <a:latin typeface="Verdana" panose="020B0604030504040204" pitchFamily="34" charset="0"/>
                <a:ea typeface="Verdana" panose="020B0604030504040204" pitchFamily="34" charset="0"/>
                <a:cs typeface="Verdana" panose="020B0604030504040204" pitchFamily="34" charset="0"/>
              </a:rPr>
              <a:t>GOVERNANCE</a:t>
            </a:r>
            <a:r>
              <a:rPr lang="da-DK" sz="1000" dirty="0">
                <a:latin typeface="Verdana" panose="020B0604030504040204" pitchFamily="34" charset="0"/>
                <a:ea typeface="Verdana" panose="020B0604030504040204" pitchFamily="34" charset="0"/>
                <a:cs typeface="Verdana" panose="020B0604030504040204" pitchFamily="34" charset="0"/>
              </a:rPr>
              <a:t>/FOCUS</a:t>
            </a:r>
          </a:p>
          <a:p>
            <a:endParaRPr lang="da-DK" sz="1000" dirty="0">
              <a:latin typeface="Verdana" panose="020B0604030504040204" pitchFamily="34" charset="0"/>
              <a:ea typeface="Verdana" panose="020B0604030504040204" pitchFamily="34" charset="0"/>
              <a:cs typeface="Verdana" panose="020B0604030504040204" pitchFamily="34" charset="0"/>
            </a:endParaRPr>
          </a:p>
          <a:p>
            <a:endParaRPr lang="da-DK" sz="1000" dirty="0">
              <a:latin typeface="Verdana" panose="020B0604030504040204" pitchFamily="34" charset="0"/>
              <a:ea typeface="Verdana" panose="020B0604030504040204" pitchFamily="34" charset="0"/>
              <a:cs typeface="Verdana" panose="020B0604030504040204" pitchFamily="34" charset="0"/>
            </a:endParaRPr>
          </a:p>
          <a:p>
            <a:endParaRPr lang="da-DK" sz="1000" dirty="0">
              <a:latin typeface="Verdana" panose="020B0604030504040204" pitchFamily="34" charset="0"/>
              <a:ea typeface="Verdana" panose="020B0604030504040204" pitchFamily="34" charset="0"/>
              <a:cs typeface="Verdana" panose="020B0604030504040204" pitchFamily="34" charset="0"/>
            </a:endParaRPr>
          </a:p>
        </p:txBody>
      </p:sp>
      <p:sp>
        <p:nvSpPr>
          <p:cNvPr id="3" name="Tekstfelt 2">
            <a:extLst>
              <a:ext uri="{FF2B5EF4-FFF2-40B4-BE49-F238E27FC236}">
                <a16:creationId xmlns:a16="http://schemas.microsoft.com/office/drawing/2014/main" id="{6159C1BF-0806-4447-8D16-C886B0C0D2D1}"/>
              </a:ext>
            </a:extLst>
          </p:cNvPr>
          <p:cNvSpPr txBox="1"/>
          <p:nvPr/>
        </p:nvSpPr>
        <p:spPr>
          <a:xfrm>
            <a:off x="6644059" y="1280160"/>
            <a:ext cx="1069172" cy="276999"/>
          </a:xfrm>
          <a:prstGeom prst="rect">
            <a:avLst/>
          </a:prstGeom>
          <a:noFill/>
        </p:spPr>
        <p:txBody>
          <a:bodyPr wrap="square" rtlCol="0">
            <a:spAutoFit/>
          </a:bodyPr>
          <a:lstStyle/>
          <a:p>
            <a:r>
              <a:rPr lang="da-DK" sz="1200" dirty="0"/>
              <a:t>Community</a:t>
            </a:r>
          </a:p>
        </p:txBody>
      </p:sp>
      <p:sp>
        <p:nvSpPr>
          <p:cNvPr id="14" name="Tekstfelt 13">
            <a:extLst>
              <a:ext uri="{FF2B5EF4-FFF2-40B4-BE49-F238E27FC236}">
                <a16:creationId xmlns:a16="http://schemas.microsoft.com/office/drawing/2014/main" id="{C6956E2A-8F53-423E-8DF4-7D39B9F9AA47}"/>
              </a:ext>
            </a:extLst>
          </p:cNvPr>
          <p:cNvSpPr txBox="1"/>
          <p:nvPr/>
        </p:nvSpPr>
        <p:spPr>
          <a:xfrm>
            <a:off x="10669207" y="3713187"/>
            <a:ext cx="1069172" cy="276999"/>
          </a:xfrm>
          <a:prstGeom prst="rect">
            <a:avLst/>
          </a:prstGeom>
          <a:noFill/>
        </p:spPr>
        <p:txBody>
          <a:bodyPr wrap="square" rtlCol="0">
            <a:spAutoFit/>
          </a:bodyPr>
          <a:lstStyle/>
          <a:p>
            <a:r>
              <a:rPr lang="da-DK" sz="1200" dirty="0" err="1"/>
              <a:t>Routine</a:t>
            </a:r>
            <a:endParaRPr lang="da-DK" sz="1200" dirty="0"/>
          </a:p>
        </p:txBody>
      </p:sp>
      <p:sp>
        <p:nvSpPr>
          <p:cNvPr id="16" name="Tekstfelt 15">
            <a:extLst>
              <a:ext uri="{FF2B5EF4-FFF2-40B4-BE49-F238E27FC236}">
                <a16:creationId xmlns:a16="http://schemas.microsoft.com/office/drawing/2014/main" id="{81D6B8F1-2D11-4EDA-BDD6-3AAFA7E080F0}"/>
              </a:ext>
            </a:extLst>
          </p:cNvPr>
          <p:cNvSpPr txBox="1"/>
          <p:nvPr/>
        </p:nvSpPr>
        <p:spPr>
          <a:xfrm>
            <a:off x="2884273" y="3749033"/>
            <a:ext cx="1069172" cy="276999"/>
          </a:xfrm>
          <a:prstGeom prst="rect">
            <a:avLst/>
          </a:prstGeom>
          <a:noFill/>
        </p:spPr>
        <p:txBody>
          <a:bodyPr wrap="square" rtlCol="0">
            <a:spAutoFit/>
          </a:bodyPr>
          <a:lstStyle/>
          <a:p>
            <a:r>
              <a:rPr lang="da-DK" sz="1200" dirty="0" err="1"/>
              <a:t>Flexibæe</a:t>
            </a:r>
            <a:endParaRPr lang="da-DK" sz="1200" dirty="0"/>
          </a:p>
        </p:txBody>
      </p:sp>
      <p:sp>
        <p:nvSpPr>
          <p:cNvPr id="17" name="Tekstfelt 16">
            <a:extLst>
              <a:ext uri="{FF2B5EF4-FFF2-40B4-BE49-F238E27FC236}">
                <a16:creationId xmlns:a16="http://schemas.microsoft.com/office/drawing/2014/main" id="{0792A482-2ABA-4B4B-8354-F81351D63D56}"/>
              </a:ext>
            </a:extLst>
          </p:cNvPr>
          <p:cNvSpPr txBox="1"/>
          <p:nvPr/>
        </p:nvSpPr>
        <p:spPr>
          <a:xfrm>
            <a:off x="6801831" y="6063726"/>
            <a:ext cx="1069172" cy="276999"/>
          </a:xfrm>
          <a:prstGeom prst="rect">
            <a:avLst/>
          </a:prstGeom>
          <a:noFill/>
        </p:spPr>
        <p:txBody>
          <a:bodyPr wrap="square" rtlCol="0">
            <a:spAutoFit/>
          </a:bodyPr>
          <a:lstStyle/>
          <a:p>
            <a:r>
              <a:rPr lang="da-DK" sz="1200" dirty="0" err="1"/>
              <a:t>Individual</a:t>
            </a:r>
            <a:endParaRPr lang="da-DK" sz="1200" dirty="0"/>
          </a:p>
        </p:txBody>
      </p:sp>
    </p:spTree>
    <p:extLst>
      <p:ext uri="{BB962C8B-B14F-4D97-AF65-F5344CB8AC3E}">
        <p14:creationId xmlns:p14="http://schemas.microsoft.com/office/powerpoint/2010/main" val="24372491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Lige forbindelse 4">
            <a:extLst>
              <a:ext uri="{FF2B5EF4-FFF2-40B4-BE49-F238E27FC236}">
                <a16:creationId xmlns:a16="http://schemas.microsoft.com/office/drawing/2014/main" id="{399A575F-981B-4BEA-827F-C3527798A9A0}"/>
              </a:ext>
            </a:extLst>
          </p:cNvPr>
          <p:cNvCxnSpPr/>
          <p:nvPr/>
        </p:nvCxnSpPr>
        <p:spPr>
          <a:xfrm>
            <a:off x="1696915" y="0"/>
            <a:ext cx="0" cy="685800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kstfelt 5">
            <a:extLst>
              <a:ext uri="{FF2B5EF4-FFF2-40B4-BE49-F238E27FC236}">
                <a16:creationId xmlns:a16="http://schemas.microsoft.com/office/drawing/2014/main" id="{922747D4-B423-400A-BA19-096A0432B699}"/>
              </a:ext>
            </a:extLst>
          </p:cNvPr>
          <p:cNvSpPr txBox="1"/>
          <p:nvPr/>
        </p:nvSpPr>
        <p:spPr>
          <a:xfrm>
            <a:off x="0" y="0"/>
            <a:ext cx="1696908" cy="6858000"/>
          </a:xfrm>
          <a:prstGeom prst="rect">
            <a:avLst/>
          </a:prstGeom>
          <a:solidFill>
            <a:srgbClr val="70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kstfelt 6">
            <a:extLst>
              <a:ext uri="{FF2B5EF4-FFF2-40B4-BE49-F238E27FC236}">
                <a16:creationId xmlns:a16="http://schemas.microsoft.com/office/drawing/2014/main" id="{EC405921-3235-4954-BB24-2078C19B345A}"/>
              </a:ext>
            </a:extLst>
          </p:cNvPr>
          <p:cNvSpPr txBox="1"/>
          <p:nvPr/>
        </p:nvSpPr>
        <p:spPr>
          <a:xfrm>
            <a:off x="-9525" y="5915025"/>
            <a:ext cx="169690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prstClr val="white"/>
                </a:solidFill>
                <a:effectLst/>
                <a:uLnTx/>
                <a:uFillTx/>
                <a:latin typeface="Calibri" panose="020F0502020204030204"/>
                <a:ea typeface="+mn-ea"/>
                <a:cs typeface="+mn-cs"/>
              </a:rPr>
              <a:t>Idrættens Konsulenthus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white"/>
                </a:solidFill>
                <a:effectLst/>
                <a:uLnTx/>
                <a:uFillTx/>
                <a:latin typeface="Calibri" panose="020F0502020204030204"/>
                <a:ea typeface="+mn-ea"/>
                <a:cs typeface="+mn-cs"/>
              </a:rPr>
              <a:t>Henrik H. Brandt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white"/>
                </a:solidFill>
                <a:effectLst/>
                <a:uLnTx/>
                <a:uFillTx/>
                <a:latin typeface="Calibri" panose="020F0502020204030204"/>
                <a:ea typeface="+mn-ea"/>
                <a:cs typeface="+mn-cs"/>
              </a:rPr>
              <a:t>Tlf. +4529210972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white"/>
                </a:solidFill>
                <a:effectLst/>
                <a:uLnTx/>
                <a:uFillTx/>
                <a:latin typeface="Calibri" panose="020F0502020204030204"/>
                <a:ea typeface="+mn-ea"/>
                <a:cs typeface="+mn-cs"/>
              </a:rPr>
              <a:t>henrik.brandt@idkon.dk</a:t>
            </a:r>
          </a:p>
        </p:txBody>
      </p:sp>
      <p:sp>
        <p:nvSpPr>
          <p:cNvPr id="3" name="Tekstfelt 2">
            <a:extLst>
              <a:ext uri="{FF2B5EF4-FFF2-40B4-BE49-F238E27FC236}">
                <a16:creationId xmlns:a16="http://schemas.microsoft.com/office/drawing/2014/main" id="{93C7910A-0AE7-4791-9B1F-D40FF9D845EF}"/>
              </a:ext>
            </a:extLst>
          </p:cNvPr>
          <p:cNvSpPr txBox="1"/>
          <p:nvPr/>
        </p:nvSpPr>
        <p:spPr>
          <a:xfrm>
            <a:off x="2123759" y="859582"/>
            <a:ext cx="9379969"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 Box 4">
            <a:extLst>
              <a:ext uri="{FF2B5EF4-FFF2-40B4-BE49-F238E27FC236}">
                <a16:creationId xmlns:a16="http://schemas.microsoft.com/office/drawing/2014/main" id="{83D7EE66-F6F2-43F6-A4F5-77ECA9AE36D5}"/>
              </a:ext>
            </a:extLst>
          </p:cNvPr>
          <p:cNvSpPr txBox="1">
            <a:spLocks noChangeArrowheads="1"/>
          </p:cNvSpPr>
          <p:nvPr/>
        </p:nvSpPr>
        <p:spPr bwMode="auto">
          <a:xfrm>
            <a:off x="2922701" y="681266"/>
            <a:ext cx="8324416"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da-DK" sz="21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Trend 1: </a:t>
            </a:r>
            <a:r>
              <a:rPr kumimoji="0" lang="da-DK" sz="21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Entrepreneurship</a:t>
            </a:r>
            <a:r>
              <a:rPr kumimoji="0" lang="da-DK" sz="21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lang="da-DK" sz="2100" dirty="0" err="1">
                <a:solidFill>
                  <a:prstClr val="black"/>
                </a:solidFill>
                <a:latin typeface="Verdana" panose="020B0604030504040204" pitchFamily="34" charset="0"/>
                <a:ea typeface="Verdana" panose="020B0604030504040204" pitchFamily="34" charset="0"/>
                <a:cs typeface="Verdana" panose="020B0604030504040204" pitchFamily="34" charset="0"/>
              </a:rPr>
              <a:t>exergaming</a:t>
            </a:r>
            <a:endParaRPr kumimoji="0" lang="da-DK" sz="21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 name="Tekstboks 1">
            <a:extLst>
              <a:ext uri="{FF2B5EF4-FFF2-40B4-BE49-F238E27FC236}">
                <a16:creationId xmlns:a16="http://schemas.microsoft.com/office/drawing/2014/main" id="{F67D61E9-1364-4063-BA63-1ACC63947F8C}"/>
              </a:ext>
            </a:extLst>
          </p:cNvPr>
          <p:cNvSpPr txBox="1"/>
          <p:nvPr/>
        </p:nvSpPr>
        <p:spPr>
          <a:xfrm>
            <a:off x="4434870" y="5865842"/>
            <a:ext cx="66229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inspiration: athliit.com, barbrothers.dk, outdoorconcept.dk, </a:t>
            </a:r>
            <a:r>
              <a:rPr kumimoji="0" lang="da-DK" sz="14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dansketrailløbere</a:t>
            </a:r>
            <a:r>
              <a:rPr kumimoji="0" lang="da-DK"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da-DK" sz="14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trailbuilders</a:t>
            </a:r>
            <a:r>
              <a:rPr kumimoji="0" lang="da-DK"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osv. osv.</a:t>
            </a:r>
          </a:p>
        </p:txBody>
      </p:sp>
      <p:pic>
        <p:nvPicPr>
          <p:cNvPr id="10" name="Picture 4" descr="Billedresultat for swimgames.nl">
            <a:extLst>
              <a:ext uri="{FF2B5EF4-FFF2-40B4-BE49-F238E27FC236}">
                <a16:creationId xmlns:a16="http://schemas.microsoft.com/office/drawing/2014/main" id="{E8DDAC09-D460-485C-BF1A-05C2211213D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6524" y="1509834"/>
            <a:ext cx="7615010" cy="4284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illedresultat for GAMIFICATION sport">
            <a:extLst>
              <a:ext uri="{FF2B5EF4-FFF2-40B4-BE49-F238E27FC236}">
                <a16:creationId xmlns:a16="http://schemas.microsoft.com/office/drawing/2014/main" id="{E0B12A86-4D66-4E2D-BFF2-FCF1BB7FA84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47158" y="1445878"/>
            <a:ext cx="2900956" cy="21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74772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Lige forbindelse 4">
            <a:extLst>
              <a:ext uri="{FF2B5EF4-FFF2-40B4-BE49-F238E27FC236}">
                <a16:creationId xmlns:a16="http://schemas.microsoft.com/office/drawing/2014/main" id="{399A575F-981B-4BEA-827F-C3527798A9A0}"/>
              </a:ext>
            </a:extLst>
          </p:cNvPr>
          <p:cNvCxnSpPr/>
          <p:nvPr/>
        </p:nvCxnSpPr>
        <p:spPr>
          <a:xfrm>
            <a:off x="1696915" y="0"/>
            <a:ext cx="0" cy="685800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kstfelt 5">
            <a:extLst>
              <a:ext uri="{FF2B5EF4-FFF2-40B4-BE49-F238E27FC236}">
                <a16:creationId xmlns:a16="http://schemas.microsoft.com/office/drawing/2014/main" id="{922747D4-B423-400A-BA19-096A0432B699}"/>
              </a:ext>
            </a:extLst>
          </p:cNvPr>
          <p:cNvSpPr txBox="1"/>
          <p:nvPr/>
        </p:nvSpPr>
        <p:spPr>
          <a:xfrm>
            <a:off x="0" y="0"/>
            <a:ext cx="1696908" cy="6858000"/>
          </a:xfrm>
          <a:prstGeom prst="rect">
            <a:avLst/>
          </a:prstGeom>
          <a:solidFill>
            <a:srgbClr val="70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kstfelt 6">
            <a:extLst>
              <a:ext uri="{FF2B5EF4-FFF2-40B4-BE49-F238E27FC236}">
                <a16:creationId xmlns:a16="http://schemas.microsoft.com/office/drawing/2014/main" id="{EC405921-3235-4954-BB24-2078C19B345A}"/>
              </a:ext>
            </a:extLst>
          </p:cNvPr>
          <p:cNvSpPr txBox="1"/>
          <p:nvPr/>
        </p:nvSpPr>
        <p:spPr>
          <a:xfrm>
            <a:off x="-9525" y="5915025"/>
            <a:ext cx="169690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prstClr val="white"/>
                </a:solidFill>
                <a:effectLst/>
                <a:uLnTx/>
                <a:uFillTx/>
                <a:latin typeface="Calibri" panose="020F0502020204030204"/>
                <a:ea typeface="+mn-ea"/>
                <a:cs typeface="+mn-cs"/>
              </a:rPr>
              <a:t>Idrættens Konsulenthus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white"/>
                </a:solidFill>
                <a:effectLst/>
                <a:uLnTx/>
                <a:uFillTx/>
                <a:latin typeface="Calibri" panose="020F0502020204030204"/>
                <a:ea typeface="+mn-ea"/>
                <a:cs typeface="+mn-cs"/>
              </a:rPr>
              <a:t>Henrik H. Brandt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white"/>
                </a:solidFill>
                <a:effectLst/>
                <a:uLnTx/>
                <a:uFillTx/>
                <a:latin typeface="Calibri" panose="020F0502020204030204"/>
                <a:ea typeface="+mn-ea"/>
                <a:cs typeface="+mn-cs"/>
              </a:rPr>
              <a:t>Tlf. +4529210972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white"/>
                </a:solidFill>
                <a:effectLst/>
                <a:uLnTx/>
                <a:uFillTx/>
                <a:latin typeface="Calibri" panose="020F0502020204030204"/>
                <a:ea typeface="+mn-ea"/>
                <a:cs typeface="+mn-cs"/>
              </a:rPr>
              <a:t>henrik.brandt@idkon.dk</a:t>
            </a:r>
          </a:p>
        </p:txBody>
      </p:sp>
      <p:sp>
        <p:nvSpPr>
          <p:cNvPr id="3" name="Tekstfelt 2">
            <a:extLst>
              <a:ext uri="{FF2B5EF4-FFF2-40B4-BE49-F238E27FC236}">
                <a16:creationId xmlns:a16="http://schemas.microsoft.com/office/drawing/2014/main" id="{93C7910A-0AE7-4791-9B1F-D40FF9D845EF}"/>
              </a:ext>
            </a:extLst>
          </p:cNvPr>
          <p:cNvSpPr txBox="1"/>
          <p:nvPr/>
        </p:nvSpPr>
        <p:spPr>
          <a:xfrm>
            <a:off x="2123759" y="859582"/>
            <a:ext cx="9379969"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2">
            <a:extLst>
              <a:ext uri="{FF2B5EF4-FFF2-40B4-BE49-F238E27FC236}">
                <a16:creationId xmlns:a16="http://schemas.microsoft.com/office/drawing/2014/main" id="{CCA7C90B-3FE1-4316-9C2F-E259560575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55" t="17222" r="5087" b="7222"/>
          <a:stretch/>
        </p:blipFill>
        <p:spPr bwMode="auto">
          <a:xfrm>
            <a:off x="2432685" y="1700808"/>
            <a:ext cx="836295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Ligebenet trekant 8">
            <a:extLst>
              <a:ext uri="{FF2B5EF4-FFF2-40B4-BE49-F238E27FC236}">
                <a16:creationId xmlns:a16="http://schemas.microsoft.com/office/drawing/2014/main" id="{B1855CDE-C1BD-433F-A00C-33ED4CDCDCDA}"/>
              </a:ext>
            </a:extLst>
          </p:cNvPr>
          <p:cNvSpPr>
            <a:spLocks noChangeAspect="1"/>
          </p:cNvSpPr>
          <p:nvPr/>
        </p:nvSpPr>
        <p:spPr>
          <a:xfrm rot="10800000">
            <a:off x="4923473" y="447675"/>
            <a:ext cx="1990725" cy="2592388"/>
          </a:xfrm>
          <a:prstGeom prst="triangl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 Box 4">
            <a:extLst>
              <a:ext uri="{FF2B5EF4-FFF2-40B4-BE49-F238E27FC236}">
                <a16:creationId xmlns:a16="http://schemas.microsoft.com/office/drawing/2014/main" id="{60872EB7-B051-4023-8EED-B5C116CEC801}"/>
              </a:ext>
            </a:extLst>
          </p:cNvPr>
          <p:cNvSpPr txBox="1">
            <a:spLocks noChangeArrowheads="1"/>
          </p:cNvSpPr>
          <p:nvPr/>
        </p:nvSpPr>
        <p:spPr bwMode="auto">
          <a:xfrm>
            <a:off x="2432685" y="853262"/>
            <a:ext cx="9379965"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lang="da-DK" sz="2100" dirty="0">
                <a:solidFill>
                  <a:prstClr val="black"/>
                </a:solidFill>
                <a:latin typeface="Verdana" panose="020B0604030504040204" pitchFamily="34" charset="0"/>
                <a:ea typeface="Verdana" panose="020B0604030504040204" pitchFamily="34" charset="0"/>
                <a:cs typeface="Verdana" panose="020B0604030504040204" pitchFamily="34" charset="0"/>
              </a:rPr>
              <a:t>Trend 2: Flexible team sport. </a:t>
            </a:r>
            <a:r>
              <a:rPr lang="da-DK" sz="2100" dirty="0" err="1">
                <a:solidFill>
                  <a:prstClr val="black"/>
                </a:solidFill>
                <a:latin typeface="Verdana" panose="020B0604030504040204" pitchFamily="34" charset="0"/>
                <a:ea typeface="Verdana" panose="020B0604030504040204" pitchFamily="34" charset="0"/>
                <a:cs typeface="Verdana" panose="020B0604030504040204" pitchFamily="34" charset="0"/>
              </a:rPr>
              <a:t>Who</a:t>
            </a:r>
            <a:r>
              <a:rPr lang="da-DK" sz="2100" dirty="0">
                <a:solidFill>
                  <a:prstClr val="black"/>
                </a:solidFill>
                <a:latin typeface="Verdana" panose="020B0604030504040204" pitchFamily="34" charset="0"/>
                <a:ea typeface="Verdana" panose="020B0604030504040204" pitchFamily="34" charset="0"/>
                <a:cs typeface="Verdana" panose="020B0604030504040204" pitchFamily="34" charset="0"/>
              </a:rPr>
              <a:t> runs </a:t>
            </a:r>
            <a:r>
              <a:rPr lang="da-DK" sz="2100" dirty="0" err="1">
                <a:solidFill>
                  <a:prstClr val="black"/>
                </a:solidFill>
                <a:latin typeface="Verdana" panose="020B0604030504040204" pitchFamily="34" charset="0"/>
                <a:ea typeface="Verdana" panose="020B0604030504040204" pitchFamily="34" charset="0"/>
                <a:cs typeface="Verdana" panose="020B0604030504040204" pitchFamily="34" charset="0"/>
              </a:rPr>
              <a:t>mass</a:t>
            </a:r>
            <a:r>
              <a:rPr lang="da-DK" sz="2100" dirty="0">
                <a:solidFill>
                  <a:prstClr val="black"/>
                </a:solidFill>
                <a:latin typeface="Verdana" panose="020B0604030504040204" pitchFamily="34" charset="0"/>
                <a:ea typeface="Verdana" panose="020B0604030504040204" pitchFamily="34" charset="0"/>
                <a:cs typeface="Verdana" panose="020B0604030504040204" pitchFamily="34" charset="0"/>
              </a:rPr>
              <a:t> football of the future?</a:t>
            </a:r>
            <a:endParaRPr kumimoji="0" lang="da-DK" sz="21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1" name="Picture 2" descr="http://suffolkacademy.com/communities/3/004/012/528/223//images/4630647594.jpg">
            <a:extLst>
              <a:ext uri="{FF2B5EF4-FFF2-40B4-BE49-F238E27FC236}">
                <a16:creationId xmlns:a16="http://schemas.microsoft.com/office/drawing/2014/main" id="{0221F797-A4AD-4C3E-A063-0A397F9E52D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56516" y="4797152"/>
            <a:ext cx="2160000" cy="14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18469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Lige forbindelse 4">
            <a:extLst>
              <a:ext uri="{FF2B5EF4-FFF2-40B4-BE49-F238E27FC236}">
                <a16:creationId xmlns:a16="http://schemas.microsoft.com/office/drawing/2014/main" id="{399A575F-981B-4BEA-827F-C3527798A9A0}"/>
              </a:ext>
            </a:extLst>
          </p:cNvPr>
          <p:cNvCxnSpPr/>
          <p:nvPr/>
        </p:nvCxnSpPr>
        <p:spPr>
          <a:xfrm>
            <a:off x="1696915" y="0"/>
            <a:ext cx="0" cy="685800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kstfelt 5">
            <a:extLst>
              <a:ext uri="{FF2B5EF4-FFF2-40B4-BE49-F238E27FC236}">
                <a16:creationId xmlns:a16="http://schemas.microsoft.com/office/drawing/2014/main" id="{922747D4-B423-400A-BA19-096A0432B699}"/>
              </a:ext>
            </a:extLst>
          </p:cNvPr>
          <p:cNvSpPr txBox="1"/>
          <p:nvPr/>
        </p:nvSpPr>
        <p:spPr>
          <a:xfrm>
            <a:off x="0" y="0"/>
            <a:ext cx="1696908" cy="6858000"/>
          </a:xfrm>
          <a:prstGeom prst="rect">
            <a:avLst/>
          </a:prstGeom>
          <a:solidFill>
            <a:srgbClr val="70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kstfelt 6">
            <a:extLst>
              <a:ext uri="{FF2B5EF4-FFF2-40B4-BE49-F238E27FC236}">
                <a16:creationId xmlns:a16="http://schemas.microsoft.com/office/drawing/2014/main" id="{EC405921-3235-4954-BB24-2078C19B345A}"/>
              </a:ext>
            </a:extLst>
          </p:cNvPr>
          <p:cNvSpPr txBox="1"/>
          <p:nvPr/>
        </p:nvSpPr>
        <p:spPr>
          <a:xfrm>
            <a:off x="-9525" y="5915025"/>
            <a:ext cx="169690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prstClr val="white"/>
                </a:solidFill>
                <a:effectLst/>
                <a:uLnTx/>
                <a:uFillTx/>
                <a:latin typeface="Calibri" panose="020F0502020204030204"/>
                <a:ea typeface="+mn-ea"/>
                <a:cs typeface="+mn-cs"/>
              </a:rPr>
              <a:t>Idrættens Konsulenthus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white"/>
                </a:solidFill>
                <a:effectLst/>
                <a:uLnTx/>
                <a:uFillTx/>
                <a:latin typeface="Calibri" panose="020F0502020204030204"/>
                <a:ea typeface="+mn-ea"/>
                <a:cs typeface="+mn-cs"/>
              </a:rPr>
              <a:t>Henrik H. Brandt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white"/>
                </a:solidFill>
                <a:effectLst/>
                <a:uLnTx/>
                <a:uFillTx/>
                <a:latin typeface="Calibri" panose="020F0502020204030204"/>
                <a:ea typeface="+mn-ea"/>
                <a:cs typeface="+mn-cs"/>
              </a:rPr>
              <a:t>Tlf. +4529210972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white"/>
                </a:solidFill>
                <a:effectLst/>
                <a:uLnTx/>
                <a:uFillTx/>
                <a:latin typeface="Calibri" panose="020F0502020204030204"/>
                <a:ea typeface="+mn-ea"/>
                <a:cs typeface="+mn-cs"/>
              </a:rPr>
              <a:t>henrik.brandt@idkon.dk</a:t>
            </a:r>
          </a:p>
        </p:txBody>
      </p:sp>
      <p:sp>
        <p:nvSpPr>
          <p:cNvPr id="3" name="Tekstfelt 2">
            <a:extLst>
              <a:ext uri="{FF2B5EF4-FFF2-40B4-BE49-F238E27FC236}">
                <a16:creationId xmlns:a16="http://schemas.microsoft.com/office/drawing/2014/main" id="{93C7910A-0AE7-4791-9B1F-D40FF9D845EF}"/>
              </a:ext>
            </a:extLst>
          </p:cNvPr>
          <p:cNvSpPr txBox="1"/>
          <p:nvPr/>
        </p:nvSpPr>
        <p:spPr>
          <a:xfrm>
            <a:off x="2123759" y="859582"/>
            <a:ext cx="9379969"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 Box 4">
            <a:extLst>
              <a:ext uri="{FF2B5EF4-FFF2-40B4-BE49-F238E27FC236}">
                <a16:creationId xmlns:a16="http://schemas.microsoft.com/office/drawing/2014/main" id="{BE7E6748-B2CD-428E-8368-0154173F8C84}"/>
              </a:ext>
            </a:extLst>
          </p:cNvPr>
          <p:cNvSpPr txBox="1">
            <a:spLocks noChangeArrowheads="1"/>
          </p:cNvSpPr>
          <p:nvPr/>
        </p:nvSpPr>
        <p:spPr bwMode="auto">
          <a:xfrm>
            <a:off x="3025571" y="658406"/>
            <a:ext cx="8135109"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da-DK" sz="21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Trend 3: </a:t>
            </a:r>
            <a:r>
              <a:rPr lang="da-DK" sz="2100" dirty="0" err="1">
                <a:solidFill>
                  <a:prstClr val="black"/>
                </a:solidFill>
                <a:latin typeface="Verdana" panose="020B0604030504040204" pitchFamily="34" charset="0"/>
                <a:ea typeface="Verdana" panose="020B0604030504040204" pitchFamily="34" charset="0"/>
                <a:cs typeface="Verdana" panose="020B0604030504040204" pitchFamily="34" charset="0"/>
              </a:rPr>
              <a:t>Some</a:t>
            </a:r>
            <a:r>
              <a:rPr lang="da-DK" sz="2100" dirty="0">
                <a:solidFill>
                  <a:prstClr val="black"/>
                </a:solidFill>
                <a:latin typeface="Verdana" panose="020B0604030504040204" pitchFamily="34" charset="0"/>
                <a:ea typeface="Verdana" panose="020B0604030504040204" pitchFamily="34" charset="0"/>
                <a:cs typeface="Verdana" panose="020B0604030504040204" pitchFamily="34" charset="0"/>
              </a:rPr>
              <a:t> coaches </a:t>
            </a:r>
            <a:r>
              <a:rPr lang="da-DK" sz="2100" dirty="0" err="1">
                <a:solidFill>
                  <a:prstClr val="black"/>
                </a:solidFill>
                <a:latin typeface="Verdana" panose="020B0604030504040204" pitchFamily="34" charset="0"/>
                <a:ea typeface="Verdana" panose="020B0604030504040204" pitchFamily="34" charset="0"/>
                <a:cs typeface="Verdana" panose="020B0604030504040204" pitchFamily="34" charset="0"/>
              </a:rPr>
              <a:t>are</a:t>
            </a:r>
            <a:r>
              <a:rPr lang="da-DK" sz="2100" dirty="0">
                <a:solidFill>
                  <a:prstClr val="black"/>
                </a:solidFill>
                <a:latin typeface="Verdana" panose="020B0604030504040204" pitchFamily="34" charset="0"/>
                <a:ea typeface="Verdana" panose="020B0604030504040204" pitchFamily="34" charset="0"/>
                <a:cs typeface="Verdana" panose="020B0604030504040204" pitchFamily="34" charset="0"/>
              </a:rPr>
              <a:t> </a:t>
            </a:r>
            <a:r>
              <a:rPr kumimoji="0" lang="da-DK" sz="21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rock stars. Direct to </a:t>
            </a:r>
            <a:r>
              <a:rPr kumimoji="0" lang="da-DK" sz="21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consumer</a:t>
            </a:r>
            <a:endParaRPr kumimoji="0" lang="da-DK" sz="21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 name="Tekstboks 1">
            <a:extLst>
              <a:ext uri="{FF2B5EF4-FFF2-40B4-BE49-F238E27FC236}">
                <a16:creationId xmlns:a16="http://schemas.microsoft.com/office/drawing/2014/main" id="{60D53853-6FFE-45F6-A395-C2626E3AA5AB}"/>
              </a:ext>
            </a:extLst>
          </p:cNvPr>
          <p:cNvSpPr txBox="1"/>
          <p:nvPr/>
        </p:nvSpPr>
        <p:spPr>
          <a:xfrm>
            <a:off x="4537740" y="5842982"/>
            <a:ext cx="66229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inspiration: athliit.com, barbrothers.dk, outdoorconcept.dk, </a:t>
            </a:r>
            <a:r>
              <a:rPr kumimoji="0" lang="da-DK" sz="14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dansketrailløbere</a:t>
            </a:r>
            <a:r>
              <a:rPr kumimoji="0" lang="da-DK"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da-DK" sz="14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trailbuilders</a:t>
            </a:r>
            <a:r>
              <a:rPr kumimoji="0" lang="da-DK"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da-DK" sz="14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Calisthenics</a:t>
            </a:r>
            <a:r>
              <a:rPr kumimoji="0" lang="da-DK"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da-DK" sz="14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Unity </a:t>
            </a:r>
            <a:r>
              <a:rPr kumimoji="0" lang="da-DK"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osv. osv.</a:t>
            </a:r>
          </a:p>
        </p:txBody>
      </p:sp>
      <p:pic>
        <p:nvPicPr>
          <p:cNvPr id="10" name="Picture 2">
            <a:extLst>
              <a:ext uri="{FF2B5EF4-FFF2-40B4-BE49-F238E27FC236}">
                <a16:creationId xmlns:a16="http://schemas.microsoft.com/office/drawing/2014/main" id="{CBEC51B7-7CA2-470F-8803-552424476A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809" r="1840" b="5422"/>
          <a:stretch/>
        </p:blipFill>
        <p:spPr bwMode="auto">
          <a:xfrm>
            <a:off x="2617908" y="1666518"/>
            <a:ext cx="8174436" cy="39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a:extLst>
              <a:ext uri="{FF2B5EF4-FFF2-40B4-BE49-F238E27FC236}">
                <a16:creationId xmlns:a16="http://schemas.microsoft.com/office/drawing/2014/main" id="{10DFDDC6-E1F6-44FA-8D6C-28E027B04F7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880" t="15552" r="9847" b="7353"/>
          <a:stretch/>
        </p:blipFill>
        <p:spPr bwMode="auto">
          <a:xfrm>
            <a:off x="2774946" y="1596776"/>
            <a:ext cx="7811466" cy="4068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 name="Picture 2" descr="Billedresultat for strikkefestival fanø">
            <a:extLst>
              <a:ext uri="{FF2B5EF4-FFF2-40B4-BE49-F238E27FC236}">
                <a16:creationId xmlns:a16="http://schemas.microsoft.com/office/drawing/2014/main" id="{F13CCB97-1298-4C01-9A79-F9926DD0F8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6372" y="1595651"/>
            <a:ext cx="7040000" cy="39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4419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Lige forbindelse 4">
            <a:extLst>
              <a:ext uri="{FF2B5EF4-FFF2-40B4-BE49-F238E27FC236}">
                <a16:creationId xmlns:a16="http://schemas.microsoft.com/office/drawing/2014/main" id="{399A575F-981B-4BEA-827F-C3527798A9A0}"/>
              </a:ext>
            </a:extLst>
          </p:cNvPr>
          <p:cNvCxnSpPr/>
          <p:nvPr/>
        </p:nvCxnSpPr>
        <p:spPr>
          <a:xfrm>
            <a:off x="1696915" y="0"/>
            <a:ext cx="0" cy="685800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kstfelt 5">
            <a:extLst>
              <a:ext uri="{FF2B5EF4-FFF2-40B4-BE49-F238E27FC236}">
                <a16:creationId xmlns:a16="http://schemas.microsoft.com/office/drawing/2014/main" id="{922747D4-B423-400A-BA19-096A0432B699}"/>
              </a:ext>
            </a:extLst>
          </p:cNvPr>
          <p:cNvSpPr txBox="1"/>
          <p:nvPr/>
        </p:nvSpPr>
        <p:spPr>
          <a:xfrm>
            <a:off x="0" y="0"/>
            <a:ext cx="1696908" cy="6858000"/>
          </a:xfrm>
          <a:prstGeom prst="rect">
            <a:avLst/>
          </a:prstGeom>
          <a:solidFill>
            <a:srgbClr val="70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kstfelt 6">
            <a:extLst>
              <a:ext uri="{FF2B5EF4-FFF2-40B4-BE49-F238E27FC236}">
                <a16:creationId xmlns:a16="http://schemas.microsoft.com/office/drawing/2014/main" id="{EC405921-3235-4954-BB24-2078C19B345A}"/>
              </a:ext>
            </a:extLst>
          </p:cNvPr>
          <p:cNvSpPr txBox="1"/>
          <p:nvPr/>
        </p:nvSpPr>
        <p:spPr>
          <a:xfrm>
            <a:off x="-9525" y="5915025"/>
            <a:ext cx="169690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prstClr val="white"/>
                </a:solidFill>
                <a:effectLst/>
                <a:uLnTx/>
                <a:uFillTx/>
                <a:latin typeface="Calibri" panose="020F0502020204030204"/>
                <a:ea typeface="+mn-ea"/>
                <a:cs typeface="+mn-cs"/>
              </a:rPr>
              <a:t>Idrættens Konsulenthus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white"/>
                </a:solidFill>
                <a:effectLst/>
                <a:uLnTx/>
                <a:uFillTx/>
                <a:latin typeface="Calibri" panose="020F0502020204030204"/>
                <a:ea typeface="+mn-ea"/>
                <a:cs typeface="+mn-cs"/>
              </a:rPr>
              <a:t>Henrik H. Brandt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white"/>
                </a:solidFill>
                <a:effectLst/>
                <a:uLnTx/>
                <a:uFillTx/>
                <a:latin typeface="Calibri" panose="020F0502020204030204"/>
                <a:ea typeface="+mn-ea"/>
                <a:cs typeface="+mn-cs"/>
              </a:rPr>
              <a:t>Tlf. +4529210972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white"/>
                </a:solidFill>
                <a:effectLst/>
                <a:uLnTx/>
                <a:uFillTx/>
                <a:latin typeface="Calibri" panose="020F0502020204030204"/>
                <a:ea typeface="+mn-ea"/>
                <a:cs typeface="+mn-cs"/>
              </a:rPr>
              <a:t>henrik.brandt@idkon.dk</a:t>
            </a:r>
          </a:p>
        </p:txBody>
      </p:sp>
      <p:sp>
        <p:nvSpPr>
          <p:cNvPr id="3" name="Tekstfelt 2">
            <a:extLst>
              <a:ext uri="{FF2B5EF4-FFF2-40B4-BE49-F238E27FC236}">
                <a16:creationId xmlns:a16="http://schemas.microsoft.com/office/drawing/2014/main" id="{93C7910A-0AE7-4791-9B1F-D40FF9D845EF}"/>
              </a:ext>
            </a:extLst>
          </p:cNvPr>
          <p:cNvSpPr txBox="1"/>
          <p:nvPr/>
        </p:nvSpPr>
        <p:spPr>
          <a:xfrm>
            <a:off x="2123759" y="859582"/>
            <a:ext cx="9379969"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 Box 4">
            <a:extLst>
              <a:ext uri="{FF2B5EF4-FFF2-40B4-BE49-F238E27FC236}">
                <a16:creationId xmlns:a16="http://schemas.microsoft.com/office/drawing/2014/main" id="{ADA60020-68F6-4E70-A46D-9EA729123DF0}"/>
              </a:ext>
            </a:extLst>
          </p:cNvPr>
          <p:cNvSpPr txBox="1">
            <a:spLocks noChangeArrowheads="1"/>
          </p:cNvSpPr>
          <p:nvPr/>
        </p:nvSpPr>
        <p:spPr bwMode="auto">
          <a:xfrm>
            <a:off x="2984787" y="565230"/>
            <a:ext cx="8418318"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da-DK" sz="21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Trend 4: </a:t>
            </a:r>
            <a:r>
              <a:rPr kumimoji="0" lang="da-DK" sz="21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What</a:t>
            </a:r>
            <a:r>
              <a:rPr kumimoji="0" lang="da-DK" sz="21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da-DK" sz="21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will</a:t>
            </a:r>
            <a:r>
              <a:rPr kumimoji="0" lang="da-DK" sz="21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da-DK" sz="21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technology</a:t>
            </a:r>
            <a:r>
              <a:rPr kumimoji="0" lang="da-DK" sz="21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da-DK" sz="21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mean</a:t>
            </a:r>
            <a:r>
              <a:rPr kumimoji="0" lang="da-DK" sz="21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for the </a:t>
            </a:r>
            <a:r>
              <a:rPr kumimoji="0" lang="da-DK" sz="21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role</a:t>
            </a:r>
            <a:r>
              <a:rPr kumimoji="0" lang="da-DK" sz="21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of coaches? </a:t>
            </a:r>
          </a:p>
        </p:txBody>
      </p:sp>
      <p:pic>
        <p:nvPicPr>
          <p:cNvPr id="9" name="Picture 2">
            <a:extLst>
              <a:ext uri="{FF2B5EF4-FFF2-40B4-BE49-F238E27FC236}">
                <a16:creationId xmlns:a16="http://schemas.microsoft.com/office/drawing/2014/main" id="{FCD5DCD2-95DF-4282-8218-9B9F3E9D67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760" t="20764" r="21440" b="13102"/>
          <a:stretch/>
        </p:blipFill>
        <p:spPr bwMode="auto">
          <a:xfrm>
            <a:off x="2769100" y="1161280"/>
            <a:ext cx="7568134" cy="4788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Tekstboks 3">
            <a:extLst>
              <a:ext uri="{FF2B5EF4-FFF2-40B4-BE49-F238E27FC236}">
                <a16:creationId xmlns:a16="http://schemas.microsoft.com/office/drawing/2014/main" id="{9EBEADCD-3ECF-49F2-9F1B-BEF8927DBFA9}"/>
              </a:ext>
            </a:extLst>
          </p:cNvPr>
          <p:cNvSpPr txBox="1"/>
          <p:nvPr/>
        </p:nvSpPr>
        <p:spPr>
          <a:xfrm>
            <a:off x="9185106" y="5949280"/>
            <a:ext cx="288032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000" b="0" i="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Kilde: Sponsors.de</a:t>
            </a:r>
          </a:p>
        </p:txBody>
      </p:sp>
      <p:sp>
        <p:nvSpPr>
          <p:cNvPr id="11" name="Tekstboks 2">
            <a:extLst>
              <a:ext uri="{FF2B5EF4-FFF2-40B4-BE49-F238E27FC236}">
                <a16:creationId xmlns:a16="http://schemas.microsoft.com/office/drawing/2014/main" id="{EF631C1A-D43C-4A55-83DF-DA207E7A1433}"/>
              </a:ext>
            </a:extLst>
          </p:cNvPr>
          <p:cNvSpPr txBox="1"/>
          <p:nvPr/>
        </p:nvSpPr>
        <p:spPr>
          <a:xfrm>
            <a:off x="4648602" y="6072390"/>
            <a:ext cx="4176464"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0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180 graders kamera, software, </a:t>
            </a:r>
            <a:r>
              <a:rPr kumimoji="0" lang="da-DK" sz="105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high</a:t>
            </a:r>
            <a:r>
              <a:rPr kumimoji="0" lang="da-DK" sz="10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da-DK" sz="105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lights</a:t>
            </a:r>
            <a:r>
              <a:rPr kumimoji="0" lang="da-DK" sz="10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personlig vinkel</a:t>
            </a:r>
          </a:p>
        </p:txBody>
      </p:sp>
      <p:pic>
        <p:nvPicPr>
          <p:cNvPr id="12" name="Picture 2" descr="http://getlevelup.com/img/screen-collection.png">
            <a:extLst>
              <a:ext uri="{FF2B5EF4-FFF2-40B4-BE49-F238E27FC236}">
                <a16:creationId xmlns:a16="http://schemas.microsoft.com/office/drawing/2014/main" id="{021FCE0D-C2AD-40FD-9DE6-7E73781BAC9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60970" y="1629040"/>
            <a:ext cx="2700000" cy="21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17141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Lige forbindelse 4">
            <a:extLst>
              <a:ext uri="{FF2B5EF4-FFF2-40B4-BE49-F238E27FC236}">
                <a16:creationId xmlns:a16="http://schemas.microsoft.com/office/drawing/2014/main" id="{399A575F-981B-4BEA-827F-C3527798A9A0}"/>
              </a:ext>
            </a:extLst>
          </p:cNvPr>
          <p:cNvCxnSpPr/>
          <p:nvPr/>
        </p:nvCxnSpPr>
        <p:spPr>
          <a:xfrm>
            <a:off x="1696915" y="0"/>
            <a:ext cx="0" cy="685800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kstfelt 5">
            <a:extLst>
              <a:ext uri="{FF2B5EF4-FFF2-40B4-BE49-F238E27FC236}">
                <a16:creationId xmlns:a16="http://schemas.microsoft.com/office/drawing/2014/main" id="{922747D4-B423-400A-BA19-096A0432B699}"/>
              </a:ext>
            </a:extLst>
          </p:cNvPr>
          <p:cNvSpPr txBox="1"/>
          <p:nvPr/>
        </p:nvSpPr>
        <p:spPr>
          <a:xfrm>
            <a:off x="0" y="0"/>
            <a:ext cx="1696908" cy="6858000"/>
          </a:xfrm>
          <a:prstGeom prst="rect">
            <a:avLst/>
          </a:prstGeom>
          <a:solidFill>
            <a:srgbClr val="70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kstfelt 6">
            <a:extLst>
              <a:ext uri="{FF2B5EF4-FFF2-40B4-BE49-F238E27FC236}">
                <a16:creationId xmlns:a16="http://schemas.microsoft.com/office/drawing/2014/main" id="{EC405921-3235-4954-BB24-2078C19B345A}"/>
              </a:ext>
            </a:extLst>
          </p:cNvPr>
          <p:cNvSpPr txBox="1"/>
          <p:nvPr/>
        </p:nvSpPr>
        <p:spPr>
          <a:xfrm>
            <a:off x="-9525" y="5915025"/>
            <a:ext cx="169690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prstClr val="white"/>
                </a:solidFill>
                <a:effectLst/>
                <a:uLnTx/>
                <a:uFillTx/>
                <a:latin typeface="Calibri" panose="020F0502020204030204"/>
                <a:ea typeface="+mn-ea"/>
                <a:cs typeface="+mn-cs"/>
              </a:rPr>
              <a:t>Idrættens Konsulenthus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white"/>
                </a:solidFill>
                <a:effectLst/>
                <a:uLnTx/>
                <a:uFillTx/>
                <a:latin typeface="Calibri" panose="020F0502020204030204"/>
                <a:ea typeface="+mn-ea"/>
                <a:cs typeface="+mn-cs"/>
              </a:rPr>
              <a:t>Henrik H. Brandt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white"/>
                </a:solidFill>
                <a:effectLst/>
                <a:uLnTx/>
                <a:uFillTx/>
                <a:latin typeface="Calibri" panose="020F0502020204030204"/>
                <a:ea typeface="+mn-ea"/>
                <a:cs typeface="+mn-cs"/>
              </a:rPr>
              <a:t>Tlf. +4529210972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white"/>
                </a:solidFill>
                <a:effectLst/>
                <a:uLnTx/>
                <a:uFillTx/>
                <a:latin typeface="Calibri" panose="020F0502020204030204"/>
                <a:ea typeface="+mn-ea"/>
                <a:cs typeface="+mn-cs"/>
              </a:rPr>
              <a:t>henrik.brandt@idkon.dk</a:t>
            </a:r>
          </a:p>
        </p:txBody>
      </p:sp>
      <p:pic>
        <p:nvPicPr>
          <p:cNvPr id="8" name="Picture 2" descr="C:\Users\henrik.brandt\AppData\Local\Microsoft\Windows\Temporary Internet Files\Content.Outlook\AMSFUF3I\20130804_175343.jpg">
            <a:extLst>
              <a:ext uri="{FF2B5EF4-FFF2-40B4-BE49-F238E27FC236}">
                <a16:creationId xmlns:a16="http://schemas.microsoft.com/office/drawing/2014/main" id="{7E3DE5E2-AF2D-4B06-AF78-78A679F8AB3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70106" y="1648298"/>
            <a:ext cx="5328000" cy="399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www.bdonline.co.uk/Pictures/web/s/r/u/Golden-Lane-Leisure-Centre----afte_615.jpg">
            <a:extLst>
              <a:ext uri="{FF2B5EF4-FFF2-40B4-BE49-F238E27FC236}">
                <a16:creationId xmlns:a16="http://schemas.microsoft.com/office/drawing/2014/main" id="{6863BE57-4665-4E8A-9BF8-F04661996B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9773" y="1658406"/>
            <a:ext cx="2977200" cy="220264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illedresultat for TENNIS TÅSINGE">
            <a:extLst>
              <a:ext uri="{FF2B5EF4-FFF2-40B4-BE49-F238E27FC236}">
                <a16:creationId xmlns:a16="http://schemas.microsoft.com/office/drawing/2014/main" id="{C7BD97A8-6B52-4905-AB6F-D20FBF9740F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783" t="-759" r="-288" b="759"/>
          <a:stretch/>
        </p:blipFill>
        <p:spPr bwMode="auto">
          <a:xfrm>
            <a:off x="2382074" y="1639433"/>
            <a:ext cx="6139964" cy="3996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Billedresultat for ATLETIKANLÆG">
            <a:extLst>
              <a:ext uri="{FF2B5EF4-FFF2-40B4-BE49-F238E27FC236}">
                <a16:creationId xmlns:a16="http://schemas.microsoft.com/office/drawing/2014/main" id="{5F337ABD-1E4F-44DE-B30A-94756EB328C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70706" y="3770266"/>
            <a:ext cx="2520000" cy="189098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Billedresultat for ATLETIKANLÆG">
            <a:extLst>
              <a:ext uri="{FF2B5EF4-FFF2-40B4-BE49-F238E27FC236}">
                <a16:creationId xmlns:a16="http://schemas.microsoft.com/office/drawing/2014/main" id="{655D2BB0-DF67-4130-9625-2359BD0E0048}"/>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695" r="10515"/>
          <a:stretch/>
        </p:blipFill>
        <p:spPr bwMode="auto">
          <a:xfrm>
            <a:off x="8070706" y="3780804"/>
            <a:ext cx="2902695" cy="1890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ttp://www3.pictures.gi.zimbio.com/Sky%2BHost%2BScreening%2BFilm%2BTitanic%2B2EdN3iYbPE6l.jpg">
            <a:extLst>
              <a:ext uri="{FF2B5EF4-FFF2-40B4-BE49-F238E27FC236}">
                <a16:creationId xmlns:a16="http://schemas.microsoft.com/office/drawing/2014/main" id="{14086815-6AEC-444B-BC97-49738BCD662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399" r="-2456"/>
          <a:stretch/>
        </p:blipFill>
        <p:spPr bwMode="auto">
          <a:xfrm>
            <a:off x="8070706" y="1688855"/>
            <a:ext cx="2978867" cy="2203200"/>
          </a:xfrm>
          <a:prstGeom prst="rect">
            <a:avLst/>
          </a:prstGeom>
          <a:noFill/>
          <a:extLst>
            <a:ext uri="{909E8E84-426E-40DD-AFC4-6F175D3DCCD1}">
              <a14:hiddenFill xmlns:a14="http://schemas.microsoft.com/office/drawing/2010/main">
                <a:solidFill>
                  <a:srgbClr val="FFFFFF"/>
                </a:solidFill>
              </a14:hiddenFill>
            </a:ext>
          </a:extLst>
        </p:spPr>
      </p:pic>
      <p:sp>
        <p:nvSpPr>
          <p:cNvPr id="3" name="Tekstfelt 2">
            <a:extLst>
              <a:ext uri="{FF2B5EF4-FFF2-40B4-BE49-F238E27FC236}">
                <a16:creationId xmlns:a16="http://schemas.microsoft.com/office/drawing/2014/main" id="{E5E3C760-D764-4D84-BE98-299DF7D7E5F2}"/>
              </a:ext>
            </a:extLst>
          </p:cNvPr>
          <p:cNvSpPr txBox="1"/>
          <p:nvPr/>
        </p:nvSpPr>
        <p:spPr>
          <a:xfrm>
            <a:off x="2400592" y="458372"/>
            <a:ext cx="97914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Trend 5. </a:t>
            </a:r>
            <a:r>
              <a:rPr kumimoji="0" lang="da-DK" sz="24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Facilities</a:t>
            </a:r>
            <a:r>
              <a:rPr kumimoji="0" lang="da-DK"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da-DK" sz="24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Who</a:t>
            </a:r>
            <a:r>
              <a:rPr kumimoji="0" lang="da-DK"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da-DK" sz="24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can</a:t>
            </a:r>
            <a:r>
              <a:rPr kumimoji="0" lang="da-DK"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da-DK" sz="24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sweat</a:t>
            </a:r>
            <a:r>
              <a:rPr kumimoji="0" lang="da-DK"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the asset?</a:t>
            </a:r>
          </a:p>
        </p:txBody>
      </p:sp>
      <p:pic>
        <p:nvPicPr>
          <p:cNvPr id="14" name="Billede 13">
            <a:extLst>
              <a:ext uri="{FF2B5EF4-FFF2-40B4-BE49-F238E27FC236}">
                <a16:creationId xmlns:a16="http://schemas.microsoft.com/office/drawing/2014/main" id="{FAB6AFE4-1C2C-49C6-8581-224849618DA5}"/>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t="3314"/>
          <a:stretch/>
        </p:blipFill>
        <p:spPr>
          <a:xfrm>
            <a:off x="2372926" y="1484078"/>
            <a:ext cx="5821200" cy="4221224"/>
          </a:xfrm>
          <a:prstGeom prst="rect">
            <a:avLst/>
          </a:prstGeom>
        </p:spPr>
      </p:pic>
    </p:spTree>
    <p:extLst>
      <p:ext uri="{BB962C8B-B14F-4D97-AF65-F5344CB8AC3E}">
        <p14:creationId xmlns:p14="http://schemas.microsoft.com/office/powerpoint/2010/main" val="406430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Billede 24">
            <a:extLst>
              <a:ext uri="{FF2B5EF4-FFF2-40B4-BE49-F238E27FC236}">
                <a16:creationId xmlns:a16="http://schemas.microsoft.com/office/drawing/2014/main" id="{9973311F-0708-4B57-B1BB-6D5FD019FC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4853" y="1986813"/>
            <a:ext cx="4333875" cy="1647825"/>
          </a:xfrm>
          <a:prstGeom prst="rect">
            <a:avLst/>
          </a:prstGeom>
        </p:spPr>
      </p:pic>
      <p:pic>
        <p:nvPicPr>
          <p:cNvPr id="3" name="Billede 2">
            <a:extLst>
              <a:ext uri="{FF2B5EF4-FFF2-40B4-BE49-F238E27FC236}">
                <a16:creationId xmlns:a16="http://schemas.microsoft.com/office/drawing/2014/main" id="{FB1145FC-600A-4A8D-A083-99E834B1E361}"/>
              </a:ext>
            </a:extLst>
          </p:cNvPr>
          <p:cNvPicPr>
            <a:picLocks noChangeAspect="1"/>
          </p:cNvPicPr>
          <p:nvPr/>
        </p:nvPicPr>
        <p:blipFill>
          <a:blip r:embed="rId4"/>
          <a:stretch>
            <a:fillRect/>
          </a:stretch>
        </p:blipFill>
        <p:spPr>
          <a:xfrm>
            <a:off x="9647465" y="2801411"/>
            <a:ext cx="2143125" cy="2143125"/>
          </a:xfrm>
          <a:prstGeom prst="rect">
            <a:avLst/>
          </a:prstGeom>
        </p:spPr>
      </p:pic>
      <p:cxnSp>
        <p:nvCxnSpPr>
          <p:cNvPr id="5" name="Lige forbindelse 4">
            <a:extLst>
              <a:ext uri="{FF2B5EF4-FFF2-40B4-BE49-F238E27FC236}">
                <a16:creationId xmlns:a16="http://schemas.microsoft.com/office/drawing/2014/main" id="{399A575F-981B-4BEA-827F-C3527798A9A0}"/>
              </a:ext>
            </a:extLst>
          </p:cNvPr>
          <p:cNvCxnSpPr/>
          <p:nvPr/>
        </p:nvCxnSpPr>
        <p:spPr>
          <a:xfrm>
            <a:off x="1696915" y="0"/>
            <a:ext cx="0" cy="685800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kstfelt 5">
            <a:extLst>
              <a:ext uri="{FF2B5EF4-FFF2-40B4-BE49-F238E27FC236}">
                <a16:creationId xmlns:a16="http://schemas.microsoft.com/office/drawing/2014/main" id="{922747D4-B423-400A-BA19-096A0432B699}"/>
              </a:ext>
            </a:extLst>
          </p:cNvPr>
          <p:cNvSpPr txBox="1"/>
          <p:nvPr/>
        </p:nvSpPr>
        <p:spPr>
          <a:xfrm>
            <a:off x="0" y="0"/>
            <a:ext cx="1696908" cy="6858000"/>
          </a:xfrm>
          <a:prstGeom prst="rect">
            <a:avLst/>
          </a:prstGeom>
          <a:solidFill>
            <a:srgbClr val="700000"/>
          </a:solidFill>
        </p:spPr>
        <p:txBody>
          <a:bodyPr wrap="square" rtlCol="0">
            <a:spAutoFit/>
          </a:bodyPr>
          <a:lstStyle/>
          <a:p>
            <a:endParaRPr lang="da-DK" dirty="0"/>
          </a:p>
        </p:txBody>
      </p:sp>
      <p:sp>
        <p:nvSpPr>
          <p:cNvPr id="7" name="Tekstfelt 6">
            <a:extLst>
              <a:ext uri="{FF2B5EF4-FFF2-40B4-BE49-F238E27FC236}">
                <a16:creationId xmlns:a16="http://schemas.microsoft.com/office/drawing/2014/main" id="{EC405921-3235-4954-BB24-2078C19B345A}"/>
              </a:ext>
            </a:extLst>
          </p:cNvPr>
          <p:cNvSpPr txBox="1"/>
          <p:nvPr/>
        </p:nvSpPr>
        <p:spPr>
          <a:xfrm>
            <a:off x="-9525" y="5915025"/>
            <a:ext cx="1696908" cy="830997"/>
          </a:xfrm>
          <a:prstGeom prst="rect">
            <a:avLst/>
          </a:prstGeom>
          <a:noFill/>
        </p:spPr>
        <p:txBody>
          <a:bodyPr wrap="square" rtlCol="0">
            <a:spAutoFit/>
          </a:bodyPr>
          <a:lstStyle/>
          <a:p>
            <a:r>
              <a:rPr lang="da-DK" sz="1200" b="1" dirty="0">
                <a:solidFill>
                  <a:schemeClr val="bg1"/>
                </a:solidFill>
              </a:rPr>
              <a:t>Idrættens Konsulenthus</a:t>
            </a:r>
          </a:p>
          <a:p>
            <a:r>
              <a:rPr lang="da-DK" sz="1200" dirty="0">
                <a:solidFill>
                  <a:schemeClr val="bg1"/>
                </a:solidFill>
              </a:rPr>
              <a:t>Henrik H. Brandt</a:t>
            </a:r>
          </a:p>
          <a:p>
            <a:r>
              <a:rPr lang="da-DK" sz="1200" dirty="0">
                <a:solidFill>
                  <a:schemeClr val="bg1"/>
                </a:solidFill>
              </a:rPr>
              <a:t>Tlf. +4529210972</a:t>
            </a:r>
          </a:p>
          <a:p>
            <a:r>
              <a:rPr lang="da-DK" sz="1200" dirty="0">
                <a:solidFill>
                  <a:schemeClr val="bg1"/>
                </a:solidFill>
              </a:rPr>
              <a:t>henrik.brandt@idkon.dk</a:t>
            </a:r>
          </a:p>
        </p:txBody>
      </p:sp>
      <p:sp>
        <p:nvSpPr>
          <p:cNvPr id="4" name="Tekstfelt 3">
            <a:extLst>
              <a:ext uri="{FF2B5EF4-FFF2-40B4-BE49-F238E27FC236}">
                <a16:creationId xmlns:a16="http://schemas.microsoft.com/office/drawing/2014/main" id="{04DD381C-A012-453C-BB6F-7746B32CDA94}"/>
              </a:ext>
            </a:extLst>
          </p:cNvPr>
          <p:cNvSpPr txBox="1"/>
          <p:nvPr/>
        </p:nvSpPr>
        <p:spPr>
          <a:xfrm>
            <a:off x="2360275" y="441713"/>
            <a:ext cx="8765173" cy="830997"/>
          </a:xfrm>
          <a:prstGeom prst="rect">
            <a:avLst/>
          </a:prstGeom>
          <a:noFill/>
        </p:spPr>
        <p:txBody>
          <a:bodyPr wrap="square" rtlCol="0">
            <a:spAutoFit/>
          </a:bodyPr>
          <a:lstStyle/>
          <a:p>
            <a:r>
              <a:rPr lang="da-DK" sz="2400" dirty="0" err="1">
                <a:latin typeface="Verdana" panose="020B0604030504040204" pitchFamily="34" charset="0"/>
                <a:ea typeface="Verdana" panose="020B0604030504040204" pitchFamily="34" charset="0"/>
                <a:cs typeface="Verdana" panose="020B0604030504040204" pitchFamily="34" charset="0"/>
              </a:rPr>
              <a:t>Communication</a:t>
            </a:r>
            <a:r>
              <a:rPr lang="da-DK" sz="2400" dirty="0">
                <a:latin typeface="Verdana" panose="020B0604030504040204" pitchFamily="34" charset="0"/>
                <a:ea typeface="Verdana" panose="020B0604030504040204" pitchFamily="34" charset="0"/>
                <a:cs typeface="Verdana" panose="020B0604030504040204" pitchFamily="34" charset="0"/>
              </a:rPr>
              <a:t> </a:t>
            </a:r>
            <a:r>
              <a:rPr lang="da-DK" sz="2400" dirty="0" err="1">
                <a:latin typeface="Verdana" panose="020B0604030504040204" pitchFamily="34" charset="0"/>
                <a:ea typeface="Verdana" panose="020B0604030504040204" pitchFamily="34" charset="0"/>
                <a:cs typeface="Verdana" panose="020B0604030504040204" pitchFamily="34" charset="0"/>
              </a:rPr>
              <a:t>skills</a:t>
            </a:r>
            <a:r>
              <a:rPr lang="da-DK" sz="2400" dirty="0">
                <a:latin typeface="Verdana" panose="020B0604030504040204" pitchFamily="34" charset="0"/>
                <a:ea typeface="Verdana" panose="020B0604030504040204" pitchFamily="34" charset="0"/>
                <a:cs typeface="Verdana" panose="020B0604030504040204" pitchFamily="34" charset="0"/>
              </a:rPr>
              <a:t> </a:t>
            </a:r>
            <a:r>
              <a:rPr lang="da-DK" sz="2400" dirty="0" err="1">
                <a:latin typeface="Verdana" panose="020B0604030504040204" pitchFamily="34" charset="0"/>
                <a:ea typeface="Verdana" panose="020B0604030504040204" pitchFamily="34" charset="0"/>
                <a:cs typeface="Verdana" panose="020B0604030504040204" pitchFamily="34" charset="0"/>
              </a:rPr>
              <a:t>are</a:t>
            </a:r>
            <a:r>
              <a:rPr lang="da-DK" sz="2400" dirty="0">
                <a:latin typeface="Verdana" panose="020B0604030504040204" pitchFamily="34" charset="0"/>
                <a:ea typeface="Verdana" panose="020B0604030504040204" pitchFamily="34" charset="0"/>
                <a:cs typeface="Verdana" panose="020B0604030504040204" pitchFamily="34" charset="0"/>
              </a:rPr>
              <a:t> </a:t>
            </a:r>
            <a:r>
              <a:rPr lang="da-DK" sz="2400" dirty="0" err="1">
                <a:latin typeface="Verdana" panose="020B0604030504040204" pitchFamily="34" charset="0"/>
                <a:ea typeface="Verdana" panose="020B0604030504040204" pitchFamily="34" charset="0"/>
                <a:cs typeface="Verdana" panose="020B0604030504040204" pitchFamily="34" charset="0"/>
              </a:rPr>
              <a:t>very</a:t>
            </a:r>
            <a:r>
              <a:rPr lang="da-DK" sz="2400" dirty="0">
                <a:latin typeface="Verdana" panose="020B0604030504040204" pitchFamily="34" charset="0"/>
                <a:ea typeface="Verdana" panose="020B0604030504040204" pitchFamily="34" charset="0"/>
                <a:cs typeface="Verdana" panose="020B0604030504040204" pitchFamily="34" charset="0"/>
              </a:rPr>
              <a:t> </a:t>
            </a:r>
            <a:r>
              <a:rPr lang="da-DK" sz="2400" dirty="0" err="1">
                <a:latin typeface="Verdana" panose="020B0604030504040204" pitchFamily="34" charset="0"/>
                <a:ea typeface="Verdana" panose="020B0604030504040204" pitchFamily="34" charset="0"/>
                <a:cs typeface="Verdana" panose="020B0604030504040204" pitchFamily="34" charset="0"/>
              </a:rPr>
              <a:t>important</a:t>
            </a:r>
            <a:r>
              <a:rPr lang="da-DK" sz="2400" dirty="0">
                <a:latin typeface="Verdana" panose="020B0604030504040204" pitchFamily="34" charset="0"/>
                <a:ea typeface="Verdana" panose="020B0604030504040204" pitchFamily="34" charset="0"/>
                <a:cs typeface="Verdana" panose="020B0604030504040204" pitchFamily="34" charset="0"/>
              </a:rPr>
              <a:t> (and </a:t>
            </a:r>
            <a:r>
              <a:rPr lang="da-DK" sz="2400" dirty="0" err="1">
                <a:latin typeface="Verdana" panose="020B0604030504040204" pitchFamily="34" charset="0"/>
                <a:ea typeface="Verdana" panose="020B0604030504040204" pitchFamily="34" charset="0"/>
                <a:cs typeface="Verdana" panose="020B0604030504040204" pitchFamily="34" charset="0"/>
              </a:rPr>
              <a:t>difficult</a:t>
            </a:r>
            <a:r>
              <a:rPr lang="da-DK" sz="2400" dirty="0">
                <a:latin typeface="Verdana" panose="020B0604030504040204" pitchFamily="34" charset="0"/>
                <a:ea typeface="Verdana" panose="020B0604030504040204" pitchFamily="34" charset="0"/>
                <a:cs typeface="Verdana" panose="020B0604030504040204" pitchFamily="34" charset="0"/>
              </a:rPr>
              <a:t>)</a:t>
            </a:r>
          </a:p>
          <a:p>
            <a:r>
              <a:rPr lang="da-DK" sz="2400" dirty="0" err="1">
                <a:latin typeface="Verdana" panose="020B0604030504040204" pitchFamily="34" charset="0"/>
                <a:ea typeface="Verdana" panose="020B0604030504040204" pitchFamily="34" charset="0"/>
                <a:cs typeface="Verdana" panose="020B0604030504040204" pitchFamily="34" charset="0"/>
              </a:rPr>
              <a:t>Should</a:t>
            </a:r>
            <a:r>
              <a:rPr lang="da-DK" sz="2400" dirty="0">
                <a:latin typeface="Verdana" panose="020B0604030504040204" pitchFamily="34" charset="0"/>
                <a:ea typeface="Verdana" panose="020B0604030504040204" pitchFamily="34" charset="0"/>
                <a:cs typeface="Verdana" panose="020B0604030504040204" pitchFamily="34" charset="0"/>
              </a:rPr>
              <a:t> </a:t>
            </a:r>
            <a:r>
              <a:rPr lang="da-DK" sz="2400" dirty="0" err="1">
                <a:latin typeface="Verdana" panose="020B0604030504040204" pitchFamily="34" charset="0"/>
                <a:ea typeface="Verdana" panose="020B0604030504040204" pitchFamily="34" charset="0"/>
                <a:cs typeface="Verdana" panose="020B0604030504040204" pitchFamily="34" charset="0"/>
              </a:rPr>
              <a:t>be</a:t>
            </a:r>
            <a:r>
              <a:rPr lang="da-DK" sz="2400" dirty="0">
                <a:latin typeface="Verdana" panose="020B0604030504040204" pitchFamily="34" charset="0"/>
                <a:ea typeface="Verdana" panose="020B0604030504040204" pitchFamily="34" charset="0"/>
                <a:cs typeface="Verdana" panose="020B0604030504040204" pitchFamily="34" charset="0"/>
              </a:rPr>
              <a:t> part of coach </a:t>
            </a:r>
            <a:r>
              <a:rPr lang="da-DK" sz="2400" dirty="0" err="1">
                <a:latin typeface="Verdana" panose="020B0604030504040204" pitchFamily="34" charset="0"/>
                <a:ea typeface="Verdana" panose="020B0604030504040204" pitchFamily="34" charset="0"/>
                <a:cs typeface="Verdana" panose="020B0604030504040204" pitchFamily="34" charset="0"/>
              </a:rPr>
              <a:t>qualifications</a:t>
            </a:r>
            <a:r>
              <a:rPr lang="da-DK" sz="2400" dirty="0">
                <a:latin typeface="Verdana" panose="020B0604030504040204" pitchFamily="34" charset="0"/>
                <a:ea typeface="Verdana" panose="020B0604030504040204" pitchFamily="34" charset="0"/>
                <a:cs typeface="Verdana" panose="020B0604030504040204" pitchFamily="34" charset="0"/>
              </a:rPr>
              <a:t>…</a:t>
            </a:r>
          </a:p>
        </p:txBody>
      </p:sp>
      <p:pic>
        <p:nvPicPr>
          <p:cNvPr id="17" name="Billede 16">
            <a:extLst>
              <a:ext uri="{FF2B5EF4-FFF2-40B4-BE49-F238E27FC236}">
                <a16:creationId xmlns:a16="http://schemas.microsoft.com/office/drawing/2014/main" id="{ED46006D-A06F-4ACB-8A9F-C6C1385C67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6993" y="2026100"/>
            <a:ext cx="3937500" cy="1800000"/>
          </a:xfrm>
          <a:prstGeom prst="rect">
            <a:avLst/>
          </a:prstGeom>
        </p:spPr>
      </p:pic>
      <p:pic>
        <p:nvPicPr>
          <p:cNvPr id="19" name="Billede 18">
            <a:extLst>
              <a:ext uri="{FF2B5EF4-FFF2-40B4-BE49-F238E27FC236}">
                <a16:creationId xmlns:a16="http://schemas.microsoft.com/office/drawing/2014/main" id="{D847B58F-E3D8-47FF-924B-E77DB7B003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86088" y="3962361"/>
            <a:ext cx="3428572" cy="1800000"/>
          </a:xfrm>
          <a:prstGeom prst="rect">
            <a:avLst/>
          </a:prstGeom>
        </p:spPr>
      </p:pic>
      <p:pic>
        <p:nvPicPr>
          <p:cNvPr id="18" name="Billede 17">
            <a:extLst>
              <a:ext uri="{FF2B5EF4-FFF2-40B4-BE49-F238E27FC236}">
                <a16:creationId xmlns:a16="http://schemas.microsoft.com/office/drawing/2014/main" id="{8B76CA2C-0B63-4A7D-999B-B77374C9E9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64275" y="3659827"/>
            <a:ext cx="2619375" cy="1743075"/>
          </a:xfrm>
          <a:prstGeom prst="rect">
            <a:avLst/>
          </a:prstGeom>
        </p:spPr>
      </p:pic>
      <p:pic>
        <p:nvPicPr>
          <p:cNvPr id="27" name="Billede 26">
            <a:extLst>
              <a:ext uri="{FF2B5EF4-FFF2-40B4-BE49-F238E27FC236}">
                <a16:creationId xmlns:a16="http://schemas.microsoft.com/office/drawing/2014/main" id="{DB375C75-EA3D-42FC-A0DD-4AC6B8C76B5B}"/>
              </a:ext>
            </a:extLst>
          </p:cNvPr>
          <p:cNvPicPr>
            <a:picLocks noChangeAspect="1"/>
          </p:cNvPicPr>
          <p:nvPr/>
        </p:nvPicPr>
        <p:blipFill>
          <a:blip r:embed="rId8"/>
          <a:stretch>
            <a:fillRect/>
          </a:stretch>
        </p:blipFill>
        <p:spPr>
          <a:xfrm>
            <a:off x="9557116" y="1057717"/>
            <a:ext cx="2143125" cy="2143125"/>
          </a:xfrm>
          <a:prstGeom prst="rect">
            <a:avLst/>
          </a:prstGeom>
        </p:spPr>
      </p:pic>
      <p:pic>
        <p:nvPicPr>
          <p:cNvPr id="22" name="Billede 21">
            <a:extLst>
              <a:ext uri="{FF2B5EF4-FFF2-40B4-BE49-F238E27FC236}">
                <a16:creationId xmlns:a16="http://schemas.microsoft.com/office/drawing/2014/main" id="{EE2F5D5C-09CE-407C-B019-17E1F9CCBD77}"/>
              </a:ext>
            </a:extLst>
          </p:cNvPr>
          <p:cNvPicPr>
            <a:picLocks noChangeAspect="1"/>
          </p:cNvPicPr>
          <p:nvPr/>
        </p:nvPicPr>
        <p:blipFill>
          <a:blip r:embed="rId9"/>
          <a:stretch>
            <a:fillRect/>
          </a:stretch>
        </p:blipFill>
        <p:spPr>
          <a:xfrm>
            <a:off x="9606502" y="4430361"/>
            <a:ext cx="2329973" cy="1332000"/>
          </a:xfrm>
          <a:prstGeom prst="rect">
            <a:avLst/>
          </a:prstGeom>
        </p:spPr>
      </p:pic>
    </p:spTree>
    <p:extLst>
      <p:ext uri="{BB962C8B-B14F-4D97-AF65-F5344CB8AC3E}">
        <p14:creationId xmlns:p14="http://schemas.microsoft.com/office/powerpoint/2010/main" val="9936822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Lige forbindelse 4">
            <a:extLst>
              <a:ext uri="{FF2B5EF4-FFF2-40B4-BE49-F238E27FC236}">
                <a16:creationId xmlns:a16="http://schemas.microsoft.com/office/drawing/2014/main" id="{399A575F-981B-4BEA-827F-C3527798A9A0}"/>
              </a:ext>
            </a:extLst>
          </p:cNvPr>
          <p:cNvCxnSpPr/>
          <p:nvPr/>
        </p:nvCxnSpPr>
        <p:spPr>
          <a:xfrm>
            <a:off x="1696915" y="0"/>
            <a:ext cx="0" cy="685800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kstfelt 5">
            <a:extLst>
              <a:ext uri="{FF2B5EF4-FFF2-40B4-BE49-F238E27FC236}">
                <a16:creationId xmlns:a16="http://schemas.microsoft.com/office/drawing/2014/main" id="{922747D4-B423-400A-BA19-096A0432B699}"/>
              </a:ext>
            </a:extLst>
          </p:cNvPr>
          <p:cNvSpPr txBox="1"/>
          <p:nvPr/>
        </p:nvSpPr>
        <p:spPr>
          <a:xfrm>
            <a:off x="0" y="0"/>
            <a:ext cx="1696908" cy="6858000"/>
          </a:xfrm>
          <a:prstGeom prst="rect">
            <a:avLst/>
          </a:prstGeom>
          <a:solidFill>
            <a:srgbClr val="70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kstfelt 6">
            <a:extLst>
              <a:ext uri="{FF2B5EF4-FFF2-40B4-BE49-F238E27FC236}">
                <a16:creationId xmlns:a16="http://schemas.microsoft.com/office/drawing/2014/main" id="{EC405921-3235-4954-BB24-2078C19B345A}"/>
              </a:ext>
            </a:extLst>
          </p:cNvPr>
          <p:cNvSpPr txBox="1"/>
          <p:nvPr/>
        </p:nvSpPr>
        <p:spPr>
          <a:xfrm>
            <a:off x="-9525" y="5915025"/>
            <a:ext cx="169690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prstClr val="white"/>
                </a:solidFill>
                <a:effectLst/>
                <a:uLnTx/>
                <a:uFillTx/>
                <a:latin typeface="Calibri" panose="020F0502020204030204"/>
                <a:ea typeface="+mn-ea"/>
                <a:cs typeface="+mn-cs"/>
              </a:rPr>
              <a:t>Idrættens Konsulenthus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white"/>
                </a:solidFill>
                <a:effectLst/>
                <a:uLnTx/>
                <a:uFillTx/>
                <a:latin typeface="Calibri" panose="020F0502020204030204"/>
                <a:ea typeface="+mn-ea"/>
                <a:cs typeface="+mn-cs"/>
              </a:rPr>
              <a:t>Henrik H. Brandt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white"/>
                </a:solidFill>
                <a:effectLst/>
                <a:uLnTx/>
                <a:uFillTx/>
                <a:latin typeface="Calibri" panose="020F0502020204030204"/>
                <a:ea typeface="+mn-ea"/>
                <a:cs typeface="+mn-cs"/>
              </a:rPr>
              <a:t>Tlf. +4529210972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white"/>
                </a:solidFill>
                <a:effectLst/>
                <a:uLnTx/>
                <a:uFillTx/>
                <a:latin typeface="Calibri" panose="020F0502020204030204"/>
                <a:ea typeface="+mn-ea"/>
                <a:cs typeface="+mn-cs"/>
              </a:rPr>
              <a:t>henrik.brandt@idkon.dk</a:t>
            </a:r>
          </a:p>
        </p:txBody>
      </p:sp>
      <p:sp>
        <p:nvSpPr>
          <p:cNvPr id="2" name="Tekstfelt 1">
            <a:extLst>
              <a:ext uri="{FF2B5EF4-FFF2-40B4-BE49-F238E27FC236}">
                <a16:creationId xmlns:a16="http://schemas.microsoft.com/office/drawing/2014/main" id="{0B6A9401-CED5-472B-BFD3-EB480869D111}"/>
              </a:ext>
            </a:extLst>
          </p:cNvPr>
          <p:cNvSpPr txBox="1"/>
          <p:nvPr/>
        </p:nvSpPr>
        <p:spPr>
          <a:xfrm>
            <a:off x="2155370" y="431073"/>
            <a:ext cx="97318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Education. How do </a:t>
            </a:r>
            <a:r>
              <a:rPr kumimoji="0" lang="da-DK" sz="24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we</a:t>
            </a:r>
            <a:r>
              <a:rPr kumimoji="0" lang="da-DK"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da-DK" sz="24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create</a:t>
            </a:r>
            <a:r>
              <a:rPr kumimoji="0" lang="da-DK"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the right workforce of coaches?</a:t>
            </a:r>
          </a:p>
        </p:txBody>
      </p:sp>
      <p:pic>
        <p:nvPicPr>
          <p:cNvPr id="8" name="Picture 2">
            <a:extLst>
              <a:ext uri="{FF2B5EF4-FFF2-40B4-BE49-F238E27FC236}">
                <a16:creationId xmlns:a16="http://schemas.microsoft.com/office/drawing/2014/main" id="{6E25F551-2761-4226-808D-DA7D7FE958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8938" y="1324417"/>
            <a:ext cx="6259759" cy="53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kstfelt 2">
            <a:extLst>
              <a:ext uri="{FF2B5EF4-FFF2-40B4-BE49-F238E27FC236}">
                <a16:creationId xmlns:a16="http://schemas.microsoft.com/office/drawing/2014/main" id="{DF9E1B90-6D65-4912-BDBC-7204529FD0C5}"/>
              </a:ext>
            </a:extLst>
          </p:cNvPr>
          <p:cNvSpPr txBox="1"/>
          <p:nvPr/>
        </p:nvSpPr>
        <p:spPr>
          <a:xfrm>
            <a:off x="8899646" y="720757"/>
            <a:ext cx="3030585" cy="64633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err="1">
                <a:solidFill>
                  <a:prstClr val="black"/>
                </a:solidFill>
                <a:latin typeface="Verdana" panose="020B0604030504040204" pitchFamily="34" charset="0"/>
                <a:ea typeface="Verdana" panose="020B0604030504040204" pitchFamily="34" charset="0"/>
                <a:cs typeface="Verdana" panose="020B0604030504040204" pitchFamily="34" charset="0"/>
              </a:rPr>
              <a:t>Important</a:t>
            </a:r>
            <a:r>
              <a:rPr lang="da-DK" b="1" dirty="0">
                <a:solidFill>
                  <a:prstClr val="black"/>
                </a:solidFill>
                <a:latin typeface="Verdana" panose="020B0604030504040204" pitchFamily="34" charset="0"/>
                <a:ea typeface="Verdana" panose="020B0604030504040204" pitchFamily="34" charset="0"/>
                <a:cs typeface="Verdana" panose="020B0604030504040204" pitchFamily="34" charset="0"/>
              </a:rPr>
              <a:t> f</a:t>
            </a:r>
            <a:r>
              <a:rPr kumimoji="0" lang="da-DK" sz="1800" b="1"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actors</a:t>
            </a:r>
            <a:r>
              <a:rPr kumimoji="0" lang="da-DK"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Marketing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Willingness</a:t>
            </a:r>
            <a:r>
              <a:rPr kumimoji="0" lang="da-DK"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to </a:t>
            </a:r>
            <a:r>
              <a:rPr lang="da-DK" dirty="0" err="1">
                <a:solidFill>
                  <a:prstClr val="black"/>
                </a:solidFill>
                <a:latin typeface="Verdana" panose="020B0604030504040204" pitchFamily="34" charset="0"/>
                <a:ea typeface="Verdana" panose="020B0604030504040204" pitchFamily="34" charset="0"/>
                <a:cs typeface="Verdana" panose="020B0604030504040204" pitchFamily="34" charset="0"/>
              </a:rPr>
              <a:t>learn</a:t>
            </a:r>
            <a:r>
              <a:rPr lang="da-DK" dirty="0">
                <a:solidFill>
                  <a:prstClr val="black"/>
                </a:solidFill>
                <a:latin typeface="Verdana" panose="020B0604030504040204" pitchFamily="34" charset="0"/>
                <a:ea typeface="Verdana" panose="020B0604030504040204" pitchFamily="34" charset="0"/>
                <a:cs typeface="Verdana" panose="020B0604030504040204" pitchFamily="34" charset="0"/>
              </a:rPr>
              <a:t> </a:t>
            </a:r>
            <a:r>
              <a:rPr lang="da-DK" dirty="0" err="1">
                <a:solidFill>
                  <a:prstClr val="black"/>
                </a:solidFill>
                <a:latin typeface="Verdana" panose="020B0604030504040204" pitchFamily="34" charset="0"/>
                <a:ea typeface="Verdana" panose="020B0604030504040204" pitchFamily="34" charset="0"/>
                <a:cs typeface="Verdana" panose="020B0604030504040204" pitchFamily="34" charset="0"/>
              </a:rPr>
              <a:t>take</a:t>
            </a:r>
            <a:r>
              <a:rPr lang="da-DK" dirty="0">
                <a:solidFill>
                  <a:prstClr val="black"/>
                </a:solidFill>
                <a:latin typeface="Verdana" panose="020B0604030504040204" pitchFamily="34" charset="0"/>
                <a:ea typeface="Verdana" panose="020B0604030504040204" pitchFamily="34" charset="0"/>
                <a:cs typeface="Verdana" panose="020B0604030504040204" pitchFamily="34" charset="0"/>
              </a:rPr>
              <a:t> </a:t>
            </a:r>
            <a:r>
              <a:rPr lang="da-DK" dirty="0" err="1">
                <a:solidFill>
                  <a:prstClr val="black"/>
                </a:solidFill>
                <a:latin typeface="Verdana" panose="020B0604030504040204" pitchFamily="34" charset="0"/>
                <a:ea typeface="Verdana" panose="020B0604030504040204" pitchFamily="34" charset="0"/>
                <a:cs typeface="Verdana" panose="020B0604030504040204" pitchFamily="34" charset="0"/>
              </a:rPr>
              <a:t>courses</a:t>
            </a:r>
            <a:r>
              <a:rPr lang="da-DK" dirty="0">
                <a:solidFill>
                  <a:prstClr val="black"/>
                </a:solidFill>
                <a:latin typeface="Verdana" panose="020B0604030504040204" pitchFamily="34" charset="0"/>
                <a:ea typeface="Verdana" panose="020B0604030504040204" pitchFamily="34" charset="0"/>
                <a:cs typeface="Verdana" panose="020B0604030504040204" pitchFamily="34" charset="0"/>
              </a:rPr>
              <a:t> </a:t>
            </a:r>
            <a:r>
              <a:rPr lang="da-DK" dirty="0" err="1">
                <a:solidFill>
                  <a:prstClr val="black"/>
                </a:solidFill>
                <a:latin typeface="Verdana" panose="020B0604030504040204" pitchFamily="34" charset="0"/>
                <a:ea typeface="Verdana" panose="020B0604030504040204" pitchFamily="34" charset="0"/>
                <a:cs typeface="Verdana" panose="020B0604030504040204" pitchFamily="34" charset="0"/>
              </a:rPr>
              <a:t>after</a:t>
            </a:r>
            <a:r>
              <a:rPr lang="da-DK" dirty="0">
                <a:solidFill>
                  <a:prstClr val="black"/>
                </a:solidFill>
                <a:latin typeface="Verdana" panose="020B0604030504040204" pitchFamily="34" charset="0"/>
                <a:ea typeface="Verdana" panose="020B0604030504040204" pitchFamily="34" charset="0"/>
                <a:cs typeface="Verdana" panose="020B0604030504040204" pitchFamily="34" charset="0"/>
              </a:rPr>
              <a:t> age, </a:t>
            </a:r>
            <a:r>
              <a:rPr lang="da-DK" dirty="0" err="1">
                <a:solidFill>
                  <a:prstClr val="black"/>
                </a:solidFill>
                <a:latin typeface="Verdana" panose="020B0604030504040204" pitchFamily="34" charset="0"/>
                <a:ea typeface="Verdana" panose="020B0604030504040204" pitchFamily="34" charset="0"/>
                <a:cs typeface="Verdana" panose="020B0604030504040204" pitchFamily="34" charset="0"/>
              </a:rPr>
              <a:t>role</a:t>
            </a:r>
            <a:r>
              <a:rPr lang="da-DK" dirty="0">
                <a:solidFill>
                  <a:prstClr val="black"/>
                </a:solidFill>
                <a:latin typeface="Verdana" panose="020B0604030504040204" pitchFamily="34" charset="0"/>
                <a:ea typeface="Verdana" panose="020B0604030504040204" pitchFamily="34" charset="0"/>
                <a:cs typeface="Verdana" panose="020B0604030504040204" pitchFamily="34" charset="0"/>
              </a:rPr>
              <a:t>, </a:t>
            </a:r>
            <a:r>
              <a:rPr lang="da-DK" dirty="0" err="1">
                <a:solidFill>
                  <a:prstClr val="black"/>
                </a:solidFill>
                <a:latin typeface="Verdana" panose="020B0604030504040204" pitchFamily="34" charset="0"/>
                <a:ea typeface="Verdana" panose="020B0604030504040204" pitchFamily="34" charset="0"/>
                <a:cs typeface="Verdana" panose="020B0604030504040204" pitchFamily="34" charset="0"/>
              </a:rPr>
              <a:t>own</a:t>
            </a:r>
            <a:r>
              <a:rPr lang="da-DK" dirty="0">
                <a:solidFill>
                  <a:prstClr val="black"/>
                </a:solidFill>
                <a:latin typeface="Verdana" panose="020B0604030504040204" pitchFamily="34" charset="0"/>
                <a:ea typeface="Verdana" panose="020B0604030504040204" pitchFamily="34" charset="0"/>
                <a:cs typeface="Verdana" panose="020B0604030504040204" pitchFamily="34" charset="0"/>
              </a:rPr>
              <a:t> </a:t>
            </a:r>
            <a:r>
              <a:rPr lang="da-DK" dirty="0" err="1">
                <a:solidFill>
                  <a:prstClr val="black"/>
                </a:solidFill>
                <a:latin typeface="Verdana" panose="020B0604030504040204" pitchFamily="34" charset="0"/>
                <a:ea typeface="Verdana" panose="020B0604030504040204" pitchFamily="34" charset="0"/>
                <a:cs typeface="Verdana" panose="020B0604030504040204" pitchFamily="34" charset="0"/>
              </a:rPr>
              <a:t>leven</a:t>
            </a:r>
            <a:r>
              <a:rPr lang="da-DK" dirty="0">
                <a:solidFill>
                  <a:prstClr val="black"/>
                </a:solidFill>
                <a:latin typeface="Verdana" panose="020B0604030504040204" pitchFamily="34" charset="0"/>
                <a:ea typeface="Verdana" panose="020B0604030504040204" pitchFamily="34" charset="0"/>
                <a:cs typeface="Verdana" panose="020B0604030504040204" pitchFamily="34" charset="0"/>
              </a:rPr>
              <a:t>, </a:t>
            </a:r>
            <a:r>
              <a:rPr lang="da-DK" dirty="0" err="1">
                <a:solidFill>
                  <a:prstClr val="black"/>
                </a:solidFill>
                <a:latin typeface="Verdana" panose="020B0604030504040204" pitchFamily="34" charset="0"/>
                <a:ea typeface="Verdana" panose="020B0604030504040204" pitchFamily="34" charset="0"/>
                <a:cs typeface="Verdana" panose="020B0604030504040204" pitchFamily="34" charset="0"/>
              </a:rPr>
              <a:t>experience</a:t>
            </a:r>
            <a:r>
              <a:rPr lang="da-DK" dirty="0">
                <a:solidFill>
                  <a:prstClr val="black"/>
                </a:solidFill>
                <a:latin typeface="Verdana" panose="020B0604030504040204" pitchFamily="34" charset="0"/>
                <a:ea typeface="Verdana" panose="020B0604030504040204" pitchFamily="34" charset="0"/>
                <a:cs typeface="Verdana" panose="020B0604030504040204" pitchFamily="34" charset="0"/>
              </a:rPr>
              <a:t> etc.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Club </a:t>
            </a:r>
            <a:r>
              <a:rPr kumimoji="0" lang="da-DK" sz="18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environment</a:t>
            </a:r>
            <a:r>
              <a:rPr kumimoji="0" lang="da-DK"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and </a:t>
            </a:r>
            <a:r>
              <a:rPr lang="da-DK" dirty="0">
                <a:solidFill>
                  <a:prstClr val="black"/>
                </a:solidFill>
                <a:latin typeface="Verdana" panose="020B0604030504040204" pitchFamily="34" charset="0"/>
                <a:ea typeface="Verdana" panose="020B0604030504040204" pitchFamily="34" charset="0"/>
                <a:cs typeface="Verdana" panose="020B0604030504040204" pitchFamily="34" charset="0"/>
              </a:rPr>
              <a:t>tradition</a:t>
            </a:r>
            <a:endParaRPr kumimoji="0" lang="da-DK"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Priorities</a:t>
            </a:r>
            <a:r>
              <a:rPr kumimoji="0" lang="da-DK"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of </a:t>
            </a:r>
            <a:r>
              <a:rPr kumimoji="0" lang="da-DK" sz="18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clubs</a:t>
            </a:r>
            <a:r>
              <a:rPr kumimoji="0" lang="da-DK"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da-DK" sz="18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authorities</a:t>
            </a:r>
            <a:r>
              <a:rPr kumimoji="0" lang="da-DK"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and organisations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Practical organisation of </a:t>
            </a:r>
            <a:r>
              <a:rPr kumimoji="0" lang="da-DK" sz="18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courses</a:t>
            </a:r>
            <a:r>
              <a:rPr kumimoji="0" lang="da-DK"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da-DK" sz="18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depending</a:t>
            </a:r>
            <a:r>
              <a:rPr kumimoji="0" lang="da-DK"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on age, ambitions etc. of the participants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solidFill>
                  <a:prstClr val="black"/>
                </a:solidFill>
                <a:latin typeface="Verdana" panose="020B0604030504040204" pitchFamily="34" charset="0"/>
                <a:ea typeface="Verdana" panose="020B0604030504040204" pitchFamily="34" charset="0"/>
                <a:cs typeface="Verdana" panose="020B0604030504040204" pitchFamily="34" charset="0"/>
              </a:rPr>
              <a:t>Content and </a:t>
            </a:r>
            <a:r>
              <a:rPr lang="da-DK" dirty="0" err="1">
                <a:solidFill>
                  <a:prstClr val="black"/>
                </a:solidFill>
                <a:latin typeface="Verdana" panose="020B0604030504040204" pitchFamily="34" charset="0"/>
                <a:ea typeface="Verdana" panose="020B0604030504040204" pitchFamily="34" charset="0"/>
                <a:cs typeface="Verdana" panose="020B0604030504040204" pitchFamily="34" charset="0"/>
              </a:rPr>
              <a:t>objectives</a:t>
            </a:r>
            <a:r>
              <a:rPr lang="da-DK" dirty="0">
                <a:solidFill>
                  <a:prstClr val="black"/>
                </a:solidFill>
                <a:latin typeface="Verdana" panose="020B0604030504040204" pitchFamily="34" charset="0"/>
                <a:ea typeface="Verdana" panose="020B0604030504040204" pitchFamily="34" charset="0"/>
                <a:cs typeface="Verdana" panose="020B0604030504040204" pitchFamily="34" charset="0"/>
              </a:rPr>
              <a:t> of the </a:t>
            </a:r>
            <a:r>
              <a:rPr lang="da-DK" dirty="0" err="1">
                <a:solidFill>
                  <a:prstClr val="black"/>
                </a:solidFill>
                <a:latin typeface="Verdana" panose="020B0604030504040204" pitchFamily="34" charset="0"/>
                <a:ea typeface="Verdana" panose="020B0604030504040204" pitchFamily="34" charset="0"/>
                <a:cs typeface="Verdana" panose="020B0604030504040204" pitchFamily="34" charset="0"/>
              </a:rPr>
              <a:t>courses</a:t>
            </a:r>
            <a:endParaRPr kumimoji="0" lang="da-DK"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kstfelt 3">
            <a:extLst>
              <a:ext uri="{FF2B5EF4-FFF2-40B4-BE49-F238E27FC236}">
                <a16:creationId xmlns:a16="http://schemas.microsoft.com/office/drawing/2014/main" id="{6B6CD993-E76E-42F8-8A7D-7CF0B84FCB9E}"/>
              </a:ext>
            </a:extLst>
          </p:cNvPr>
          <p:cNvSpPr txBox="1"/>
          <p:nvPr/>
        </p:nvSpPr>
        <p:spPr>
          <a:xfrm>
            <a:off x="1841609" y="6496618"/>
            <a:ext cx="7433017"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000" b="0" i="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Idrættens uddannelses- og kursusbehov set fra medlemmernes perspektiv. Idrættens Analyseinstitut 2011</a:t>
            </a:r>
          </a:p>
        </p:txBody>
      </p:sp>
      <p:sp>
        <p:nvSpPr>
          <p:cNvPr id="9" name="Tekstfelt 8">
            <a:extLst>
              <a:ext uri="{FF2B5EF4-FFF2-40B4-BE49-F238E27FC236}">
                <a16:creationId xmlns:a16="http://schemas.microsoft.com/office/drawing/2014/main" id="{848C05F3-66CC-43E3-83AA-C150755FCC9C}"/>
              </a:ext>
            </a:extLst>
          </p:cNvPr>
          <p:cNvSpPr txBox="1"/>
          <p:nvPr/>
        </p:nvSpPr>
        <p:spPr>
          <a:xfrm>
            <a:off x="2212866" y="923946"/>
            <a:ext cx="6167335" cy="461665"/>
          </a:xfrm>
          <a:prstGeom prst="rect">
            <a:avLst/>
          </a:prstGeom>
          <a:noFill/>
        </p:spPr>
        <p:txBody>
          <a:bodyPr wrap="square" rtlCol="0">
            <a:spAutoFit/>
          </a:bodyPr>
          <a:lstStyle/>
          <a:p>
            <a:r>
              <a:rPr lang="da-DK" sz="1200" dirty="0">
                <a:solidFill>
                  <a:srgbClr val="FF0000"/>
                </a:solidFill>
                <a:latin typeface="Verdana" panose="020B0604030504040204" pitchFamily="34" charset="0"/>
                <a:ea typeface="Verdana" panose="020B0604030504040204" pitchFamily="34" charset="0"/>
                <a:cs typeface="Verdana" panose="020B0604030504040204" pitchFamily="34" charset="0"/>
              </a:rPr>
              <a:t>The </a:t>
            </a:r>
            <a:r>
              <a:rPr lang="da-DK" sz="1200" dirty="0" err="1">
                <a:solidFill>
                  <a:srgbClr val="FF0000"/>
                </a:solidFill>
                <a:latin typeface="Verdana" panose="020B0604030504040204" pitchFamily="34" charset="0"/>
                <a:ea typeface="Verdana" panose="020B0604030504040204" pitchFamily="34" charset="0"/>
                <a:cs typeface="Verdana" panose="020B0604030504040204" pitchFamily="34" charset="0"/>
              </a:rPr>
              <a:t>three</a:t>
            </a:r>
            <a:r>
              <a:rPr lang="da-DK" sz="1200" dirty="0">
                <a:solidFill>
                  <a:srgbClr val="FF0000"/>
                </a:solidFill>
                <a:latin typeface="Verdana" panose="020B0604030504040204" pitchFamily="34" charset="0"/>
                <a:ea typeface="Verdana" panose="020B0604030504040204" pitchFamily="34" charset="0"/>
                <a:cs typeface="Verdana" panose="020B0604030504040204" pitchFamily="34" charset="0"/>
              </a:rPr>
              <a:t> </a:t>
            </a:r>
            <a:r>
              <a:rPr lang="da-DK" sz="1200" dirty="0" err="1">
                <a:solidFill>
                  <a:srgbClr val="FF0000"/>
                </a:solidFill>
                <a:latin typeface="Verdana" panose="020B0604030504040204" pitchFamily="34" charset="0"/>
                <a:ea typeface="Verdana" panose="020B0604030504040204" pitchFamily="34" charset="0"/>
                <a:cs typeface="Verdana" panose="020B0604030504040204" pitchFamily="34" charset="0"/>
              </a:rPr>
              <a:t>largest</a:t>
            </a:r>
            <a:r>
              <a:rPr lang="da-DK" sz="1200" dirty="0">
                <a:solidFill>
                  <a:srgbClr val="FF0000"/>
                </a:solidFill>
                <a:latin typeface="Verdana" panose="020B0604030504040204" pitchFamily="34" charset="0"/>
                <a:ea typeface="Verdana" panose="020B0604030504040204" pitchFamily="34" charset="0"/>
                <a:cs typeface="Verdana" panose="020B0604030504040204" pitchFamily="34" charset="0"/>
              </a:rPr>
              <a:t> </a:t>
            </a:r>
            <a:r>
              <a:rPr lang="da-DK" sz="1200" dirty="0" err="1">
                <a:solidFill>
                  <a:srgbClr val="FF0000"/>
                </a:solidFill>
                <a:latin typeface="Verdana" panose="020B0604030504040204" pitchFamily="34" charset="0"/>
                <a:ea typeface="Verdana" panose="020B0604030504040204" pitchFamily="34" charset="0"/>
                <a:cs typeface="Verdana" panose="020B0604030504040204" pitchFamily="34" charset="0"/>
              </a:rPr>
              <a:t>reasons</a:t>
            </a:r>
            <a:r>
              <a:rPr lang="da-DK" sz="1200" dirty="0">
                <a:solidFill>
                  <a:srgbClr val="FF0000"/>
                </a:solidFill>
                <a:latin typeface="Verdana" panose="020B0604030504040204" pitchFamily="34" charset="0"/>
                <a:ea typeface="Verdana" panose="020B0604030504040204" pitchFamily="34" charset="0"/>
                <a:cs typeface="Verdana" panose="020B0604030504040204" pitchFamily="34" charset="0"/>
              </a:rPr>
              <a:t> for not </a:t>
            </a:r>
            <a:r>
              <a:rPr lang="da-DK" sz="1200" dirty="0" err="1">
                <a:solidFill>
                  <a:srgbClr val="FF0000"/>
                </a:solidFill>
                <a:latin typeface="Verdana" panose="020B0604030504040204" pitchFamily="34" charset="0"/>
                <a:ea typeface="Verdana" panose="020B0604030504040204" pitchFamily="34" charset="0"/>
                <a:cs typeface="Verdana" panose="020B0604030504040204" pitchFamily="34" charset="0"/>
              </a:rPr>
              <a:t>taking</a:t>
            </a:r>
            <a:r>
              <a:rPr lang="da-DK" sz="1200" dirty="0">
                <a:solidFill>
                  <a:srgbClr val="FF0000"/>
                </a:solidFill>
                <a:latin typeface="Verdana" panose="020B0604030504040204" pitchFamily="34" charset="0"/>
                <a:ea typeface="Verdana" panose="020B0604030504040204" pitchFamily="34" charset="0"/>
                <a:cs typeface="Verdana" panose="020B0604030504040204" pitchFamily="34" charset="0"/>
              </a:rPr>
              <a:t> </a:t>
            </a:r>
            <a:r>
              <a:rPr lang="da-DK" sz="1200" dirty="0" err="1">
                <a:solidFill>
                  <a:srgbClr val="FF0000"/>
                </a:solidFill>
                <a:latin typeface="Verdana" panose="020B0604030504040204" pitchFamily="34" charset="0"/>
                <a:ea typeface="Verdana" panose="020B0604030504040204" pitchFamily="34" charset="0"/>
                <a:cs typeface="Verdana" panose="020B0604030504040204" pitchFamily="34" charset="0"/>
              </a:rPr>
              <a:t>courses</a:t>
            </a:r>
            <a:r>
              <a:rPr lang="da-DK" sz="1200" dirty="0">
                <a:solidFill>
                  <a:srgbClr val="FF0000"/>
                </a:solidFill>
                <a:latin typeface="Verdana" panose="020B0604030504040204" pitchFamily="34" charset="0"/>
                <a:ea typeface="Verdana" panose="020B0604030504040204" pitchFamily="34" charset="0"/>
                <a:cs typeface="Verdana" panose="020B0604030504040204" pitchFamily="34" charset="0"/>
              </a:rPr>
              <a:t> </a:t>
            </a:r>
            <a:r>
              <a:rPr lang="da-DK" sz="1200" dirty="0" err="1">
                <a:solidFill>
                  <a:srgbClr val="FF0000"/>
                </a:solidFill>
                <a:latin typeface="Verdana" panose="020B0604030504040204" pitchFamily="34" charset="0"/>
                <a:ea typeface="Verdana" panose="020B0604030504040204" pitchFamily="34" charset="0"/>
                <a:cs typeface="Verdana" panose="020B0604030504040204" pitchFamily="34" charset="0"/>
              </a:rPr>
              <a:t>among</a:t>
            </a:r>
            <a:r>
              <a:rPr lang="da-DK" sz="1200" dirty="0">
                <a:solidFill>
                  <a:srgbClr val="FF0000"/>
                </a:solidFill>
                <a:latin typeface="Verdana" panose="020B0604030504040204" pitchFamily="34" charset="0"/>
                <a:ea typeface="Verdana" panose="020B0604030504040204" pitchFamily="34" charset="0"/>
                <a:cs typeface="Verdana" panose="020B0604030504040204" pitchFamily="34" charset="0"/>
              </a:rPr>
              <a:t> </a:t>
            </a:r>
            <a:r>
              <a:rPr lang="da-DK" sz="1200" dirty="0" err="1">
                <a:solidFill>
                  <a:srgbClr val="FF0000"/>
                </a:solidFill>
                <a:latin typeface="Verdana" panose="020B0604030504040204" pitchFamily="34" charset="0"/>
                <a:ea typeface="Verdana" panose="020B0604030504040204" pitchFamily="34" charset="0"/>
                <a:cs typeface="Verdana" panose="020B0604030504040204" pitchFamily="34" charset="0"/>
              </a:rPr>
              <a:t>young</a:t>
            </a:r>
            <a:r>
              <a:rPr lang="da-DK" sz="1200" dirty="0">
                <a:solidFill>
                  <a:srgbClr val="FF0000"/>
                </a:solidFill>
                <a:latin typeface="Verdana" panose="020B0604030504040204" pitchFamily="34" charset="0"/>
                <a:ea typeface="Verdana" panose="020B0604030504040204" pitchFamily="34" charset="0"/>
                <a:cs typeface="Verdana" panose="020B0604030504040204" pitchFamily="34" charset="0"/>
              </a:rPr>
              <a:t> coaches: Never </a:t>
            </a:r>
            <a:r>
              <a:rPr lang="da-DK" sz="1200" dirty="0" err="1">
                <a:solidFill>
                  <a:srgbClr val="FF0000"/>
                </a:solidFill>
                <a:latin typeface="Verdana" panose="020B0604030504040204" pitchFamily="34" charset="0"/>
                <a:ea typeface="Verdana" panose="020B0604030504040204" pitchFamily="34" charset="0"/>
                <a:cs typeface="Verdana" panose="020B0604030504040204" pitchFamily="34" charset="0"/>
              </a:rPr>
              <a:t>asked</a:t>
            </a:r>
            <a:r>
              <a:rPr lang="da-DK" sz="1200" dirty="0">
                <a:solidFill>
                  <a:srgbClr val="FF0000"/>
                </a:solidFill>
                <a:latin typeface="Verdana" panose="020B0604030504040204" pitchFamily="34" charset="0"/>
                <a:ea typeface="Verdana" panose="020B0604030504040204" pitchFamily="34" charset="0"/>
                <a:cs typeface="Verdana" panose="020B0604030504040204" pitchFamily="34" charset="0"/>
              </a:rPr>
              <a:t>!, no time, </a:t>
            </a:r>
            <a:r>
              <a:rPr lang="da-DK" sz="1200" dirty="0" err="1">
                <a:solidFill>
                  <a:srgbClr val="FF0000"/>
                </a:solidFill>
                <a:latin typeface="Verdana" panose="020B0604030504040204" pitchFamily="34" charset="0"/>
                <a:ea typeface="Verdana" panose="020B0604030504040204" pitchFamily="34" charset="0"/>
                <a:cs typeface="Verdana" panose="020B0604030504040204" pitchFamily="34" charset="0"/>
              </a:rPr>
              <a:t>didn’t</a:t>
            </a:r>
            <a:r>
              <a:rPr lang="da-DK" sz="1200" dirty="0">
                <a:solidFill>
                  <a:srgbClr val="FF0000"/>
                </a:solidFill>
                <a:latin typeface="Verdana" panose="020B0604030504040204" pitchFamily="34" charset="0"/>
                <a:ea typeface="Verdana" panose="020B0604030504040204" pitchFamily="34" charset="0"/>
                <a:cs typeface="Verdana" panose="020B0604030504040204" pitchFamily="34" charset="0"/>
              </a:rPr>
              <a:t> </a:t>
            </a:r>
            <a:r>
              <a:rPr lang="da-DK" sz="1200" dirty="0" err="1">
                <a:solidFill>
                  <a:srgbClr val="FF0000"/>
                </a:solidFill>
                <a:latin typeface="Verdana" panose="020B0604030504040204" pitchFamily="34" charset="0"/>
                <a:ea typeface="Verdana" panose="020B0604030504040204" pitchFamily="34" charset="0"/>
                <a:cs typeface="Verdana" panose="020B0604030504040204" pitchFamily="34" charset="0"/>
              </a:rPr>
              <a:t>know</a:t>
            </a:r>
            <a:r>
              <a:rPr lang="da-DK" sz="1200" dirty="0">
                <a:solidFill>
                  <a:srgbClr val="FF0000"/>
                </a:solidFill>
                <a:latin typeface="Verdana" panose="020B0604030504040204" pitchFamily="34" charset="0"/>
                <a:ea typeface="Verdana" panose="020B0604030504040204" pitchFamily="34" charset="0"/>
                <a:cs typeface="Verdana" panose="020B0604030504040204" pitchFamily="34" charset="0"/>
              </a:rPr>
              <a:t> it </a:t>
            </a:r>
            <a:r>
              <a:rPr lang="da-DK" sz="1200" dirty="0" err="1">
                <a:solidFill>
                  <a:srgbClr val="FF0000"/>
                </a:solidFill>
                <a:latin typeface="Verdana" panose="020B0604030504040204" pitchFamily="34" charset="0"/>
                <a:ea typeface="Verdana" panose="020B0604030504040204" pitchFamily="34" charset="0"/>
                <a:cs typeface="Verdana" panose="020B0604030504040204" pitchFamily="34" charset="0"/>
              </a:rPr>
              <a:t>was</a:t>
            </a:r>
            <a:r>
              <a:rPr lang="da-DK" sz="1200" dirty="0">
                <a:solidFill>
                  <a:srgbClr val="FF0000"/>
                </a:solidFill>
                <a:latin typeface="Verdana" panose="020B0604030504040204" pitchFamily="34" charset="0"/>
                <a:ea typeface="Verdana" panose="020B0604030504040204" pitchFamily="34" charset="0"/>
                <a:cs typeface="Verdana" panose="020B0604030504040204" pitchFamily="34" charset="0"/>
              </a:rPr>
              <a:t> an option…</a:t>
            </a:r>
          </a:p>
        </p:txBody>
      </p:sp>
    </p:spTree>
    <p:extLst>
      <p:ext uri="{BB962C8B-B14F-4D97-AF65-F5344CB8AC3E}">
        <p14:creationId xmlns:p14="http://schemas.microsoft.com/office/powerpoint/2010/main" val="16237455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Lige forbindelse 4">
            <a:extLst>
              <a:ext uri="{FF2B5EF4-FFF2-40B4-BE49-F238E27FC236}">
                <a16:creationId xmlns:a16="http://schemas.microsoft.com/office/drawing/2014/main" id="{399A575F-981B-4BEA-827F-C3527798A9A0}"/>
              </a:ext>
            </a:extLst>
          </p:cNvPr>
          <p:cNvCxnSpPr/>
          <p:nvPr/>
        </p:nvCxnSpPr>
        <p:spPr>
          <a:xfrm>
            <a:off x="1696915" y="0"/>
            <a:ext cx="0" cy="685800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kstfelt 5">
            <a:extLst>
              <a:ext uri="{FF2B5EF4-FFF2-40B4-BE49-F238E27FC236}">
                <a16:creationId xmlns:a16="http://schemas.microsoft.com/office/drawing/2014/main" id="{922747D4-B423-400A-BA19-096A0432B699}"/>
              </a:ext>
            </a:extLst>
          </p:cNvPr>
          <p:cNvSpPr txBox="1"/>
          <p:nvPr/>
        </p:nvSpPr>
        <p:spPr>
          <a:xfrm>
            <a:off x="0" y="0"/>
            <a:ext cx="1696908" cy="6858000"/>
          </a:xfrm>
          <a:prstGeom prst="rect">
            <a:avLst/>
          </a:prstGeom>
          <a:solidFill>
            <a:srgbClr val="700000"/>
          </a:solidFill>
        </p:spPr>
        <p:txBody>
          <a:bodyPr wrap="square" rtlCol="0">
            <a:spAutoFit/>
          </a:bodyPr>
          <a:lstStyle/>
          <a:p>
            <a:endParaRPr lang="da-DK" dirty="0"/>
          </a:p>
        </p:txBody>
      </p:sp>
      <p:sp>
        <p:nvSpPr>
          <p:cNvPr id="7" name="Tekstfelt 6">
            <a:extLst>
              <a:ext uri="{FF2B5EF4-FFF2-40B4-BE49-F238E27FC236}">
                <a16:creationId xmlns:a16="http://schemas.microsoft.com/office/drawing/2014/main" id="{EC405921-3235-4954-BB24-2078C19B345A}"/>
              </a:ext>
            </a:extLst>
          </p:cNvPr>
          <p:cNvSpPr txBox="1"/>
          <p:nvPr/>
        </p:nvSpPr>
        <p:spPr>
          <a:xfrm>
            <a:off x="-9525" y="5915025"/>
            <a:ext cx="1696908" cy="830997"/>
          </a:xfrm>
          <a:prstGeom prst="rect">
            <a:avLst/>
          </a:prstGeom>
          <a:noFill/>
        </p:spPr>
        <p:txBody>
          <a:bodyPr wrap="square" rtlCol="0">
            <a:spAutoFit/>
          </a:bodyPr>
          <a:lstStyle/>
          <a:p>
            <a:r>
              <a:rPr lang="da-DK" sz="1200" b="1" dirty="0">
                <a:solidFill>
                  <a:schemeClr val="bg1"/>
                </a:solidFill>
              </a:rPr>
              <a:t>Idrættens Konsulenthus</a:t>
            </a:r>
          </a:p>
          <a:p>
            <a:r>
              <a:rPr lang="da-DK" sz="1200" dirty="0">
                <a:solidFill>
                  <a:schemeClr val="bg1"/>
                </a:solidFill>
              </a:rPr>
              <a:t>Henrik H. Brandt</a:t>
            </a:r>
          </a:p>
          <a:p>
            <a:r>
              <a:rPr lang="da-DK" sz="1200" dirty="0">
                <a:solidFill>
                  <a:schemeClr val="bg1"/>
                </a:solidFill>
              </a:rPr>
              <a:t>Tlf. +4529210972</a:t>
            </a:r>
          </a:p>
          <a:p>
            <a:r>
              <a:rPr lang="da-DK" sz="1200" dirty="0">
                <a:solidFill>
                  <a:schemeClr val="bg1"/>
                </a:solidFill>
              </a:rPr>
              <a:t>henrik.brandt@idkon.dk</a:t>
            </a:r>
          </a:p>
        </p:txBody>
      </p:sp>
      <p:sp>
        <p:nvSpPr>
          <p:cNvPr id="9" name="Tekstfelt 8">
            <a:extLst>
              <a:ext uri="{FF2B5EF4-FFF2-40B4-BE49-F238E27FC236}">
                <a16:creationId xmlns:a16="http://schemas.microsoft.com/office/drawing/2014/main" id="{7261DA73-D9A1-4721-981A-A4302378B6DE}"/>
              </a:ext>
            </a:extLst>
          </p:cNvPr>
          <p:cNvSpPr txBox="1"/>
          <p:nvPr/>
        </p:nvSpPr>
        <p:spPr>
          <a:xfrm>
            <a:off x="1990171" y="495851"/>
            <a:ext cx="10004605" cy="461665"/>
          </a:xfrm>
          <a:prstGeom prst="rect">
            <a:avLst/>
          </a:prstGeom>
          <a:noFill/>
        </p:spPr>
        <p:txBody>
          <a:bodyPr wrap="square" rtlCol="0">
            <a:spAutoFit/>
          </a:bodyPr>
          <a:lstStyle/>
          <a:p>
            <a:r>
              <a:rPr lang="da-DK" sz="2400" dirty="0" err="1">
                <a:latin typeface="Verdana" panose="020B0604030504040204" pitchFamily="34" charset="0"/>
                <a:ea typeface="Verdana" panose="020B0604030504040204" pitchFamily="34" charset="0"/>
                <a:cs typeface="Verdana" panose="020B0604030504040204" pitchFamily="34" charset="0"/>
              </a:rPr>
              <a:t>Thank</a:t>
            </a:r>
            <a:r>
              <a:rPr lang="da-DK" sz="2400" dirty="0">
                <a:latin typeface="Verdana" panose="020B0604030504040204" pitchFamily="34" charset="0"/>
                <a:ea typeface="Verdana" panose="020B0604030504040204" pitchFamily="34" charset="0"/>
                <a:cs typeface="Verdana" panose="020B0604030504040204" pitchFamily="34" charset="0"/>
              </a:rPr>
              <a:t> </a:t>
            </a:r>
            <a:r>
              <a:rPr lang="da-DK" sz="2400" dirty="0" err="1">
                <a:latin typeface="Verdana" panose="020B0604030504040204" pitchFamily="34" charset="0"/>
                <a:ea typeface="Verdana" panose="020B0604030504040204" pitchFamily="34" charset="0"/>
                <a:cs typeface="Verdana" panose="020B0604030504040204" pitchFamily="34" charset="0"/>
              </a:rPr>
              <a:t>you</a:t>
            </a:r>
            <a:r>
              <a:rPr lang="da-DK" sz="2400" dirty="0">
                <a:latin typeface="Verdana" panose="020B0604030504040204" pitchFamily="34" charset="0"/>
                <a:ea typeface="Verdana" panose="020B0604030504040204" pitchFamily="34" charset="0"/>
                <a:cs typeface="Verdana" panose="020B0604030504040204" pitchFamily="34" charset="0"/>
              </a:rPr>
              <a:t> for the attention. And </a:t>
            </a:r>
            <a:r>
              <a:rPr lang="da-DK" sz="2400" dirty="0" err="1">
                <a:latin typeface="Verdana" panose="020B0604030504040204" pitchFamily="34" charset="0"/>
                <a:ea typeface="Verdana" panose="020B0604030504040204" pitchFamily="34" charset="0"/>
                <a:cs typeface="Verdana" panose="020B0604030504040204" pitchFamily="34" charset="0"/>
              </a:rPr>
              <a:t>good</a:t>
            </a:r>
            <a:r>
              <a:rPr lang="da-DK" sz="2400" dirty="0">
                <a:latin typeface="Verdana" panose="020B0604030504040204" pitchFamily="34" charset="0"/>
                <a:ea typeface="Verdana" panose="020B0604030504040204" pitchFamily="34" charset="0"/>
                <a:cs typeface="Verdana" panose="020B0604030504040204" pitchFamily="34" charset="0"/>
              </a:rPr>
              <a:t> </a:t>
            </a:r>
            <a:r>
              <a:rPr lang="da-DK" sz="2400" dirty="0" err="1">
                <a:latin typeface="Verdana" panose="020B0604030504040204" pitchFamily="34" charset="0"/>
                <a:ea typeface="Verdana" panose="020B0604030504040204" pitchFamily="34" charset="0"/>
                <a:cs typeface="Verdana" panose="020B0604030504040204" pitchFamily="34" charset="0"/>
              </a:rPr>
              <a:t>luck</a:t>
            </a:r>
            <a:r>
              <a:rPr lang="da-DK" sz="2400" dirty="0">
                <a:latin typeface="Verdana" panose="020B0604030504040204" pitchFamily="34" charset="0"/>
                <a:ea typeface="Verdana" panose="020B0604030504040204" pitchFamily="34" charset="0"/>
                <a:cs typeface="Verdana" panose="020B0604030504040204" pitchFamily="34" charset="0"/>
              </a:rPr>
              <a:t> with </a:t>
            </a:r>
            <a:r>
              <a:rPr lang="da-DK" sz="2400" dirty="0" err="1">
                <a:latin typeface="Verdana" panose="020B0604030504040204" pitchFamily="34" charset="0"/>
                <a:ea typeface="Verdana" panose="020B0604030504040204" pitchFamily="34" charset="0"/>
                <a:cs typeface="Verdana" panose="020B0604030504040204" pitchFamily="34" charset="0"/>
              </a:rPr>
              <a:t>your</a:t>
            </a:r>
            <a:r>
              <a:rPr lang="da-DK" sz="2400" dirty="0">
                <a:latin typeface="Verdana" panose="020B0604030504040204" pitchFamily="34" charset="0"/>
                <a:ea typeface="Verdana" panose="020B0604030504040204" pitchFamily="34" charset="0"/>
                <a:cs typeface="Verdana" panose="020B0604030504040204" pitchFamily="34" charset="0"/>
              </a:rPr>
              <a:t> coaching!</a:t>
            </a:r>
          </a:p>
        </p:txBody>
      </p:sp>
      <p:sp>
        <p:nvSpPr>
          <p:cNvPr id="10" name="Tekstfelt 9">
            <a:extLst>
              <a:ext uri="{FF2B5EF4-FFF2-40B4-BE49-F238E27FC236}">
                <a16:creationId xmlns:a16="http://schemas.microsoft.com/office/drawing/2014/main" id="{FD338FB9-6202-41EB-B511-4053AA304352}"/>
              </a:ext>
            </a:extLst>
          </p:cNvPr>
          <p:cNvSpPr txBox="1"/>
          <p:nvPr/>
        </p:nvSpPr>
        <p:spPr>
          <a:xfrm>
            <a:off x="4636545" y="5909188"/>
            <a:ext cx="7044175" cy="923330"/>
          </a:xfrm>
          <a:prstGeom prst="rect">
            <a:avLst/>
          </a:prstGeom>
          <a:noFill/>
        </p:spPr>
        <p:txBody>
          <a:bodyPr wrap="square" rtlCol="0">
            <a:spAutoFit/>
          </a:bodyPr>
          <a:lstStyle/>
          <a:p>
            <a:pPr algn="ctr"/>
            <a:r>
              <a:rPr lang="da-DK" dirty="0">
                <a:latin typeface="Verdana" panose="020B0604030504040204" pitchFamily="34" charset="0"/>
                <a:ea typeface="Verdana" panose="020B0604030504040204" pitchFamily="34" charset="0"/>
                <a:cs typeface="Verdana" panose="020B0604030504040204" pitchFamily="34" charset="0"/>
              </a:rPr>
              <a:t>Workshop: </a:t>
            </a:r>
            <a:r>
              <a:rPr lang="da-DK" dirty="0" err="1">
                <a:latin typeface="Verdana" panose="020B0604030504040204" pitchFamily="34" charset="0"/>
                <a:ea typeface="Verdana" panose="020B0604030504040204" pitchFamily="34" charset="0"/>
                <a:cs typeface="Verdana" panose="020B0604030504040204" pitchFamily="34" charset="0"/>
              </a:rPr>
              <a:t>Baltic</a:t>
            </a:r>
            <a:r>
              <a:rPr lang="da-DK" dirty="0">
                <a:latin typeface="Verdana" panose="020B0604030504040204" pitchFamily="34" charset="0"/>
                <a:ea typeface="Verdana" panose="020B0604030504040204" pitchFamily="34" charset="0"/>
                <a:cs typeface="Verdana" panose="020B0604030504040204" pitchFamily="34" charset="0"/>
              </a:rPr>
              <a:t> Black Sea </a:t>
            </a:r>
            <a:r>
              <a:rPr lang="da-DK" dirty="0" err="1">
                <a:latin typeface="Verdana" panose="020B0604030504040204" pitchFamily="34" charset="0"/>
                <a:ea typeface="Verdana" panose="020B0604030504040204" pitchFamily="34" charset="0"/>
                <a:cs typeface="Verdana" panose="020B0604030504040204" pitchFamily="34" charset="0"/>
              </a:rPr>
              <a:t>Economic</a:t>
            </a:r>
            <a:r>
              <a:rPr lang="da-DK" dirty="0">
                <a:latin typeface="Verdana" panose="020B0604030504040204" pitchFamily="34" charset="0"/>
                <a:ea typeface="Verdana" panose="020B0604030504040204" pitchFamily="34" charset="0"/>
                <a:cs typeface="Verdana" panose="020B0604030504040204" pitchFamily="34" charset="0"/>
              </a:rPr>
              <a:t> Forum, Sports and </a:t>
            </a:r>
            <a:r>
              <a:rPr lang="da-DK" dirty="0" err="1">
                <a:latin typeface="Verdana" panose="020B0604030504040204" pitchFamily="34" charset="0"/>
                <a:ea typeface="Verdana" panose="020B0604030504040204" pitchFamily="34" charset="0"/>
                <a:cs typeface="Verdana" panose="020B0604030504040204" pitchFamily="34" charset="0"/>
              </a:rPr>
              <a:t>Economics</a:t>
            </a:r>
            <a:r>
              <a:rPr lang="da-DK" dirty="0">
                <a:latin typeface="Verdana" panose="020B0604030504040204" pitchFamily="34" charset="0"/>
                <a:ea typeface="Verdana" panose="020B0604030504040204" pitchFamily="34" charset="0"/>
                <a:cs typeface="Verdana" panose="020B0604030504040204" pitchFamily="34" charset="0"/>
              </a:rPr>
              <a:t>,</a:t>
            </a:r>
          </a:p>
          <a:p>
            <a:pPr algn="ctr"/>
            <a:r>
              <a:rPr lang="da-DK" dirty="0">
                <a:latin typeface="Verdana" panose="020B0604030504040204" pitchFamily="34" charset="0"/>
                <a:ea typeface="Verdana" panose="020B0604030504040204" pitchFamily="34" charset="0"/>
                <a:cs typeface="Verdana" panose="020B0604030504040204" pitchFamily="34" charset="0"/>
              </a:rPr>
              <a:t>Klaipéda, </a:t>
            </a:r>
            <a:r>
              <a:rPr lang="da-DK" dirty="0" err="1">
                <a:latin typeface="Verdana" panose="020B0604030504040204" pitchFamily="34" charset="0"/>
                <a:ea typeface="Verdana" panose="020B0604030504040204" pitchFamily="34" charset="0"/>
                <a:cs typeface="Verdana" panose="020B0604030504040204" pitchFamily="34" charset="0"/>
              </a:rPr>
              <a:t>Lithuania</a:t>
            </a:r>
            <a:r>
              <a:rPr lang="da-DK" dirty="0">
                <a:latin typeface="Verdana" panose="020B0604030504040204" pitchFamily="34" charset="0"/>
                <a:ea typeface="Verdana" panose="020B0604030504040204" pitchFamily="34" charset="0"/>
                <a:cs typeface="Verdana" panose="020B0604030504040204" pitchFamily="34" charset="0"/>
              </a:rPr>
              <a:t>, 26th </a:t>
            </a:r>
            <a:r>
              <a:rPr lang="da-DK" dirty="0" err="1">
                <a:latin typeface="Verdana" panose="020B0604030504040204" pitchFamily="34" charset="0"/>
                <a:ea typeface="Verdana" panose="020B0604030504040204" pitchFamily="34" charset="0"/>
                <a:cs typeface="Verdana" panose="020B0604030504040204" pitchFamily="34" charset="0"/>
              </a:rPr>
              <a:t>October</a:t>
            </a:r>
            <a:r>
              <a:rPr lang="da-DK" dirty="0">
                <a:latin typeface="Verdana" panose="020B0604030504040204" pitchFamily="34" charset="0"/>
                <a:ea typeface="Verdana" panose="020B0604030504040204" pitchFamily="34" charset="0"/>
                <a:cs typeface="Verdana" panose="020B0604030504040204" pitchFamily="34" charset="0"/>
              </a:rPr>
              <a:t> 2018</a:t>
            </a:r>
          </a:p>
        </p:txBody>
      </p:sp>
      <p:pic>
        <p:nvPicPr>
          <p:cNvPr id="12" name="Billede 11">
            <a:extLst>
              <a:ext uri="{FF2B5EF4-FFF2-40B4-BE49-F238E27FC236}">
                <a16:creationId xmlns:a16="http://schemas.microsoft.com/office/drawing/2014/main" id="{77D2B4B0-C8A3-467E-A16F-6869F91F1E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2602" y="1280158"/>
            <a:ext cx="6481620" cy="4320000"/>
          </a:xfrm>
          <a:prstGeom prst="rect">
            <a:avLst/>
          </a:prstGeom>
        </p:spPr>
      </p:pic>
      <p:pic>
        <p:nvPicPr>
          <p:cNvPr id="15" name="Billede 14">
            <a:extLst>
              <a:ext uri="{FF2B5EF4-FFF2-40B4-BE49-F238E27FC236}">
                <a16:creationId xmlns:a16="http://schemas.microsoft.com/office/drawing/2014/main" id="{3B034284-D322-4588-872F-11C110AF5BB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694222" y="1280158"/>
            <a:ext cx="2880000" cy="4320000"/>
          </a:xfrm>
          <a:prstGeom prst="rect">
            <a:avLst/>
          </a:prstGeom>
        </p:spPr>
      </p:pic>
      <p:pic>
        <p:nvPicPr>
          <p:cNvPr id="11" name="Billede 1" descr="image001">
            <a:extLst>
              <a:ext uri="{FF2B5EF4-FFF2-40B4-BE49-F238E27FC236}">
                <a16:creationId xmlns:a16="http://schemas.microsoft.com/office/drawing/2014/main" id="{184852E3-252E-4405-B21B-22F72C6F83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0171" y="6021868"/>
            <a:ext cx="2520000" cy="409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37750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Lige forbindelse 4">
            <a:extLst>
              <a:ext uri="{FF2B5EF4-FFF2-40B4-BE49-F238E27FC236}">
                <a16:creationId xmlns:a16="http://schemas.microsoft.com/office/drawing/2014/main" id="{399A575F-981B-4BEA-827F-C3527798A9A0}"/>
              </a:ext>
            </a:extLst>
          </p:cNvPr>
          <p:cNvCxnSpPr/>
          <p:nvPr/>
        </p:nvCxnSpPr>
        <p:spPr>
          <a:xfrm>
            <a:off x="1675403" y="0"/>
            <a:ext cx="0" cy="685800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kstfelt 5">
            <a:extLst>
              <a:ext uri="{FF2B5EF4-FFF2-40B4-BE49-F238E27FC236}">
                <a16:creationId xmlns:a16="http://schemas.microsoft.com/office/drawing/2014/main" id="{922747D4-B423-400A-BA19-096A0432B699}"/>
              </a:ext>
            </a:extLst>
          </p:cNvPr>
          <p:cNvSpPr txBox="1"/>
          <p:nvPr/>
        </p:nvSpPr>
        <p:spPr>
          <a:xfrm>
            <a:off x="0" y="0"/>
            <a:ext cx="1696908" cy="6858000"/>
          </a:xfrm>
          <a:prstGeom prst="rect">
            <a:avLst/>
          </a:prstGeom>
          <a:solidFill>
            <a:srgbClr val="70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kstfelt 6">
            <a:extLst>
              <a:ext uri="{FF2B5EF4-FFF2-40B4-BE49-F238E27FC236}">
                <a16:creationId xmlns:a16="http://schemas.microsoft.com/office/drawing/2014/main" id="{EC405921-3235-4954-BB24-2078C19B345A}"/>
              </a:ext>
            </a:extLst>
          </p:cNvPr>
          <p:cNvSpPr txBox="1"/>
          <p:nvPr/>
        </p:nvSpPr>
        <p:spPr>
          <a:xfrm>
            <a:off x="-9525" y="5915025"/>
            <a:ext cx="169690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prstClr val="white"/>
                </a:solidFill>
                <a:effectLst/>
                <a:uLnTx/>
                <a:uFillTx/>
                <a:latin typeface="Calibri" panose="020F0502020204030204"/>
                <a:ea typeface="+mn-ea"/>
                <a:cs typeface="+mn-cs"/>
              </a:rPr>
              <a:t>Idrættens Konsulenthus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white"/>
                </a:solidFill>
                <a:effectLst/>
                <a:uLnTx/>
                <a:uFillTx/>
                <a:latin typeface="Calibri" panose="020F0502020204030204"/>
                <a:ea typeface="+mn-ea"/>
                <a:cs typeface="+mn-cs"/>
              </a:rPr>
              <a:t>Henrik H. Brandt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white"/>
                </a:solidFill>
                <a:effectLst/>
                <a:uLnTx/>
                <a:uFillTx/>
                <a:latin typeface="Calibri" panose="020F0502020204030204"/>
                <a:ea typeface="+mn-ea"/>
                <a:cs typeface="+mn-cs"/>
              </a:rPr>
              <a:t>Tlf. +4529210972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white"/>
                </a:solidFill>
                <a:effectLst/>
                <a:uLnTx/>
                <a:uFillTx/>
                <a:latin typeface="Calibri" panose="020F0502020204030204"/>
                <a:ea typeface="+mn-ea"/>
                <a:cs typeface="+mn-cs"/>
              </a:rPr>
              <a:t>henrik.brandt@idkon.dk</a:t>
            </a:r>
          </a:p>
        </p:txBody>
      </p:sp>
      <p:sp>
        <p:nvSpPr>
          <p:cNvPr id="2" name="Tekstfelt 1">
            <a:extLst>
              <a:ext uri="{FF2B5EF4-FFF2-40B4-BE49-F238E27FC236}">
                <a16:creationId xmlns:a16="http://schemas.microsoft.com/office/drawing/2014/main" id="{758DDC2E-CF96-4254-971E-E71BEA7D24A0}"/>
              </a:ext>
            </a:extLst>
          </p:cNvPr>
          <p:cNvSpPr txBox="1"/>
          <p:nvPr/>
        </p:nvSpPr>
        <p:spPr>
          <a:xfrm>
            <a:off x="2989955" y="480060"/>
            <a:ext cx="89382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More </a:t>
            </a:r>
            <a:r>
              <a:rPr kumimoji="0" lang="da-DK" sz="24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sectors</a:t>
            </a:r>
            <a:r>
              <a:rPr kumimoji="0" lang="da-DK"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da-DK" sz="24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compete</a:t>
            </a:r>
            <a:r>
              <a:rPr kumimoji="0" lang="da-DK"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for </a:t>
            </a:r>
            <a:r>
              <a:rPr kumimoji="0" lang="da-DK" sz="24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people</a:t>
            </a:r>
            <a:r>
              <a:rPr kumimoji="0" lang="da-DK"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(and coaches)</a:t>
            </a:r>
          </a:p>
        </p:txBody>
      </p:sp>
      <p:pic>
        <p:nvPicPr>
          <p:cNvPr id="8" name="chart">
            <a:extLst>
              <a:ext uri="{FF2B5EF4-FFF2-40B4-BE49-F238E27FC236}">
                <a16:creationId xmlns:a16="http://schemas.microsoft.com/office/drawing/2014/main" id="{C13B7F97-3001-406E-907B-9DD28FCDD3EE}"/>
              </a:ext>
            </a:extLst>
          </p:cNvPr>
          <p:cNvPicPr>
            <a:picLocks noChangeAspect="1"/>
          </p:cNvPicPr>
          <p:nvPr/>
        </p:nvPicPr>
        <p:blipFill>
          <a:blip r:embed="rId3"/>
          <a:stretch>
            <a:fillRect/>
          </a:stretch>
        </p:blipFill>
        <p:spPr>
          <a:xfrm>
            <a:off x="3405661" y="1180671"/>
            <a:ext cx="7472342" cy="4956919"/>
          </a:xfrm>
          <a:prstGeom prst="rect">
            <a:avLst/>
          </a:prstGeom>
        </p:spPr>
      </p:pic>
      <p:sp>
        <p:nvSpPr>
          <p:cNvPr id="3" name="Tekstfelt 2">
            <a:extLst>
              <a:ext uri="{FF2B5EF4-FFF2-40B4-BE49-F238E27FC236}">
                <a16:creationId xmlns:a16="http://schemas.microsoft.com/office/drawing/2014/main" id="{926C42AF-AF40-41CC-93A9-1DE37F2EDF3C}"/>
              </a:ext>
            </a:extLst>
          </p:cNvPr>
          <p:cNvSpPr txBox="1"/>
          <p:nvPr/>
        </p:nvSpPr>
        <p:spPr>
          <a:xfrm>
            <a:off x="6446519" y="6499801"/>
            <a:ext cx="5372095"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1000" b="0" i="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Danskernes motions- og sportsvaner 2016, Idrættens Analyseinstitut</a:t>
            </a:r>
          </a:p>
        </p:txBody>
      </p:sp>
      <p:sp>
        <p:nvSpPr>
          <p:cNvPr id="10" name="Ellipse 9">
            <a:extLst>
              <a:ext uri="{FF2B5EF4-FFF2-40B4-BE49-F238E27FC236}">
                <a16:creationId xmlns:a16="http://schemas.microsoft.com/office/drawing/2014/main" id="{873B515C-8540-4FB3-A162-80EAC74DD231}"/>
              </a:ext>
            </a:extLst>
          </p:cNvPr>
          <p:cNvSpPr/>
          <p:nvPr/>
        </p:nvSpPr>
        <p:spPr>
          <a:xfrm>
            <a:off x="7894773" y="3703320"/>
            <a:ext cx="1040130" cy="81153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ktangel 8">
            <a:extLst>
              <a:ext uri="{FF2B5EF4-FFF2-40B4-BE49-F238E27FC236}">
                <a16:creationId xmlns:a16="http://schemas.microsoft.com/office/drawing/2014/main" id="{FA85FCF9-B2B0-4F9E-BEA3-5C380EBAE42A}"/>
              </a:ext>
            </a:extLst>
          </p:cNvPr>
          <p:cNvSpPr/>
          <p:nvPr/>
        </p:nvSpPr>
        <p:spPr>
          <a:xfrm>
            <a:off x="9595825" y="2560320"/>
            <a:ext cx="1204856" cy="2151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Tekstfelt 10">
            <a:extLst>
              <a:ext uri="{FF2B5EF4-FFF2-40B4-BE49-F238E27FC236}">
                <a16:creationId xmlns:a16="http://schemas.microsoft.com/office/drawing/2014/main" id="{6B6F1228-BD7D-491B-A97C-30F4A3DAD72D}"/>
              </a:ext>
            </a:extLst>
          </p:cNvPr>
          <p:cNvSpPr txBox="1"/>
          <p:nvPr/>
        </p:nvSpPr>
        <p:spPr>
          <a:xfrm>
            <a:off x="9595825" y="2614110"/>
            <a:ext cx="1204856" cy="2123658"/>
          </a:xfrm>
          <a:prstGeom prst="rect">
            <a:avLst/>
          </a:prstGeom>
          <a:noFill/>
        </p:spPr>
        <p:txBody>
          <a:bodyPr wrap="square" rtlCol="0">
            <a:spAutoFit/>
          </a:bodyPr>
          <a:lstStyle/>
          <a:p>
            <a:endParaRPr lang="da-DK" sz="1200" dirty="0">
              <a:latin typeface="Verdana" panose="020B0604030504040204" pitchFamily="34" charset="0"/>
              <a:ea typeface="Verdana" panose="020B0604030504040204" pitchFamily="34" charset="0"/>
              <a:cs typeface="Verdana" panose="020B0604030504040204" pitchFamily="34" charset="0"/>
            </a:endParaRPr>
          </a:p>
          <a:p>
            <a:r>
              <a:rPr lang="da-DK" sz="1200" dirty="0">
                <a:latin typeface="Verdana" panose="020B0604030504040204" pitchFamily="34" charset="0"/>
                <a:ea typeface="Verdana" panose="020B0604030504040204" pitchFamily="34" charset="0"/>
                <a:cs typeface="Verdana" panose="020B0604030504040204" pitchFamily="34" charset="0"/>
              </a:rPr>
              <a:t>Clubs</a:t>
            </a:r>
          </a:p>
          <a:p>
            <a:endParaRPr lang="da-DK" sz="1200" dirty="0">
              <a:latin typeface="Verdana" panose="020B0604030504040204" pitchFamily="34" charset="0"/>
              <a:ea typeface="Verdana" panose="020B0604030504040204" pitchFamily="34" charset="0"/>
              <a:cs typeface="Verdana" panose="020B0604030504040204" pitchFamily="34" charset="0"/>
            </a:endParaRPr>
          </a:p>
          <a:p>
            <a:r>
              <a:rPr lang="da-DK" sz="1200" dirty="0">
                <a:latin typeface="Verdana" panose="020B0604030504040204" pitchFamily="34" charset="0"/>
                <a:ea typeface="Verdana" panose="020B0604030504040204" pitchFamily="34" charset="0"/>
                <a:cs typeface="Verdana" panose="020B0604030504040204" pitchFamily="34" charset="0"/>
              </a:rPr>
              <a:t>Commercial</a:t>
            </a:r>
          </a:p>
          <a:p>
            <a:endParaRPr lang="da-DK" sz="1200" dirty="0">
              <a:latin typeface="Verdana" panose="020B0604030504040204" pitchFamily="34" charset="0"/>
              <a:ea typeface="Verdana" panose="020B0604030504040204" pitchFamily="34" charset="0"/>
              <a:cs typeface="Verdana" panose="020B0604030504040204" pitchFamily="34" charset="0"/>
            </a:endParaRPr>
          </a:p>
          <a:p>
            <a:r>
              <a:rPr lang="da-DK" sz="1200" dirty="0">
                <a:latin typeface="Verdana" panose="020B0604030504040204" pitchFamily="34" charset="0"/>
                <a:ea typeface="Verdana" panose="020B0604030504040204" pitchFamily="34" charset="0"/>
                <a:cs typeface="Verdana" panose="020B0604030504040204" pitchFamily="34" charset="0"/>
              </a:rPr>
              <a:t>Self </a:t>
            </a:r>
            <a:r>
              <a:rPr lang="da-DK" sz="1200" dirty="0" err="1">
                <a:latin typeface="Verdana" panose="020B0604030504040204" pitchFamily="34" charset="0"/>
                <a:ea typeface="Verdana" panose="020B0604030504040204" pitchFamily="34" charset="0"/>
                <a:cs typeface="Verdana" panose="020B0604030504040204" pitchFamily="34" charset="0"/>
              </a:rPr>
              <a:t>org</a:t>
            </a:r>
            <a:r>
              <a:rPr lang="da-DK" sz="1200" dirty="0">
                <a:latin typeface="Verdana" panose="020B0604030504040204" pitchFamily="34" charset="0"/>
                <a:ea typeface="Verdana" panose="020B0604030504040204" pitchFamily="34" charset="0"/>
                <a:cs typeface="Verdana" panose="020B0604030504040204" pitchFamily="34" charset="0"/>
              </a:rPr>
              <a:t>.</a:t>
            </a:r>
          </a:p>
          <a:p>
            <a:endParaRPr lang="da-DK" sz="1200" dirty="0">
              <a:latin typeface="Verdana" panose="020B0604030504040204" pitchFamily="34" charset="0"/>
              <a:ea typeface="Verdana" panose="020B0604030504040204" pitchFamily="34" charset="0"/>
              <a:cs typeface="Verdana" panose="020B0604030504040204" pitchFamily="34" charset="0"/>
            </a:endParaRPr>
          </a:p>
          <a:p>
            <a:r>
              <a:rPr lang="da-DK" sz="1200" dirty="0">
                <a:latin typeface="Verdana" panose="020B0604030504040204" pitchFamily="34" charset="0"/>
                <a:ea typeface="Verdana" panose="020B0604030504040204" pitchFamily="34" charset="0"/>
                <a:cs typeface="Verdana" panose="020B0604030504040204" pitchFamily="34" charset="0"/>
              </a:rPr>
              <a:t>Company</a:t>
            </a:r>
          </a:p>
          <a:p>
            <a:endParaRPr lang="da-DK" sz="1200" dirty="0">
              <a:latin typeface="Verdana" panose="020B0604030504040204" pitchFamily="34" charset="0"/>
              <a:ea typeface="Verdana" panose="020B0604030504040204" pitchFamily="34" charset="0"/>
              <a:cs typeface="Verdana" panose="020B0604030504040204" pitchFamily="34" charset="0"/>
            </a:endParaRPr>
          </a:p>
          <a:p>
            <a:r>
              <a:rPr lang="da-DK" sz="1200" dirty="0" err="1">
                <a:latin typeface="Verdana" panose="020B0604030504040204" pitchFamily="34" charset="0"/>
                <a:ea typeface="Verdana" panose="020B0604030504040204" pitchFamily="34" charset="0"/>
                <a:cs typeface="Verdana" panose="020B0604030504040204" pitchFamily="34" charset="0"/>
              </a:rPr>
              <a:t>Evening</a:t>
            </a:r>
            <a:r>
              <a:rPr lang="da-DK" sz="1200" dirty="0">
                <a:latin typeface="Verdana" panose="020B0604030504040204" pitchFamily="34" charset="0"/>
                <a:ea typeface="Verdana" panose="020B0604030504040204" pitchFamily="34" charset="0"/>
                <a:cs typeface="Verdana" panose="020B0604030504040204" pitchFamily="34" charset="0"/>
              </a:rPr>
              <a:t> school</a:t>
            </a:r>
          </a:p>
        </p:txBody>
      </p:sp>
      <p:sp>
        <p:nvSpPr>
          <p:cNvPr id="12" name="Tekstfelt 11">
            <a:extLst>
              <a:ext uri="{FF2B5EF4-FFF2-40B4-BE49-F238E27FC236}">
                <a16:creationId xmlns:a16="http://schemas.microsoft.com/office/drawing/2014/main" id="{524B116B-6A12-4844-9041-1ECD44645E0B}"/>
              </a:ext>
            </a:extLst>
          </p:cNvPr>
          <p:cNvSpPr txBox="1"/>
          <p:nvPr/>
        </p:nvSpPr>
        <p:spPr>
          <a:xfrm>
            <a:off x="9202045" y="2321374"/>
            <a:ext cx="1204856" cy="276999"/>
          </a:xfrm>
          <a:prstGeom prst="rect">
            <a:avLst/>
          </a:prstGeom>
          <a:noFill/>
        </p:spPr>
        <p:txBody>
          <a:bodyPr wrap="square" rtlCol="0">
            <a:spAutoFit/>
          </a:bodyPr>
          <a:lstStyle/>
          <a:p>
            <a:r>
              <a:rPr lang="da-DK" sz="1200" dirty="0" err="1">
                <a:latin typeface="Verdana" panose="020B0604030504040204" pitchFamily="34" charset="0"/>
                <a:ea typeface="Verdana" panose="020B0604030504040204" pitchFamily="34" charset="0"/>
                <a:cs typeface="Verdana" panose="020B0604030504040204" pitchFamily="34" charset="0"/>
              </a:rPr>
              <a:t>Adults</a:t>
            </a:r>
            <a:r>
              <a:rPr lang="da-DK" sz="1200" dirty="0">
                <a:latin typeface="Verdana" panose="020B0604030504040204" pitchFamily="34" charset="0"/>
                <a:ea typeface="Verdana" panose="020B0604030504040204" pitchFamily="34" charset="0"/>
                <a:cs typeface="Verdana" panose="020B0604030504040204" pitchFamily="34" charset="0"/>
              </a:rPr>
              <a:t> +16</a:t>
            </a:r>
          </a:p>
        </p:txBody>
      </p:sp>
    </p:spTree>
    <p:extLst>
      <p:ext uri="{BB962C8B-B14F-4D97-AF65-F5344CB8AC3E}">
        <p14:creationId xmlns:p14="http://schemas.microsoft.com/office/powerpoint/2010/main" val="10184829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Lige forbindelse 4">
            <a:extLst>
              <a:ext uri="{FF2B5EF4-FFF2-40B4-BE49-F238E27FC236}">
                <a16:creationId xmlns:a16="http://schemas.microsoft.com/office/drawing/2014/main" id="{399A575F-981B-4BEA-827F-C3527798A9A0}"/>
              </a:ext>
            </a:extLst>
          </p:cNvPr>
          <p:cNvCxnSpPr/>
          <p:nvPr/>
        </p:nvCxnSpPr>
        <p:spPr>
          <a:xfrm>
            <a:off x="1696915" y="0"/>
            <a:ext cx="0" cy="685800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kstfelt 5">
            <a:extLst>
              <a:ext uri="{FF2B5EF4-FFF2-40B4-BE49-F238E27FC236}">
                <a16:creationId xmlns:a16="http://schemas.microsoft.com/office/drawing/2014/main" id="{922747D4-B423-400A-BA19-096A0432B699}"/>
              </a:ext>
            </a:extLst>
          </p:cNvPr>
          <p:cNvSpPr txBox="1"/>
          <p:nvPr/>
        </p:nvSpPr>
        <p:spPr>
          <a:xfrm>
            <a:off x="0" y="0"/>
            <a:ext cx="1696908" cy="6858000"/>
          </a:xfrm>
          <a:prstGeom prst="rect">
            <a:avLst/>
          </a:prstGeom>
          <a:solidFill>
            <a:srgbClr val="70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kstfelt 6">
            <a:extLst>
              <a:ext uri="{FF2B5EF4-FFF2-40B4-BE49-F238E27FC236}">
                <a16:creationId xmlns:a16="http://schemas.microsoft.com/office/drawing/2014/main" id="{EC405921-3235-4954-BB24-2078C19B345A}"/>
              </a:ext>
            </a:extLst>
          </p:cNvPr>
          <p:cNvSpPr txBox="1"/>
          <p:nvPr/>
        </p:nvSpPr>
        <p:spPr>
          <a:xfrm>
            <a:off x="-9525" y="5915025"/>
            <a:ext cx="169690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prstClr val="white"/>
                </a:solidFill>
                <a:effectLst/>
                <a:uLnTx/>
                <a:uFillTx/>
                <a:latin typeface="Calibri" panose="020F0502020204030204"/>
                <a:ea typeface="+mn-ea"/>
                <a:cs typeface="+mn-cs"/>
              </a:rPr>
              <a:t>Idrættens Konsulenthus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white"/>
                </a:solidFill>
                <a:effectLst/>
                <a:uLnTx/>
                <a:uFillTx/>
                <a:latin typeface="Calibri" panose="020F0502020204030204"/>
                <a:ea typeface="+mn-ea"/>
                <a:cs typeface="+mn-cs"/>
              </a:rPr>
              <a:t>Henrik H. Brandt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white"/>
                </a:solidFill>
                <a:effectLst/>
                <a:uLnTx/>
                <a:uFillTx/>
                <a:latin typeface="Calibri" panose="020F0502020204030204"/>
                <a:ea typeface="+mn-ea"/>
                <a:cs typeface="+mn-cs"/>
              </a:rPr>
              <a:t>Tlf. +4529210972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white"/>
                </a:solidFill>
                <a:effectLst/>
                <a:uLnTx/>
                <a:uFillTx/>
                <a:latin typeface="Calibri" panose="020F0502020204030204"/>
                <a:ea typeface="+mn-ea"/>
                <a:cs typeface="+mn-cs"/>
              </a:rPr>
              <a:t>henrik.brandt@idkon.dk</a:t>
            </a:r>
          </a:p>
        </p:txBody>
      </p:sp>
      <p:sp>
        <p:nvSpPr>
          <p:cNvPr id="2" name="Tekstfelt 1">
            <a:extLst>
              <a:ext uri="{FF2B5EF4-FFF2-40B4-BE49-F238E27FC236}">
                <a16:creationId xmlns:a16="http://schemas.microsoft.com/office/drawing/2014/main" id="{8EE71EAA-043C-4D5D-B9BE-26B41147132D}"/>
              </a:ext>
            </a:extLst>
          </p:cNvPr>
          <p:cNvSpPr txBox="1"/>
          <p:nvPr/>
        </p:nvSpPr>
        <p:spPr>
          <a:xfrm>
            <a:off x="2338921" y="372274"/>
            <a:ext cx="9645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The definition of a </a:t>
            </a:r>
            <a:r>
              <a:rPr kumimoji="0" lang="da-DK" sz="24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good</a:t>
            </a:r>
            <a:r>
              <a:rPr kumimoji="0" lang="da-DK"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coach </a:t>
            </a:r>
            <a:r>
              <a:rPr kumimoji="0" lang="da-DK" sz="24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depends</a:t>
            </a:r>
            <a:r>
              <a:rPr kumimoji="0" lang="da-DK"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on the task</a:t>
            </a:r>
          </a:p>
        </p:txBody>
      </p:sp>
      <p:sp>
        <p:nvSpPr>
          <p:cNvPr id="3" name="Tekstfelt 2">
            <a:extLst>
              <a:ext uri="{FF2B5EF4-FFF2-40B4-BE49-F238E27FC236}">
                <a16:creationId xmlns:a16="http://schemas.microsoft.com/office/drawing/2014/main" id="{93C7910A-0AE7-4791-9B1F-D40FF9D845EF}"/>
              </a:ext>
            </a:extLst>
          </p:cNvPr>
          <p:cNvSpPr txBox="1"/>
          <p:nvPr/>
        </p:nvSpPr>
        <p:spPr>
          <a:xfrm>
            <a:off x="2123759" y="859582"/>
            <a:ext cx="9379969"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8" name="Diagram 7">
            <a:extLst>
              <a:ext uri="{FF2B5EF4-FFF2-40B4-BE49-F238E27FC236}">
                <a16:creationId xmlns:a16="http://schemas.microsoft.com/office/drawing/2014/main" id="{43FF8E0E-4F84-421E-B18D-EB7AB2EFA803}"/>
              </a:ext>
            </a:extLst>
          </p:cNvPr>
          <p:cNvGraphicFramePr/>
          <p:nvPr>
            <p:extLst>
              <p:ext uri="{D42A27DB-BD31-4B8C-83A1-F6EECF244321}">
                <p14:modId xmlns:p14="http://schemas.microsoft.com/office/powerpoint/2010/main" val="1368078994"/>
              </p:ext>
            </p:extLst>
          </p:nvPr>
        </p:nvGraphicFramePr>
        <p:xfrm>
          <a:off x="2700957" y="1580083"/>
          <a:ext cx="8214667" cy="4274096"/>
        </p:xfrm>
        <a:graphic>
          <a:graphicData uri="http://schemas.openxmlformats.org/drawingml/2006/chart">
            <c:chart xmlns:c="http://schemas.openxmlformats.org/drawingml/2006/chart" xmlns:r="http://schemas.openxmlformats.org/officeDocument/2006/relationships" r:id="rId3"/>
          </a:graphicData>
        </a:graphic>
      </p:graphicFrame>
      <p:sp>
        <p:nvSpPr>
          <p:cNvPr id="4" name="Tekstfelt 3">
            <a:extLst>
              <a:ext uri="{FF2B5EF4-FFF2-40B4-BE49-F238E27FC236}">
                <a16:creationId xmlns:a16="http://schemas.microsoft.com/office/drawing/2014/main" id="{6115A0B4-1500-432F-8F76-196D4D66DDF3}"/>
              </a:ext>
            </a:extLst>
          </p:cNvPr>
          <p:cNvSpPr txBox="1"/>
          <p:nvPr/>
        </p:nvSpPr>
        <p:spPr>
          <a:xfrm>
            <a:off x="6792772" y="6353383"/>
            <a:ext cx="5337807"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a-DK" sz="1000" i="1" dirty="0" err="1">
                <a:solidFill>
                  <a:prstClr val="black"/>
                </a:solidFill>
                <a:latin typeface="Verdana" panose="020B0604030504040204" pitchFamily="34" charset="0"/>
                <a:ea typeface="Verdana" panose="020B0604030504040204" pitchFamily="34" charset="0"/>
                <a:cs typeface="Verdana" panose="020B0604030504040204" pitchFamily="34" charset="0"/>
              </a:rPr>
              <a:t>Share</a:t>
            </a:r>
            <a:r>
              <a:rPr lang="da-DK" sz="1000" i="1" dirty="0">
                <a:solidFill>
                  <a:prstClr val="black"/>
                </a:solidFill>
                <a:latin typeface="Verdana" panose="020B0604030504040204" pitchFamily="34" charset="0"/>
                <a:ea typeface="Verdana" panose="020B0604030504040204" pitchFamily="34" charset="0"/>
                <a:cs typeface="Verdana" panose="020B0604030504040204" pitchFamily="34" charset="0"/>
              </a:rPr>
              <a:t> of the Danish population +16 </a:t>
            </a:r>
            <a:r>
              <a:rPr lang="da-DK" sz="1000" i="1" dirty="0" err="1">
                <a:solidFill>
                  <a:prstClr val="black"/>
                </a:solidFill>
                <a:latin typeface="Verdana" panose="020B0604030504040204" pitchFamily="34" charset="0"/>
                <a:ea typeface="Verdana" panose="020B0604030504040204" pitchFamily="34" charset="0"/>
                <a:cs typeface="Verdana" panose="020B0604030504040204" pitchFamily="34" charset="0"/>
              </a:rPr>
              <a:t>who</a:t>
            </a:r>
            <a:r>
              <a:rPr lang="da-DK" sz="1000" i="1" dirty="0">
                <a:solidFill>
                  <a:prstClr val="black"/>
                </a:solidFill>
                <a:latin typeface="Verdana" panose="020B0604030504040204" pitchFamily="34" charset="0"/>
                <a:ea typeface="Verdana" panose="020B0604030504040204" pitchFamily="34" charset="0"/>
                <a:cs typeface="Verdana" panose="020B0604030504040204" pitchFamily="34" charset="0"/>
              </a:rPr>
              <a:t> </a:t>
            </a:r>
            <a:r>
              <a:rPr lang="da-DK" sz="1000" i="1" dirty="0" err="1">
                <a:solidFill>
                  <a:prstClr val="black"/>
                </a:solidFill>
                <a:latin typeface="Verdana" panose="020B0604030504040204" pitchFamily="34" charset="0"/>
                <a:ea typeface="Verdana" panose="020B0604030504040204" pitchFamily="34" charset="0"/>
                <a:cs typeface="Verdana" panose="020B0604030504040204" pitchFamily="34" charset="0"/>
              </a:rPr>
              <a:t>regularly</a:t>
            </a:r>
            <a:r>
              <a:rPr lang="da-DK" sz="1000" i="1" dirty="0">
                <a:solidFill>
                  <a:prstClr val="black"/>
                </a:solidFill>
                <a:latin typeface="Verdana" panose="020B0604030504040204" pitchFamily="34" charset="0"/>
                <a:ea typeface="Verdana" panose="020B0604030504040204" pitchFamily="34" charset="0"/>
                <a:cs typeface="Verdana" panose="020B0604030504040204" pitchFamily="34" charset="0"/>
              </a:rPr>
              <a:t> practice sport or </a:t>
            </a:r>
            <a:r>
              <a:rPr lang="da-DK" sz="1000" i="1" dirty="0" err="1">
                <a:solidFill>
                  <a:prstClr val="black"/>
                </a:solidFill>
                <a:latin typeface="Verdana" panose="020B0604030504040204" pitchFamily="34" charset="0"/>
                <a:ea typeface="Verdana" panose="020B0604030504040204" pitchFamily="34" charset="0"/>
                <a:cs typeface="Verdana" panose="020B0604030504040204" pitchFamily="34" charset="0"/>
              </a:rPr>
              <a:t>exercise</a:t>
            </a:r>
            <a:r>
              <a:rPr kumimoji="0" lang="da-DK" sz="1000" b="0" i="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Idrættens Analyseinstitut, 2016</a:t>
            </a:r>
          </a:p>
        </p:txBody>
      </p:sp>
      <p:sp>
        <p:nvSpPr>
          <p:cNvPr id="10" name="Tekstfelt 9">
            <a:extLst>
              <a:ext uri="{FF2B5EF4-FFF2-40B4-BE49-F238E27FC236}">
                <a16:creationId xmlns:a16="http://schemas.microsoft.com/office/drawing/2014/main" id="{7EAC5F73-6B0F-4CB4-9BC1-172D87F4B479}"/>
              </a:ext>
            </a:extLst>
          </p:cNvPr>
          <p:cNvSpPr txBox="1"/>
          <p:nvPr/>
        </p:nvSpPr>
        <p:spPr>
          <a:xfrm>
            <a:off x="7829550" y="1063714"/>
            <a:ext cx="410102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600" i="1" dirty="0" err="1">
                <a:solidFill>
                  <a:srgbClr val="FF0000"/>
                </a:solidFill>
                <a:latin typeface="Verdana" panose="020B0604030504040204" pitchFamily="34" charset="0"/>
                <a:ea typeface="Verdana" panose="020B0604030504040204" pitchFamily="34" charset="0"/>
                <a:cs typeface="Verdana" panose="020B0604030504040204" pitchFamily="34" charset="0"/>
              </a:rPr>
              <a:t>What</a:t>
            </a:r>
            <a:r>
              <a:rPr lang="da-DK" sz="1600" i="1" dirty="0">
                <a:solidFill>
                  <a:srgbClr val="FF0000"/>
                </a:solidFill>
                <a:latin typeface="Verdana" panose="020B0604030504040204" pitchFamily="34" charset="0"/>
                <a:ea typeface="Verdana" panose="020B0604030504040204" pitchFamily="34" charset="0"/>
                <a:cs typeface="Verdana" panose="020B0604030504040204" pitchFamily="34" charset="0"/>
              </a:rPr>
              <a:t> is the ideal coach?</a:t>
            </a:r>
            <a:endParaRPr kumimoji="0" lang="da-DK" sz="16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4" name="Lige pilforbindelse 13">
            <a:extLst>
              <a:ext uri="{FF2B5EF4-FFF2-40B4-BE49-F238E27FC236}">
                <a16:creationId xmlns:a16="http://schemas.microsoft.com/office/drawing/2014/main" id="{9B95F12B-E36F-440D-8A03-1EE2C388F890}"/>
              </a:ext>
            </a:extLst>
          </p:cNvPr>
          <p:cNvCxnSpPr/>
          <p:nvPr/>
        </p:nvCxnSpPr>
        <p:spPr>
          <a:xfrm flipH="1">
            <a:off x="4743450" y="1433046"/>
            <a:ext cx="3211830" cy="4871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Lige pilforbindelse 15">
            <a:extLst>
              <a:ext uri="{FF2B5EF4-FFF2-40B4-BE49-F238E27FC236}">
                <a16:creationId xmlns:a16="http://schemas.microsoft.com/office/drawing/2014/main" id="{60D4165E-CCCF-4534-AD39-11353F8EBCE8}"/>
              </a:ext>
            </a:extLst>
          </p:cNvPr>
          <p:cNvCxnSpPr/>
          <p:nvPr/>
        </p:nvCxnSpPr>
        <p:spPr>
          <a:xfrm flipH="1">
            <a:off x="5715000" y="1433046"/>
            <a:ext cx="2240280" cy="10155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Lige pilforbindelse 17">
            <a:extLst>
              <a:ext uri="{FF2B5EF4-FFF2-40B4-BE49-F238E27FC236}">
                <a16:creationId xmlns:a16="http://schemas.microsoft.com/office/drawing/2014/main" id="{79B5A78B-7A63-4889-B495-FE9A1F7E22C3}"/>
              </a:ext>
            </a:extLst>
          </p:cNvPr>
          <p:cNvCxnSpPr/>
          <p:nvPr/>
        </p:nvCxnSpPr>
        <p:spPr>
          <a:xfrm flipH="1">
            <a:off x="7006590" y="1433046"/>
            <a:ext cx="948690" cy="11387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Lige pilforbindelse 19">
            <a:extLst>
              <a:ext uri="{FF2B5EF4-FFF2-40B4-BE49-F238E27FC236}">
                <a16:creationId xmlns:a16="http://schemas.microsoft.com/office/drawing/2014/main" id="{42A47EBA-F9AF-4203-86FC-333F3E5EDD74}"/>
              </a:ext>
            </a:extLst>
          </p:cNvPr>
          <p:cNvCxnSpPr/>
          <p:nvPr/>
        </p:nvCxnSpPr>
        <p:spPr>
          <a:xfrm>
            <a:off x="7955280" y="1433046"/>
            <a:ext cx="217170" cy="9215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Lige pilforbindelse 21">
            <a:extLst>
              <a:ext uri="{FF2B5EF4-FFF2-40B4-BE49-F238E27FC236}">
                <a16:creationId xmlns:a16="http://schemas.microsoft.com/office/drawing/2014/main" id="{C68397BA-E4F3-44FF-9439-2E2A3DE365E1}"/>
              </a:ext>
            </a:extLst>
          </p:cNvPr>
          <p:cNvCxnSpPr/>
          <p:nvPr/>
        </p:nvCxnSpPr>
        <p:spPr>
          <a:xfrm>
            <a:off x="7955280" y="1458689"/>
            <a:ext cx="1405890" cy="10155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28227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Lige forbindelse 4">
            <a:extLst>
              <a:ext uri="{FF2B5EF4-FFF2-40B4-BE49-F238E27FC236}">
                <a16:creationId xmlns:a16="http://schemas.microsoft.com/office/drawing/2014/main" id="{399A575F-981B-4BEA-827F-C3527798A9A0}"/>
              </a:ext>
            </a:extLst>
          </p:cNvPr>
          <p:cNvCxnSpPr/>
          <p:nvPr/>
        </p:nvCxnSpPr>
        <p:spPr>
          <a:xfrm>
            <a:off x="1174398" y="-143693"/>
            <a:ext cx="0" cy="685800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kstfelt 5">
            <a:extLst>
              <a:ext uri="{FF2B5EF4-FFF2-40B4-BE49-F238E27FC236}">
                <a16:creationId xmlns:a16="http://schemas.microsoft.com/office/drawing/2014/main" id="{922747D4-B423-400A-BA19-096A0432B699}"/>
              </a:ext>
            </a:extLst>
          </p:cNvPr>
          <p:cNvSpPr txBox="1"/>
          <p:nvPr/>
        </p:nvSpPr>
        <p:spPr>
          <a:xfrm>
            <a:off x="0" y="0"/>
            <a:ext cx="1696908" cy="6858000"/>
          </a:xfrm>
          <a:prstGeom prst="rect">
            <a:avLst/>
          </a:prstGeom>
          <a:solidFill>
            <a:srgbClr val="70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kstfelt 6">
            <a:extLst>
              <a:ext uri="{FF2B5EF4-FFF2-40B4-BE49-F238E27FC236}">
                <a16:creationId xmlns:a16="http://schemas.microsoft.com/office/drawing/2014/main" id="{EC405921-3235-4954-BB24-2078C19B345A}"/>
              </a:ext>
            </a:extLst>
          </p:cNvPr>
          <p:cNvSpPr txBox="1"/>
          <p:nvPr/>
        </p:nvSpPr>
        <p:spPr>
          <a:xfrm>
            <a:off x="-9525" y="5915025"/>
            <a:ext cx="169690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prstClr val="white"/>
                </a:solidFill>
                <a:effectLst/>
                <a:uLnTx/>
                <a:uFillTx/>
                <a:latin typeface="Calibri" panose="020F0502020204030204"/>
                <a:ea typeface="+mn-ea"/>
                <a:cs typeface="+mn-cs"/>
              </a:rPr>
              <a:t>Idrættens Konsulenthus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white"/>
                </a:solidFill>
                <a:effectLst/>
                <a:uLnTx/>
                <a:uFillTx/>
                <a:latin typeface="Calibri" panose="020F0502020204030204"/>
                <a:ea typeface="+mn-ea"/>
                <a:cs typeface="+mn-cs"/>
              </a:rPr>
              <a:t>Henrik H. Brandt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white"/>
                </a:solidFill>
                <a:effectLst/>
                <a:uLnTx/>
                <a:uFillTx/>
                <a:latin typeface="Calibri" panose="020F0502020204030204"/>
                <a:ea typeface="+mn-ea"/>
                <a:cs typeface="+mn-cs"/>
              </a:rPr>
              <a:t>Tlf. +4529210972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white"/>
                </a:solidFill>
                <a:effectLst/>
                <a:uLnTx/>
                <a:uFillTx/>
                <a:latin typeface="Calibri" panose="020F0502020204030204"/>
                <a:ea typeface="+mn-ea"/>
                <a:cs typeface="+mn-cs"/>
              </a:rPr>
              <a:t>henrik.brandt@idkon.dk</a:t>
            </a:r>
          </a:p>
        </p:txBody>
      </p:sp>
      <p:pic>
        <p:nvPicPr>
          <p:cNvPr id="9" name="Picture 2">
            <a:extLst>
              <a:ext uri="{FF2B5EF4-FFF2-40B4-BE49-F238E27FC236}">
                <a16:creationId xmlns:a16="http://schemas.microsoft.com/office/drawing/2014/main" id="{5811A5BE-F183-4ACA-B35A-A2FAB6E5F4F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60560" y="2269527"/>
            <a:ext cx="7811665" cy="311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1" name="Pladsholder til indhold 17">
            <a:extLst>
              <a:ext uri="{FF2B5EF4-FFF2-40B4-BE49-F238E27FC236}">
                <a16:creationId xmlns:a16="http://schemas.microsoft.com/office/drawing/2014/main" id="{BE389DEB-078E-4322-A494-5FE1FAF8DA1F}"/>
              </a:ext>
            </a:extLst>
          </p:cNvPr>
          <p:cNvGraphicFramePr>
            <a:graphicFrameLocks/>
          </p:cNvGraphicFramePr>
          <p:nvPr>
            <p:extLst>
              <p:ext uri="{D42A27DB-BD31-4B8C-83A1-F6EECF244321}">
                <p14:modId xmlns:p14="http://schemas.microsoft.com/office/powerpoint/2010/main" val="3065068387"/>
              </p:ext>
            </p:extLst>
          </p:nvPr>
        </p:nvGraphicFramePr>
        <p:xfrm>
          <a:off x="1732326" y="1609367"/>
          <a:ext cx="8219256" cy="4525963"/>
        </p:xfrm>
        <a:graphic>
          <a:graphicData uri="http://schemas.openxmlformats.org/drawingml/2006/chart">
            <c:chart xmlns:c="http://schemas.openxmlformats.org/drawingml/2006/chart" xmlns:r="http://schemas.openxmlformats.org/officeDocument/2006/relationships" r:id="rId4"/>
          </a:graphicData>
        </a:graphic>
      </p:graphicFrame>
      <p:sp>
        <p:nvSpPr>
          <p:cNvPr id="2" name="Tekstfelt 1">
            <a:extLst>
              <a:ext uri="{FF2B5EF4-FFF2-40B4-BE49-F238E27FC236}">
                <a16:creationId xmlns:a16="http://schemas.microsoft.com/office/drawing/2014/main" id="{5076A3B9-1D67-48C9-8F33-ED79B5010CC8}"/>
              </a:ext>
            </a:extLst>
          </p:cNvPr>
          <p:cNvSpPr txBox="1"/>
          <p:nvPr/>
        </p:nvSpPr>
        <p:spPr>
          <a:xfrm>
            <a:off x="2366685" y="577071"/>
            <a:ext cx="1013370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 </a:t>
            </a:r>
            <a:r>
              <a:rPr kumimoji="0" lang="da-DK" sz="24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good</a:t>
            </a:r>
            <a:r>
              <a:rPr kumimoji="0" lang="da-DK"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coach understands the </a:t>
            </a:r>
            <a:r>
              <a:rPr kumimoji="0" lang="da-DK" sz="24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life</a:t>
            </a:r>
            <a:r>
              <a:rPr kumimoji="0" lang="da-DK"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da-DK" sz="24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phases</a:t>
            </a:r>
            <a:endParaRPr kumimoji="0" lang="da-DK"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2400" dirty="0">
                <a:solidFill>
                  <a:prstClr val="black"/>
                </a:solidFill>
                <a:latin typeface="Verdana" panose="020B0604030504040204" pitchFamily="34" charset="0"/>
                <a:ea typeface="Verdana" panose="020B0604030504040204" pitchFamily="34" charset="0"/>
                <a:cs typeface="Verdana" panose="020B0604030504040204" pitchFamily="34" charset="0"/>
              </a:rPr>
              <a:t>(and </a:t>
            </a:r>
            <a:r>
              <a:rPr lang="da-DK" sz="2400" dirty="0" err="1">
                <a:solidFill>
                  <a:prstClr val="black"/>
                </a:solidFill>
                <a:latin typeface="Verdana" panose="020B0604030504040204" pitchFamily="34" charset="0"/>
                <a:ea typeface="Verdana" panose="020B0604030504040204" pitchFamily="34" charset="0"/>
                <a:cs typeface="Verdana" panose="020B0604030504040204" pitchFamily="34" charset="0"/>
              </a:rPr>
              <a:t>education</a:t>
            </a:r>
            <a:r>
              <a:rPr lang="da-DK" sz="2400" dirty="0">
                <a:solidFill>
                  <a:prstClr val="black"/>
                </a:solidFill>
                <a:latin typeface="Verdana" panose="020B0604030504040204" pitchFamily="34" charset="0"/>
                <a:ea typeface="Verdana" panose="020B0604030504040204" pitchFamily="34" charset="0"/>
                <a:cs typeface="Verdana" panose="020B0604030504040204" pitchFamily="34" charset="0"/>
              </a:rPr>
              <a:t> of coaches </a:t>
            </a:r>
            <a:r>
              <a:rPr lang="da-DK" sz="2400" dirty="0" err="1">
                <a:solidFill>
                  <a:prstClr val="black"/>
                </a:solidFill>
                <a:latin typeface="Verdana" panose="020B0604030504040204" pitchFamily="34" charset="0"/>
                <a:ea typeface="Verdana" panose="020B0604030504040204" pitchFamily="34" charset="0"/>
                <a:cs typeface="Verdana" panose="020B0604030504040204" pitchFamily="34" charset="0"/>
              </a:rPr>
              <a:t>takes</a:t>
            </a:r>
            <a:r>
              <a:rPr lang="da-DK" sz="2400" dirty="0">
                <a:solidFill>
                  <a:prstClr val="black"/>
                </a:solidFill>
                <a:latin typeface="Verdana" panose="020B0604030504040204" pitchFamily="34" charset="0"/>
                <a:ea typeface="Verdana" panose="020B0604030504040204" pitchFamily="34" charset="0"/>
                <a:cs typeface="Verdana" panose="020B0604030504040204" pitchFamily="34" charset="0"/>
              </a:rPr>
              <a:t> </a:t>
            </a:r>
            <a:r>
              <a:rPr lang="da-DK" sz="2400" dirty="0" err="1">
                <a:solidFill>
                  <a:prstClr val="black"/>
                </a:solidFill>
                <a:latin typeface="Verdana" panose="020B0604030504040204" pitchFamily="34" charset="0"/>
                <a:ea typeface="Verdana" panose="020B0604030504040204" pitchFamily="34" charset="0"/>
                <a:cs typeface="Verdana" panose="020B0604030504040204" pitchFamily="34" charset="0"/>
              </a:rPr>
              <a:t>different</a:t>
            </a:r>
            <a:r>
              <a:rPr lang="da-DK" sz="2400" dirty="0">
                <a:solidFill>
                  <a:prstClr val="black"/>
                </a:solidFill>
                <a:latin typeface="Verdana" panose="020B0604030504040204" pitchFamily="34" charset="0"/>
                <a:ea typeface="Verdana" panose="020B0604030504040204" pitchFamily="34" charset="0"/>
                <a:cs typeface="Verdana" panose="020B0604030504040204" pitchFamily="34" charset="0"/>
              </a:rPr>
              <a:t> </a:t>
            </a:r>
            <a:r>
              <a:rPr lang="da-DK" sz="2400" dirty="0" err="1">
                <a:solidFill>
                  <a:prstClr val="black"/>
                </a:solidFill>
                <a:latin typeface="Verdana" panose="020B0604030504040204" pitchFamily="34" charset="0"/>
                <a:ea typeface="Verdana" panose="020B0604030504040204" pitchFamily="34" charset="0"/>
                <a:cs typeface="Verdana" panose="020B0604030504040204" pitchFamily="34" charset="0"/>
              </a:rPr>
              <a:t>approaches</a:t>
            </a:r>
            <a:endParaRPr kumimoji="0" lang="da-DK"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 name="Tekstfelt 2">
            <a:extLst>
              <a:ext uri="{FF2B5EF4-FFF2-40B4-BE49-F238E27FC236}">
                <a16:creationId xmlns:a16="http://schemas.microsoft.com/office/drawing/2014/main" id="{1168C225-10B9-4529-B494-6FCBD9236BEB}"/>
              </a:ext>
            </a:extLst>
          </p:cNvPr>
          <p:cNvSpPr txBox="1"/>
          <p:nvPr/>
        </p:nvSpPr>
        <p:spPr>
          <a:xfrm>
            <a:off x="4572002" y="6319786"/>
            <a:ext cx="723899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000" b="0" i="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Danskernes motions- og sportsvaner 2011 (Idrættens Analyseinstitut)  og Instituttet for fremtidsforskning</a:t>
            </a:r>
          </a:p>
        </p:txBody>
      </p:sp>
      <p:sp>
        <p:nvSpPr>
          <p:cNvPr id="8" name="Tekstfelt 7">
            <a:extLst>
              <a:ext uri="{FF2B5EF4-FFF2-40B4-BE49-F238E27FC236}">
                <a16:creationId xmlns:a16="http://schemas.microsoft.com/office/drawing/2014/main" id="{D38C2BBB-A5C4-4910-8626-EA070A2CA166}"/>
              </a:ext>
            </a:extLst>
          </p:cNvPr>
          <p:cNvSpPr txBox="1"/>
          <p:nvPr/>
        </p:nvSpPr>
        <p:spPr>
          <a:xfrm>
            <a:off x="2760560" y="5386602"/>
            <a:ext cx="7811665" cy="246221"/>
          </a:xfrm>
          <a:prstGeom prst="rect">
            <a:avLst/>
          </a:prstGeom>
          <a:noFill/>
        </p:spPr>
        <p:txBody>
          <a:bodyPr wrap="square" rtlCol="0">
            <a:spAutoFit/>
          </a:bodyPr>
          <a:lstStyle/>
          <a:p>
            <a:r>
              <a:rPr lang="da-DK" sz="1000" i="1" dirty="0">
                <a:latin typeface="Verdana" panose="020B0604030504040204" pitchFamily="34" charset="0"/>
                <a:ea typeface="Verdana" panose="020B0604030504040204" pitchFamily="34" charset="0"/>
                <a:cs typeface="Verdana" panose="020B0604030504040204" pitchFamily="34" charset="0"/>
              </a:rPr>
              <a:t>Dependent      Independent   </a:t>
            </a:r>
            <a:r>
              <a:rPr lang="da-DK" sz="1000" i="1" dirty="0" err="1">
                <a:latin typeface="Verdana" panose="020B0604030504040204" pitchFamily="34" charset="0"/>
                <a:ea typeface="Verdana" panose="020B0604030504040204" pitchFamily="34" charset="0"/>
                <a:cs typeface="Verdana" panose="020B0604030504040204" pitchFamily="34" charset="0"/>
              </a:rPr>
              <a:t>Free</a:t>
            </a:r>
            <a:r>
              <a:rPr lang="da-DK" sz="1000" i="1" dirty="0">
                <a:latin typeface="Verdana" panose="020B0604030504040204" pitchFamily="34" charset="0"/>
                <a:ea typeface="Verdana" panose="020B0604030504040204" pitchFamily="34" charset="0"/>
                <a:cs typeface="Verdana" panose="020B0604030504040204" pitchFamily="34" charset="0"/>
              </a:rPr>
              <a:t> </a:t>
            </a:r>
            <a:r>
              <a:rPr lang="da-DK" sz="1000" i="1" dirty="0" err="1">
                <a:latin typeface="Verdana" panose="020B0604030504040204" pitchFamily="34" charset="0"/>
                <a:ea typeface="Verdana" panose="020B0604030504040204" pitchFamily="34" charset="0"/>
                <a:cs typeface="Verdana" panose="020B0604030504040204" pitchFamily="34" charset="0"/>
              </a:rPr>
              <a:t>phase</a:t>
            </a:r>
            <a:r>
              <a:rPr lang="da-DK" sz="1000" i="1" dirty="0">
                <a:latin typeface="Verdana" panose="020B0604030504040204" pitchFamily="34" charset="0"/>
                <a:ea typeface="Verdana" panose="020B0604030504040204" pitchFamily="34" charset="0"/>
                <a:cs typeface="Verdana" panose="020B0604030504040204" pitchFamily="34" charset="0"/>
              </a:rPr>
              <a:t> I        </a:t>
            </a:r>
            <a:r>
              <a:rPr lang="da-DK" sz="1000" i="1" dirty="0" err="1">
                <a:latin typeface="Verdana" panose="020B0604030504040204" pitchFamily="34" charset="0"/>
                <a:ea typeface="Verdana" panose="020B0604030504040204" pitchFamily="34" charset="0"/>
                <a:cs typeface="Verdana" panose="020B0604030504040204" pitchFamily="34" charset="0"/>
              </a:rPr>
              <a:t>Parents</a:t>
            </a:r>
            <a:r>
              <a:rPr lang="da-DK" sz="1000" i="1" dirty="0">
                <a:latin typeface="Verdana" panose="020B0604030504040204" pitchFamily="34" charset="0"/>
                <a:ea typeface="Verdana" panose="020B0604030504040204" pitchFamily="34" charset="0"/>
                <a:cs typeface="Verdana" panose="020B0604030504040204" pitchFamily="34" charset="0"/>
              </a:rPr>
              <a:t>                                    </a:t>
            </a:r>
            <a:r>
              <a:rPr lang="da-DK" sz="1000" i="1" dirty="0" err="1">
                <a:latin typeface="Verdana" panose="020B0604030504040204" pitchFamily="34" charset="0"/>
                <a:ea typeface="Verdana" panose="020B0604030504040204" pitchFamily="34" charset="0"/>
                <a:cs typeface="Verdana" panose="020B0604030504040204" pitchFamily="34" charset="0"/>
              </a:rPr>
              <a:t>Free</a:t>
            </a:r>
            <a:r>
              <a:rPr lang="da-DK" sz="1000" i="1" dirty="0">
                <a:latin typeface="Verdana" panose="020B0604030504040204" pitchFamily="34" charset="0"/>
                <a:ea typeface="Verdana" panose="020B0604030504040204" pitchFamily="34" charset="0"/>
                <a:cs typeface="Verdana" panose="020B0604030504040204" pitchFamily="34" charset="0"/>
              </a:rPr>
              <a:t> </a:t>
            </a:r>
            <a:r>
              <a:rPr lang="da-DK" sz="1000" i="1" dirty="0" err="1">
                <a:latin typeface="Verdana" panose="020B0604030504040204" pitchFamily="34" charset="0"/>
                <a:ea typeface="Verdana" panose="020B0604030504040204" pitchFamily="34" charset="0"/>
                <a:cs typeface="Verdana" panose="020B0604030504040204" pitchFamily="34" charset="0"/>
              </a:rPr>
              <a:t>phase</a:t>
            </a:r>
            <a:r>
              <a:rPr lang="da-DK" sz="1000" i="1" dirty="0">
                <a:latin typeface="Verdana" panose="020B0604030504040204" pitchFamily="34" charset="0"/>
                <a:ea typeface="Verdana" panose="020B0604030504040204" pitchFamily="34" charset="0"/>
                <a:cs typeface="Verdana" panose="020B0604030504040204" pitchFamily="34" charset="0"/>
              </a:rPr>
              <a:t> II                </a:t>
            </a:r>
            <a:r>
              <a:rPr lang="da-DK" sz="1000" i="1" dirty="0" err="1">
                <a:latin typeface="Verdana" panose="020B0604030504040204" pitchFamily="34" charset="0"/>
                <a:ea typeface="Verdana" panose="020B0604030504040204" pitchFamily="34" charset="0"/>
                <a:cs typeface="Verdana" panose="020B0604030504040204" pitchFamily="34" charset="0"/>
              </a:rPr>
              <a:t>Elderly</a:t>
            </a:r>
            <a:endParaRPr lang="da-DK" sz="1000" i="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2270627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Lige forbindelse 4">
            <a:extLst>
              <a:ext uri="{FF2B5EF4-FFF2-40B4-BE49-F238E27FC236}">
                <a16:creationId xmlns:a16="http://schemas.microsoft.com/office/drawing/2014/main" id="{399A575F-981B-4BEA-827F-C3527798A9A0}"/>
              </a:ext>
            </a:extLst>
          </p:cNvPr>
          <p:cNvCxnSpPr/>
          <p:nvPr/>
        </p:nvCxnSpPr>
        <p:spPr>
          <a:xfrm>
            <a:off x="1696915" y="0"/>
            <a:ext cx="0" cy="685800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kstfelt 5">
            <a:extLst>
              <a:ext uri="{FF2B5EF4-FFF2-40B4-BE49-F238E27FC236}">
                <a16:creationId xmlns:a16="http://schemas.microsoft.com/office/drawing/2014/main" id="{922747D4-B423-400A-BA19-096A0432B699}"/>
              </a:ext>
            </a:extLst>
          </p:cNvPr>
          <p:cNvSpPr txBox="1"/>
          <p:nvPr/>
        </p:nvSpPr>
        <p:spPr>
          <a:xfrm>
            <a:off x="0" y="0"/>
            <a:ext cx="1696908" cy="6858000"/>
          </a:xfrm>
          <a:prstGeom prst="rect">
            <a:avLst/>
          </a:prstGeom>
          <a:solidFill>
            <a:srgbClr val="70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kstfelt 6">
            <a:extLst>
              <a:ext uri="{FF2B5EF4-FFF2-40B4-BE49-F238E27FC236}">
                <a16:creationId xmlns:a16="http://schemas.microsoft.com/office/drawing/2014/main" id="{EC405921-3235-4954-BB24-2078C19B345A}"/>
              </a:ext>
            </a:extLst>
          </p:cNvPr>
          <p:cNvSpPr txBox="1"/>
          <p:nvPr/>
        </p:nvSpPr>
        <p:spPr>
          <a:xfrm>
            <a:off x="-9525" y="5915025"/>
            <a:ext cx="169690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prstClr val="white"/>
                </a:solidFill>
                <a:effectLst/>
                <a:uLnTx/>
                <a:uFillTx/>
                <a:latin typeface="Calibri" panose="020F0502020204030204"/>
                <a:ea typeface="+mn-ea"/>
                <a:cs typeface="+mn-cs"/>
              </a:rPr>
              <a:t>Idrættens Konsulenthus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white"/>
                </a:solidFill>
                <a:effectLst/>
                <a:uLnTx/>
                <a:uFillTx/>
                <a:latin typeface="Calibri" panose="020F0502020204030204"/>
                <a:ea typeface="+mn-ea"/>
                <a:cs typeface="+mn-cs"/>
              </a:rPr>
              <a:t>Henrik H. Brandt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white"/>
                </a:solidFill>
                <a:effectLst/>
                <a:uLnTx/>
                <a:uFillTx/>
                <a:latin typeface="Calibri" panose="020F0502020204030204"/>
                <a:ea typeface="+mn-ea"/>
                <a:cs typeface="+mn-cs"/>
              </a:rPr>
              <a:t>Tlf. +4529210972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white"/>
                </a:solidFill>
                <a:effectLst/>
                <a:uLnTx/>
                <a:uFillTx/>
                <a:latin typeface="Calibri" panose="020F0502020204030204"/>
                <a:ea typeface="+mn-ea"/>
                <a:cs typeface="+mn-cs"/>
              </a:rPr>
              <a:t>henrik.brandt@idkon.dk</a:t>
            </a:r>
          </a:p>
        </p:txBody>
      </p:sp>
      <p:pic>
        <p:nvPicPr>
          <p:cNvPr id="8" name="Picture 4">
            <a:extLst>
              <a:ext uri="{FF2B5EF4-FFF2-40B4-BE49-F238E27FC236}">
                <a16:creationId xmlns:a16="http://schemas.microsoft.com/office/drawing/2014/main" id="{8EF76BCF-CAF3-45BA-ACB7-5D4970E89D73}"/>
              </a:ext>
            </a:extLst>
          </p:cNvPr>
          <p:cNvPicPr>
            <a:picLocks noChangeAspect="1" noChangeArrowheads="1"/>
          </p:cNvPicPr>
          <p:nvPr/>
        </p:nvPicPr>
        <p:blipFill>
          <a:blip r:embed="rId2" cstate="print"/>
          <a:srcRect/>
          <a:stretch>
            <a:fillRect/>
          </a:stretch>
        </p:blipFill>
        <p:spPr bwMode="auto">
          <a:xfrm>
            <a:off x="2361654" y="1813743"/>
            <a:ext cx="8858121" cy="4428000"/>
          </a:xfrm>
          <a:prstGeom prst="rect">
            <a:avLst/>
          </a:prstGeom>
          <a:solidFill>
            <a:schemeClr val="bg1"/>
          </a:solidFill>
          <a:ln w="9525">
            <a:noFill/>
            <a:miter lim="800000"/>
            <a:headEnd/>
            <a:tailEnd/>
          </a:ln>
        </p:spPr>
      </p:pic>
      <p:sp>
        <p:nvSpPr>
          <p:cNvPr id="9" name="Tekstboks 10">
            <a:extLst>
              <a:ext uri="{FF2B5EF4-FFF2-40B4-BE49-F238E27FC236}">
                <a16:creationId xmlns:a16="http://schemas.microsoft.com/office/drawing/2014/main" id="{AD677F02-C80E-467E-B45A-3741AF302361}"/>
              </a:ext>
            </a:extLst>
          </p:cNvPr>
          <p:cNvSpPr txBox="1">
            <a:spLocks noChangeArrowheads="1"/>
          </p:cNvSpPr>
          <p:nvPr/>
        </p:nvSpPr>
        <p:spPr bwMode="auto">
          <a:xfrm>
            <a:off x="1758685" y="6452418"/>
            <a:ext cx="10324449" cy="461665"/>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Fitnesskultur mellem forening og forretning - aktive fitnessudøveres træningsmotiver, tilfredshed og selvvurderede sundhed. Idrættens Analyseinstitut, 2010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sp>
        <p:nvSpPr>
          <p:cNvPr id="2" name="Tekstfelt 1">
            <a:extLst>
              <a:ext uri="{FF2B5EF4-FFF2-40B4-BE49-F238E27FC236}">
                <a16:creationId xmlns:a16="http://schemas.microsoft.com/office/drawing/2014/main" id="{9F626E9D-FE61-4BCA-814B-EA7E85CC72E7}"/>
              </a:ext>
            </a:extLst>
          </p:cNvPr>
          <p:cNvSpPr txBox="1"/>
          <p:nvPr/>
        </p:nvSpPr>
        <p:spPr>
          <a:xfrm>
            <a:off x="2272939" y="731521"/>
            <a:ext cx="99408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400" dirty="0">
                <a:solidFill>
                  <a:prstClr val="black"/>
                </a:solidFill>
                <a:latin typeface="Verdana" panose="020B0604030504040204" pitchFamily="34" charset="0"/>
                <a:ea typeface="Verdana" panose="020B0604030504040204" pitchFamily="34" charset="0"/>
                <a:cs typeface="Verdana" panose="020B0604030504040204" pitchFamily="34" charset="0"/>
              </a:rPr>
              <a:t>The coach must understand </a:t>
            </a:r>
            <a:r>
              <a:rPr lang="da-DK" sz="2400" dirty="0" err="1">
                <a:solidFill>
                  <a:prstClr val="black"/>
                </a:solidFill>
                <a:latin typeface="Verdana" panose="020B0604030504040204" pitchFamily="34" charset="0"/>
                <a:ea typeface="Verdana" panose="020B0604030504040204" pitchFamily="34" charset="0"/>
                <a:cs typeface="Verdana" panose="020B0604030504040204" pitchFamily="34" charset="0"/>
              </a:rPr>
              <a:t>that</a:t>
            </a:r>
            <a:r>
              <a:rPr lang="da-DK" sz="2400" dirty="0">
                <a:solidFill>
                  <a:prstClr val="black"/>
                </a:solidFill>
                <a:latin typeface="Verdana" panose="020B0604030504040204" pitchFamily="34" charset="0"/>
                <a:ea typeface="Verdana" panose="020B0604030504040204" pitchFamily="34" charset="0"/>
                <a:cs typeface="Verdana" panose="020B0604030504040204" pitchFamily="34" charset="0"/>
              </a:rPr>
              <a:t> </a:t>
            </a:r>
            <a:r>
              <a:rPr lang="da-DK" sz="2400" dirty="0" err="1">
                <a:solidFill>
                  <a:prstClr val="black"/>
                </a:solidFill>
                <a:latin typeface="Verdana" panose="020B0604030504040204" pitchFamily="34" charset="0"/>
                <a:ea typeface="Verdana" panose="020B0604030504040204" pitchFamily="34" charset="0"/>
                <a:cs typeface="Verdana" panose="020B0604030504040204" pitchFamily="34" charset="0"/>
              </a:rPr>
              <a:t>motives</a:t>
            </a:r>
            <a:r>
              <a:rPr lang="da-DK" sz="2400" dirty="0">
                <a:solidFill>
                  <a:prstClr val="black"/>
                </a:solidFill>
                <a:latin typeface="Verdana" panose="020B0604030504040204" pitchFamily="34" charset="0"/>
                <a:ea typeface="Verdana" panose="020B0604030504040204" pitchFamily="34" charset="0"/>
                <a:cs typeface="Verdana" panose="020B0604030504040204" pitchFamily="34" charset="0"/>
              </a:rPr>
              <a:t> </a:t>
            </a:r>
            <a:r>
              <a:rPr lang="da-DK" sz="2400" dirty="0" err="1">
                <a:solidFill>
                  <a:prstClr val="black"/>
                </a:solidFill>
                <a:latin typeface="Verdana" panose="020B0604030504040204" pitchFamily="34" charset="0"/>
                <a:ea typeface="Verdana" panose="020B0604030504040204" pitchFamily="34" charset="0"/>
                <a:cs typeface="Verdana" panose="020B0604030504040204" pitchFamily="34" charset="0"/>
              </a:rPr>
              <a:t>vary</a:t>
            </a:r>
            <a:r>
              <a:rPr lang="da-DK" sz="2400" dirty="0">
                <a:solidFill>
                  <a:prstClr val="black"/>
                </a:solidFill>
                <a:latin typeface="Verdana" panose="020B0604030504040204" pitchFamily="34" charset="0"/>
                <a:ea typeface="Verdana" panose="020B0604030504040204" pitchFamily="34" charset="0"/>
                <a:cs typeface="Verdana" panose="020B0604030504040204" pitchFamily="34" charset="0"/>
              </a:rPr>
              <a:t> a </a:t>
            </a:r>
            <a:r>
              <a:rPr lang="da-DK" sz="2400" dirty="0" err="1">
                <a:solidFill>
                  <a:prstClr val="black"/>
                </a:solidFill>
                <a:latin typeface="Verdana" panose="020B0604030504040204" pitchFamily="34" charset="0"/>
                <a:ea typeface="Verdana" panose="020B0604030504040204" pitchFamily="34" charset="0"/>
                <a:cs typeface="Verdana" panose="020B0604030504040204" pitchFamily="34" charset="0"/>
              </a:rPr>
              <a:t>lot</a:t>
            </a:r>
            <a:endParaRPr kumimoji="0" lang="da-DK"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 name="Tekstfelt 2">
            <a:extLst>
              <a:ext uri="{FF2B5EF4-FFF2-40B4-BE49-F238E27FC236}">
                <a16:creationId xmlns:a16="http://schemas.microsoft.com/office/drawing/2014/main" id="{FB8CA901-8D79-45A5-B8D7-762990A6F4C0}"/>
              </a:ext>
            </a:extLst>
          </p:cNvPr>
          <p:cNvSpPr txBox="1"/>
          <p:nvPr/>
        </p:nvSpPr>
        <p:spPr>
          <a:xfrm>
            <a:off x="8649148" y="2452744"/>
            <a:ext cx="2162286" cy="369332"/>
          </a:xfrm>
          <a:prstGeom prst="rect">
            <a:avLst/>
          </a:prstGeom>
          <a:solidFill>
            <a:schemeClr val="bg1"/>
          </a:solidFill>
        </p:spPr>
        <p:txBody>
          <a:bodyPr wrap="square" rtlCol="0">
            <a:spAutoFit/>
          </a:bodyPr>
          <a:lstStyle/>
          <a:p>
            <a:endParaRPr lang="da-DK" dirty="0"/>
          </a:p>
        </p:txBody>
      </p:sp>
      <p:sp>
        <p:nvSpPr>
          <p:cNvPr id="4" name="Tekstfelt 3">
            <a:extLst>
              <a:ext uri="{FF2B5EF4-FFF2-40B4-BE49-F238E27FC236}">
                <a16:creationId xmlns:a16="http://schemas.microsoft.com/office/drawing/2014/main" id="{AE53CBB1-EB32-44EF-8DED-CB93F57797AE}"/>
              </a:ext>
            </a:extLst>
          </p:cNvPr>
          <p:cNvSpPr txBox="1"/>
          <p:nvPr/>
        </p:nvSpPr>
        <p:spPr>
          <a:xfrm>
            <a:off x="8659904" y="2775476"/>
            <a:ext cx="2054709" cy="276999"/>
          </a:xfrm>
          <a:prstGeom prst="rect">
            <a:avLst/>
          </a:prstGeom>
          <a:solidFill>
            <a:schemeClr val="bg1"/>
          </a:solidFill>
        </p:spPr>
        <p:txBody>
          <a:bodyPr wrap="square" rtlCol="0">
            <a:spAutoFit/>
          </a:bodyPr>
          <a:lstStyle/>
          <a:p>
            <a:r>
              <a:rPr lang="da-DK" sz="1200" dirty="0">
                <a:latin typeface="Verdana" panose="020B0604030504040204" pitchFamily="34" charset="0"/>
                <a:ea typeface="Verdana" panose="020B0604030504040204" pitchFamily="34" charset="0"/>
                <a:cs typeface="Verdana" panose="020B0604030504040204" pitchFamily="34" charset="0"/>
              </a:rPr>
              <a:t>Desire for </a:t>
            </a:r>
            <a:r>
              <a:rPr lang="da-DK" sz="1200" dirty="0" err="1">
                <a:latin typeface="Verdana" panose="020B0604030504040204" pitchFamily="34" charset="0"/>
                <a:ea typeface="Verdana" panose="020B0604030504040204" pitchFamily="34" charset="0"/>
                <a:cs typeface="Verdana" panose="020B0604030504040204" pitchFamily="34" charset="0"/>
              </a:rPr>
              <a:t>better</a:t>
            </a:r>
            <a:r>
              <a:rPr lang="da-DK" sz="1200" dirty="0">
                <a:latin typeface="Verdana" panose="020B0604030504040204" pitchFamily="34" charset="0"/>
                <a:ea typeface="Verdana" panose="020B0604030504040204" pitchFamily="34" charset="0"/>
                <a:cs typeface="Verdana" panose="020B0604030504040204" pitchFamily="34" charset="0"/>
              </a:rPr>
              <a:t> </a:t>
            </a:r>
            <a:r>
              <a:rPr lang="da-DK" sz="1200" dirty="0" err="1">
                <a:latin typeface="Verdana" panose="020B0604030504040204" pitchFamily="34" charset="0"/>
                <a:ea typeface="Verdana" panose="020B0604030504040204" pitchFamily="34" charset="0"/>
                <a:cs typeface="Verdana" panose="020B0604030504040204" pitchFamily="34" charset="0"/>
              </a:rPr>
              <a:t>health</a:t>
            </a:r>
            <a:endParaRPr lang="da-DK" sz="1200" dirty="0">
              <a:latin typeface="Verdana" panose="020B0604030504040204" pitchFamily="34" charset="0"/>
              <a:ea typeface="Verdana" panose="020B0604030504040204" pitchFamily="34" charset="0"/>
              <a:cs typeface="Verdana" panose="020B0604030504040204" pitchFamily="34" charset="0"/>
            </a:endParaRPr>
          </a:p>
        </p:txBody>
      </p:sp>
      <p:sp>
        <p:nvSpPr>
          <p:cNvPr id="16" name="Rektangel 15">
            <a:extLst>
              <a:ext uri="{FF2B5EF4-FFF2-40B4-BE49-F238E27FC236}">
                <a16:creationId xmlns:a16="http://schemas.microsoft.com/office/drawing/2014/main" id="{0212F463-52AE-4B5A-B0D8-EDE597DCF2C6}"/>
              </a:ext>
            </a:extLst>
          </p:cNvPr>
          <p:cNvSpPr/>
          <p:nvPr/>
        </p:nvSpPr>
        <p:spPr>
          <a:xfrm>
            <a:off x="8643544" y="3247907"/>
            <a:ext cx="2162281" cy="425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Tekstfelt 16">
            <a:extLst>
              <a:ext uri="{FF2B5EF4-FFF2-40B4-BE49-F238E27FC236}">
                <a16:creationId xmlns:a16="http://schemas.microsoft.com/office/drawing/2014/main" id="{C27D9A90-1D0D-4E83-AEC6-4BEF51C17A74}"/>
              </a:ext>
            </a:extLst>
          </p:cNvPr>
          <p:cNvSpPr txBox="1"/>
          <p:nvPr/>
        </p:nvSpPr>
        <p:spPr>
          <a:xfrm>
            <a:off x="8633009" y="3380323"/>
            <a:ext cx="2108497" cy="276999"/>
          </a:xfrm>
          <a:prstGeom prst="rect">
            <a:avLst/>
          </a:prstGeom>
          <a:noFill/>
        </p:spPr>
        <p:txBody>
          <a:bodyPr wrap="square" rtlCol="0">
            <a:spAutoFit/>
          </a:bodyPr>
          <a:lstStyle/>
          <a:p>
            <a:r>
              <a:rPr lang="da-DK" sz="1200" dirty="0">
                <a:latin typeface="Verdana" panose="020B0604030504040204" pitchFamily="34" charset="0"/>
                <a:ea typeface="Verdana" panose="020B0604030504040204" pitchFamily="34" charset="0"/>
                <a:cs typeface="Verdana" panose="020B0604030504040204" pitchFamily="34" charset="0"/>
              </a:rPr>
              <a:t>General </a:t>
            </a:r>
            <a:r>
              <a:rPr lang="da-DK" sz="1200" dirty="0" err="1">
                <a:latin typeface="Verdana" panose="020B0604030504040204" pitchFamily="34" charset="0"/>
                <a:ea typeface="Verdana" panose="020B0604030504040204" pitchFamily="34" charset="0"/>
                <a:cs typeface="Verdana" panose="020B0604030504040204" pitchFamily="34" charset="0"/>
              </a:rPr>
              <a:t>wellbeing</a:t>
            </a:r>
            <a:endParaRPr lang="da-DK" sz="1200" dirty="0">
              <a:latin typeface="Verdana" panose="020B0604030504040204" pitchFamily="34" charset="0"/>
              <a:ea typeface="Verdana" panose="020B0604030504040204" pitchFamily="34" charset="0"/>
              <a:cs typeface="Verdana" panose="020B0604030504040204" pitchFamily="34" charset="0"/>
            </a:endParaRPr>
          </a:p>
        </p:txBody>
      </p:sp>
      <p:sp>
        <p:nvSpPr>
          <p:cNvPr id="18" name="Rektangel 17">
            <a:extLst>
              <a:ext uri="{FF2B5EF4-FFF2-40B4-BE49-F238E27FC236}">
                <a16:creationId xmlns:a16="http://schemas.microsoft.com/office/drawing/2014/main" id="{19154F28-CF28-4B2A-8E73-B85688D274D4}"/>
              </a:ext>
            </a:extLst>
          </p:cNvPr>
          <p:cNvSpPr/>
          <p:nvPr/>
        </p:nvSpPr>
        <p:spPr>
          <a:xfrm>
            <a:off x="8649148" y="3894270"/>
            <a:ext cx="2216074" cy="593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 name="Rektangel 19">
            <a:extLst>
              <a:ext uri="{FF2B5EF4-FFF2-40B4-BE49-F238E27FC236}">
                <a16:creationId xmlns:a16="http://schemas.microsoft.com/office/drawing/2014/main" id="{0CF97687-F6C4-4141-B680-FC1FADDDB92C}"/>
              </a:ext>
            </a:extLst>
          </p:cNvPr>
          <p:cNvSpPr/>
          <p:nvPr/>
        </p:nvSpPr>
        <p:spPr>
          <a:xfrm>
            <a:off x="8649148" y="3831325"/>
            <a:ext cx="1527586" cy="3469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Tekstfelt 9">
            <a:extLst>
              <a:ext uri="{FF2B5EF4-FFF2-40B4-BE49-F238E27FC236}">
                <a16:creationId xmlns:a16="http://schemas.microsoft.com/office/drawing/2014/main" id="{4D11DBA3-0EF3-4A8D-8231-F379FDB4C912}"/>
              </a:ext>
            </a:extLst>
          </p:cNvPr>
          <p:cNvSpPr txBox="1"/>
          <p:nvPr/>
        </p:nvSpPr>
        <p:spPr>
          <a:xfrm rot="-240000">
            <a:off x="4582758" y="1449521"/>
            <a:ext cx="3496230" cy="307777"/>
          </a:xfrm>
          <a:prstGeom prst="rect">
            <a:avLst/>
          </a:prstGeom>
          <a:noFill/>
          <a:ln>
            <a:solidFill>
              <a:schemeClr val="accent1"/>
            </a:solidFill>
          </a:ln>
        </p:spPr>
        <p:txBody>
          <a:bodyPr wrap="square" rtlCol="0">
            <a:spAutoFit/>
          </a:bodyPr>
          <a:lstStyle/>
          <a:p>
            <a:r>
              <a:rPr lang="da-DK" sz="1400" b="1" dirty="0" err="1">
                <a:solidFill>
                  <a:srgbClr val="FF0000"/>
                </a:solidFill>
                <a:latin typeface="Verdana" panose="020B0604030504040204" pitchFamily="34" charset="0"/>
                <a:ea typeface="Verdana" panose="020B0604030504040204" pitchFamily="34" charset="0"/>
                <a:cs typeface="Verdana" panose="020B0604030504040204" pitchFamily="34" charset="0"/>
              </a:rPr>
              <a:t>Motives</a:t>
            </a:r>
            <a:r>
              <a:rPr lang="da-DK" sz="1400" b="1" dirty="0">
                <a:solidFill>
                  <a:srgbClr val="FF0000"/>
                </a:solidFill>
                <a:latin typeface="Verdana" panose="020B0604030504040204" pitchFamily="34" charset="0"/>
                <a:ea typeface="Verdana" panose="020B0604030504040204" pitchFamily="34" charset="0"/>
                <a:cs typeface="Verdana" panose="020B0604030504040204" pitchFamily="34" charset="0"/>
              </a:rPr>
              <a:t> for </a:t>
            </a:r>
            <a:r>
              <a:rPr lang="da-DK" sz="1400" b="1" dirty="0" err="1">
                <a:solidFill>
                  <a:srgbClr val="FF0000"/>
                </a:solidFill>
                <a:latin typeface="Verdana" panose="020B0604030504040204" pitchFamily="34" charset="0"/>
                <a:ea typeface="Verdana" panose="020B0604030504040204" pitchFamily="34" charset="0"/>
                <a:cs typeface="Verdana" panose="020B0604030504040204" pitchFamily="34" charset="0"/>
              </a:rPr>
              <a:t>going</a:t>
            </a:r>
            <a:r>
              <a:rPr lang="da-DK" sz="1400" b="1" dirty="0">
                <a:solidFill>
                  <a:srgbClr val="FF0000"/>
                </a:solidFill>
                <a:latin typeface="Verdana" panose="020B0604030504040204" pitchFamily="34" charset="0"/>
                <a:ea typeface="Verdana" panose="020B0604030504040204" pitchFamily="34" charset="0"/>
                <a:cs typeface="Verdana" panose="020B0604030504040204" pitchFamily="34" charset="0"/>
              </a:rPr>
              <a:t> to the </a:t>
            </a:r>
            <a:r>
              <a:rPr lang="da-DK" sz="1400" b="1" dirty="0" err="1">
                <a:solidFill>
                  <a:srgbClr val="FF0000"/>
                </a:solidFill>
                <a:latin typeface="Verdana" panose="020B0604030504040204" pitchFamily="34" charset="0"/>
                <a:ea typeface="Verdana" panose="020B0604030504040204" pitchFamily="34" charset="0"/>
                <a:cs typeface="Verdana" panose="020B0604030504040204" pitchFamily="34" charset="0"/>
              </a:rPr>
              <a:t>gym</a:t>
            </a:r>
            <a:endParaRPr lang="da-DK" sz="1400" b="1"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Rektangel 10">
            <a:extLst>
              <a:ext uri="{FF2B5EF4-FFF2-40B4-BE49-F238E27FC236}">
                <a16:creationId xmlns:a16="http://schemas.microsoft.com/office/drawing/2014/main" id="{EBB6B86C-C26D-4F18-BE40-213ECE8E3C26}"/>
              </a:ext>
            </a:extLst>
          </p:cNvPr>
          <p:cNvSpPr/>
          <p:nvPr/>
        </p:nvSpPr>
        <p:spPr>
          <a:xfrm>
            <a:off x="8659903" y="4502609"/>
            <a:ext cx="2510683" cy="425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bg1"/>
              </a:solidFill>
            </a:endParaRPr>
          </a:p>
        </p:txBody>
      </p:sp>
      <p:sp>
        <p:nvSpPr>
          <p:cNvPr id="21" name="Tekstfelt 20">
            <a:extLst>
              <a:ext uri="{FF2B5EF4-FFF2-40B4-BE49-F238E27FC236}">
                <a16:creationId xmlns:a16="http://schemas.microsoft.com/office/drawing/2014/main" id="{1B3131F4-D108-487A-959A-521116F067B3}"/>
              </a:ext>
            </a:extLst>
          </p:cNvPr>
          <p:cNvSpPr txBox="1"/>
          <p:nvPr/>
        </p:nvSpPr>
        <p:spPr>
          <a:xfrm>
            <a:off x="8713693" y="4573617"/>
            <a:ext cx="1882588" cy="276999"/>
          </a:xfrm>
          <a:prstGeom prst="rect">
            <a:avLst/>
          </a:prstGeom>
          <a:noFill/>
        </p:spPr>
        <p:txBody>
          <a:bodyPr wrap="square" rtlCol="0">
            <a:spAutoFit/>
          </a:bodyPr>
          <a:lstStyle/>
          <a:p>
            <a:r>
              <a:rPr lang="da-DK" sz="1200" dirty="0" err="1">
                <a:latin typeface="Verdana" panose="020B0604030504040204" pitchFamily="34" charset="0"/>
                <a:ea typeface="Verdana" panose="020B0604030504040204" pitchFamily="34" charset="0"/>
                <a:cs typeface="Verdana" panose="020B0604030504040204" pitchFamily="34" charset="0"/>
              </a:rPr>
              <a:t>Weightloss</a:t>
            </a:r>
            <a:endParaRPr lang="da-DK" sz="1200" dirty="0">
              <a:latin typeface="Verdana" panose="020B0604030504040204" pitchFamily="34" charset="0"/>
              <a:ea typeface="Verdana" panose="020B0604030504040204" pitchFamily="34" charset="0"/>
              <a:cs typeface="Verdana" panose="020B0604030504040204" pitchFamily="34" charset="0"/>
            </a:endParaRPr>
          </a:p>
        </p:txBody>
      </p:sp>
      <p:sp>
        <p:nvSpPr>
          <p:cNvPr id="19" name="Tekstfelt 18">
            <a:extLst>
              <a:ext uri="{FF2B5EF4-FFF2-40B4-BE49-F238E27FC236}">
                <a16:creationId xmlns:a16="http://schemas.microsoft.com/office/drawing/2014/main" id="{CFE85C5E-E162-4A7C-84D5-1C13B3C83E8A}"/>
              </a:ext>
            </a:extLst>
          </p:cNvPr>
          <p:cNvSpPr txBox="1"/>
          <p:nvPr/>
        </p:nvSpPr>
        <p:spPr>
          <a:xfrm>
            <a:off x="8584602" y="4022027"/>
            <a:ext cx="2054704" cy="276999"/>
          </a:xfrm>
          <a:prstGeom prst="rect">
            <a:avLst/>
          </a:prstGeom>
          <a:noFill/>
        </p:spPr>
        <p:txBody>
          <a:bodyPr wrap="square" rtlCol="0">
            <a:spAutoFit/>
          </a:bodyPr>
          <a:lstStyle/>
          <a:p>
            <a:r>
              <a:rPr lang="da-DK" sz="1200" dirty="0">
                <a:latin typeface="Verdana" panose="020B0604030504040204" pitchFamily="34" charset="0"/>
                <a:ea typeface="Verdana" panose="020B0604030504040204" pitchFamily="34" charset="0"/>
                <a:cs typeface="Verdana" panose="020B0604030504040204" pitchFamily="34" charset="0"/>
              </a:rPr>
              <a:t>Good </a:t>
            </a:r>
            <a:r>
              <a:rPr lang="da-DK" sz="1200" dirty="0" err="1">
                <a:latin typeface="Verdana" panose="020B0604030504040204" pitchFamily="34" charset="0"/>
                <a:ea typeface="Verdana" panose="020B0604030504040204" pitchFamily="34" charset="0"/>
                <a:cs typeface="Verdana" panose="020B0604030504040204" pitchFamily="34" charset="0"/>
              </a:rPr>
              <a:t>looking</a:t>
            </a:r>
            <a:r>
              <a:rPr lang="da-DK" sz="1200" dirty="0">
                <a:latin typeface="Verdana" panose="020B0604030504040204" pitchFamily="34" charset="0"/>
                <a:ea typeface="Verdana" panose="020B0604030504040204" pitchFamily="34" charset="0"/>
                <a:cs typeface="Verdana" panose="020B0604030504040204" pitchFamily="34" charset="0"/>
              </a:rPr>
              <a:t>, fit body</a:t>
            </a:r>
          </a:p>
        </p:txBody>
      </p:sp>
      <p:sp>
        <p:nvSpPr>
          <p:cNvPr id="22" name="Rektangel 21">
            <a:extLst>
              <a:ext uri="{FF2B5EF4-FFF2-40B4-BE49-F238E27FC236}">
                <a16:creationId xmlns:a16="http://schemas.microsoft.com/office/drawing/2014/main" id="{A291E38A-33F3-461A-9B71-8D19F4250241}"/>
              </a:ext>
            </a:extLst>
          </p:cNvPr>
          <p:cNvSpPr/>
          <p:nvPr/>
        </p:nvSpPr>
        <p:spPr>
          <a:xfrm>
            <a:off x="8637937" y="5314798"/>
            <a:ext cx="2667897" cy="8498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3" name="Tekstfelt 22">
            <a:extLst>
              <a:ext uri="{FF2B5EF4-FFF2-40B4-BE49-F238E27FC236}">
                <a16:creationId xmlns:a16="http://schemas.microsoft.com/office/drawing/2014/main" id="{E7C84C1D-F21A-459F-B214-533652E75659}"/>
              </a:ext>
            </a:extLst>
          </p:cNvPr>
          <p:cNvSpPr txBox="1"/>
          <p:nvPr/>
        </p:nvSpPr>
        <p:spPr>
          <a:xfrm>
            <a:off x="8692177" y="5099129"/>
            <a:ext cx="2054704" cy="461665"/>
          </a:xfrm>
          <a:prstGeom prst="rect">
            <a:avLst/>
          </a:prstGeom>
          <a:noFill/>
        </p:spPr>
        <p:txBody>
          <a:bodyPr wrap="square" rtlCol="0">
            <a:spAutoFit/>
          </a:bodyPr>
          <a:lstStyle/>
          <a:p>
            <a:r>
              <a:rPr lang="da-DK" sz="1200" dirty="0" err="1">
                <a:latin typeface="Verdana" panose="020B0604030504040204" pitchFamily="34" charset="0"/>
                <a:ea typeface="Verdana" panose="020B0604030504040204" pitchFamily="34" charset="0"/>
                <a:cs typeface="Verdana" panose="020B0604030504040204" pitchFamily="34" charset="0"/>
              </a:rPr>
              <a:t>Preventing</a:t>
            </a:r>
            <a:r>
              <a:rPr lang="da-DK" sz="1200" dirty="0">
                <a:latin typeface="Verdana" panose="020B0604030504040204" pitchFamily="34" charset="0"/>
                <a:ea typeface="Verdana" panose="020B0604030504040204" pitchFamily="34" charset="0"/>
                <a:cs typeface="Verdana" panose="020B0604030504040204" pitchFamily="34" charset="0"/>
              </a:rPr>
              <a:t> </a:t>
            </a:r>
            <a:r>
              <a:rPr lang="da-DK" sz="1200" dirty="0" err="1">
                <a:latin typeface="Verdana" panose="020B0604030504040204" pitchFamily="34" charset="0"/>
                <a:ea typeface="Verdana" panose="020B0604030504040204" pitchFamily="34" charset="0"/>
                <a:cs typeface="Verdana" panose="020B0604030504040204" pitchFamily="34" charset="0"/>
              </a:rPr>
              <a:t>pain</a:t>
            </a:r>
            <a:r>
              <a:rPr lang="da-DK" sz="1200" dirty="0">
                <a:latin typeface="Verdana" panose="020B0604030504040204" pitchFamily="34" charset="0"/>
                <a:ea typeface="Verdana" panose="020B0604030504040204" pitchFamily="34" charset="0"/>
                <a:cs typeface="Verdana" panose="020B0604030504040204" pitchFamily="34" charset="0"/>
              </a:rPr>
              <a:t>, rehabilitation</a:t>
            </a:r>
          </a:p>
        </p:txBody>
      </p:sp>
    </p:spTree>
    <p:extLst>
      <p:ext uri="{BB962C8B-B14F-4D97-AF65-F5344CB8AC3E}">
        <p14:creationId xmlns:p14="http://schemas.microsoft.com/office/powerpoint/2010/main" val="16386008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Lige forbindelse 4">
            <a:extLst>
              <a:ext uri="{FF2B5EF4-FFF2-40B4-BE49-F238E27FC236}">
                <a16:creationId xmlns:a16="http://schemas.microsoft.com/office/drawing/2014/main" id="{399A575F-981B-4BEA-827F-C3527798A9A0}"/>
              </a:ext>
            </a:extLst>
          </p:cNvPr>
          <p:cNvCxnSpPr/>
          <p:nvPr/>
        </p:nvCxnSpPr>
        <p:spPr>
          <a:xfrm>
            <a:off x="1696915" y="0"/>
            <a:ext cx="0" cy="685800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kstfelt 5">
            <a:extLst>
              <a:ext uri="{FF2B5EF4-FFF2-40B4-BE49-F238E27FC236}">
                <a16:creationId xmlns:a16="http://schemas.microsoft.com/office/drawing/2014/main" id="{922747D4-B423-400A-BA19-096A0432B699}"/>
              </a:ext>
            </a:extLst>
          </p:cNvPr>
          <p:cNvSpPr txBox="1"/>
          <p:nvPr/>
        </p:nvSpPr>
        <p:spPr>
          <a:xfrm>
            <a:off x="0" y="0"/>
            <a:ext cx="1696908" cy="6858000"/>
          </a:xfrm>
          <a:prstGeom prst="rect">
            <a:avLst/>
          </a:prstGeom>
          <a:solidFill>
            <a:srgbClr val="70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kstfelt 6">
            <a:extLst>
              <a:ext uri="{FF2B5EF4-FFF2-40B4-BE49-F238E27FC236}">
                <a16:creationId xmlns:a16="http://schemas.microsoft.com/office/drawing/2014/main" id="{EC405921-3235-4954-BB24-2078C19B345A}"/>
              </a:ext>
            </a:extLst>
          </p:cNvPr>
          <p:cNvSpPr txBox="1"/>
          <p:nvPr/>
        </p:nvSpPr>
        <p:spPr>
          <a:xfrm>
            <a:off x="-9525" y="5915025"/>
            <a:ext cx="169690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prstClr val="white"/>
                </a:solidFill>
                <a:effectLst/>
                <a:uLnTx/>
                <a:uFillTx/>
                <a:latin typeface="Calibri" panose="020F0502020204030204"/>
                <a:ea typeface="+mn-ea"/>
                <a:cs typeface="+mn-cs"/>
              </a:rPr>
              <a:t>Idrættens Konsulenthus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white"/>
                </a:solidFill>
                <a:effectLst/>
                <a:uLnTx/>
                <a:uFillTx/>
                <a:latin typeface="Calibri" panose="020F0502020204030204"/>
                <a:ea typeface="+mn-ea"/>
                <a:cs typeface="+mn-cs"/>
              </a:rPr>
              <a:t>Henrik H. Brandt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white"/>
                </a:solidFill>
                <a:effectLst/>
                <a:uLnTx/>
                <a:uFillTx/>
                <a:latin typeface="Calibri" panose="020F0502020204030204"/>
                <a:ea typeface="+mn-ea"/>
                <a:cs typeface="+mn-cs"/>
              </a:rPr>
              <a:t>Tlf. +4529210972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white"/>
                </a:solidFill>
                <a:effectLst/>
                <a:uLnTx/>
                <a:uFillTx/>
                <a:latin typeface="Calibri" panose="020F0502020204030204"/>
                <a:ea typeface="+mn-ea"/>
                <a:cs typeface="+mn-cs"/>
              </a:rPr>
              <a:t>henrik.brandt@idkon.dk</a:t>
            </a:r>
          </a:p>
        </p:txBody>
      </p:sp>
      <p:pic>
        <p:nvPicPr>
          <p:cNvPr id="8" name="Billede 7" descr="I:\Formidling\Udgivelser egne\Tennisrapport\Livsfaser og tennistyper.bmp">
            <a:extLst>
              <a:ext uri="{FF2B5EF4-FFF2-40B4-BE49-F238E27FC236}">
                <a16:creationId xmlns:a16="http://schemas.microsoft.com/office/drawing/2014/main" id="{7E34316B-6DC9-496F-9F68-6A06A1A81D31}"/>
              </a:ext>
            </a:extLst>
          </p:cNvPr>
          <p:cNvPicPr>
            <a:picLocks noChangeAspect="1"/>
          </p:cNvPicPr>
          <p:nvPr/>
        </p:nvPicPr>
        <p:blipFill>
          <a:blip r:embed="rId3" cstate="print"/>
          <a:srcRect/>
          <a:stretch>
            <a:fillRect/>
          </a:stretch>
        </p:blipFill>
        <p:spPr bwMode="auto">
          <a:xfrm>
            <a:off x="2298199" y="1629422"/>
            <a:ext cx="7175687" cy="4860000"/>
          </a:xfrm>
          <a:prstGeom prst="rect">
            <a:avLst/>
          </a:prstGeom>
          <a:noFill/>
          <a:ln w="9525">
            <a:noFill/>
            <a:miter lim="800000"/>
            <a:headEnd/>
            <a:tailEnd/>
          </a:ln>
        </p:spPr>
      </p:pic>
      <p:sp>
        <p:nvSpPr>
          <p:cNvPr id="2" name="Tekstfelt 1">
            <a:extLst>
              <a:ext uri="{FF2B5EF4-FFF2-40B4-BE49-F238E27FC236}">
                <a16:creationId xmlns:a16="http://schemas.microsoft.com/office/drawing/2014/main" id="{5C0EB82A-0805-4814-BA04-504227BE17E8}"/>
              </a:ext>
            </a:extLst>
          </p:cNvPr>
          <p:cNvSpPr txBox="1"/>
          <p:nvPr/>
        </p:nvSpPr>
        <p:spPr>
          <a:xfrm>
            <a:off x="2076996" y="514060"/>
            <a:ext cx="999305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Which</a:t>
            </a:r>
            <a:r>
              <a:rPr kumimoji="0" lang="da-DK"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da-DK" sz="24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arch</a:t>
            </a:r>
            <a:r>
              <a:rPr kumimoji="0" lang="da-DK"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types’ do </a:t>
            </a:r>
            <a:r>
              <a:rPr kumimoji="0" lang="da-DK" sz="24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you</a:t>
            </a:r>
            <a:r>
              <a:rPr kumimoji="0" lang="da-DK"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da-DK" sz="24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know</a:t>
            </a:r>
            <a:r>
              <a:rPr kumimoji="0" lang="da-DK"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from </a:t>
            </a:r>
            <a:r>
              <a:rPr kumimoji="0" lang="da-DK" sz="24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your</a:t>
            </a:r>
            <a:r>
              <a:rPr kumimoji="0" lang="da-DK"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lang="da-DK" sz="2400" dirty="0">
                <a:solidFill>
                  <a:prstClr val="black"/>
                </a:solidFill>
                <a:latin typeface="Verdana" panose="020B0604030504040204" pitchFamily="34" charset="0"/>
                <a:ea typeface="Verdana" panose="020B0604030504040204" pitchFamily="34" charset="0"/>
                <a:cs typeface="Verdana" panose="020B0604030504040204" pitchFamily="34" charset="0"/>
              </a:rPr>
              <a:t>sport?</a:t>
            </a:r>
            <a:r>
              <a:rPr kumimoji="0" lang="da-DK"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br>
              <a:rPr kumimoji="0" lang="da-DK"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da-DK"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and do </a:t>
            </a:r>
            <a:r>
              <a:rPr kumimoji="0" lang="da-DK" sz="24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you</a:t>
            </a:r>
            <a:r>
              <a:rPr kumimoji="0" lang="da-DK"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have coaches/</a:t>
            </a:r>
            <a:r>
              <a:rPr kumimoji="0" lang="da-DK" sz="24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skills</a:t>
            </a:r>
            <a:r>
              <a:rPr kumimoji="0" lang="da-DK"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to cater for </a:t>
            </a:r>
            <a:r>
              <a:rPr kumimoji="0" lang="da-DK" sz="24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them</a:t>
            </a:r>
            <a:r>
              <a:rPr kumimoji="0" lang="da-DK"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all?</a:t>
            </a:r>
          </a:p>
        </p:txBody>
      </p:sp>
      <p:sp>
        <p:nvSpPr>
          <p:cNvPr id="3" name="Tekstfelt 2">
            <a:extLst>
              <a:ext uri="{FF2B5EF4-FFF2-40B4-BE49-F238E27FC236}">
                <a16:creationId xmlns:a16="http://schemas.microsoft.com/office/drawing/2014/main" id="{8A00917C-A8FE-4D4D-ADEB-45A5911C8DAC}"/>
              </a:ext>
            </a:extLst>
          </p:cNvPr>
          <p:cNvSpPr txBox="1"/>
          <p:nvPr/>
        </p:nvSpPr>
        <p:spPr>
          <a:xfrm>
            <a:off x="9895339" y="1715486"/>
            <a:ext cx="2122462"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Tennis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1" dirty="0">
              <a:solidFill>
                <a:prstClr val="black"/>
              </a:solidFill>
              <a:highlight>
                <a:srgbClr val="0000FF"/>
              </a:highlight>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dirty="0" err="1">
                <a:ln>
                  <a:noFill/>
                </a:ln>
                <a:solidFill>
                  <a:schemeClr val="accent1">
                    <a:lumMod val="75000"/>
                  </a:schemeClr>
                </a:solidFill>
                <a:effectLst/>
                <a:uLnTx/>
                <a:uFillTx/>
                <a:latin typeface="Verdana" panose="020B0604030504040204" pitchFamily="34" charset="0"/>
                <a:ea typeface="Verdana" panose="020B0604030504040204" pitchFamily="34" charset="0"/>
                <a:cs typeface="Verdana" panose="020B0604030504040204" pitchFamily="34" charset="0"/>
              </a:rPr>
              <a:t>Compe</a:t>
            </a:r>
            <a:r>
              <a:rPr lang="da-DK" sz="1400" b="1" dirty="0" err="1">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titive</a:t>
            </a:r>
            <a:r>
              <a:rPr lang="da-DK" sz="1400" b="1"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 player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400" b="1" dirty="0">
                <a:solidFill>
                  <a:srgbClr val="FF0000"/>
                </a:solidFill>
                <a:latin typeface="Verdana" panose="020B0604030504040204" pitchFamily="34" charset="0"/>
                <a:ea typeface="Verdana" panose="020B0604030504040204" pitchFamily="34" charset="0"/>
                <a:cs typeface="Verdana" panose="020B0604030504040204" pitchFamily="34" charset="0"/>
              </a:rPr>
              <a:t>Training player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400" b="1" dirty="0">
                <a:solidFill>
                  <a:schemeClr val="accent6"/>
                </a:solidFill>
                <a:latin typeface="Verdana" panose="020B0604030504040204" pitchFamily="34" charset="0"/>
                <a:ea typeface="Verdana" panose="020B0604030504040204" pitchFamily="34" charset="0"/>
                <a:cs typeface="Verdana" panose="020B0604030504040204" pitchFamily="34" charset="0"/>
              </a:rPr>
              <a:t>Club player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400" b="1" dirty="0">
                <a:solidFill>
                  <a:srgbClr val="7030A0"/>
                </a:solidFill>
                <a:latin typeface="Verdana" panose="020B0604030504040204" pitchFamily="34" charset="0"/>
                <a:ea typeface="Verdana" panose="020B0604030504040204" pitchFamily="34" charset="0"/>
                <a:cs typeface="Verdana" panose="020B0604030504040204" pitchFamily="34" charset="0"/>
              </a:rPr>
              <a:t>Pay and </a:t>
            </a:r>
            <a:r>
              <a:rPr lang="da-DK" sz="1400" b="1" dirty="0" err="1">
                <a:solidFill>
                  <a:srgbClr val="7030A0"/>
                </a:solidFill>
                <a:latin typeface="Verdana" panose="020B0604030504040204" pitchFamily="34" charset="0"/>
                <a:ea typeface="Verdana" panose="020B0604030504040204" pitchFamily="34" charset="0"/>
                <a:cs typeface="Verdana" panose="020B0604030504040204" pitchFamily="34" charset="0"/>
              </a:rPr>
              <a:t>play</a:t>
            </a:r>
            <a:r>
              <a:rPr lang="da-DK" sz="1400" b="1" dirty="0">
                <a:solidFill>
                  <a:srgbClr val="7030A0"/>
                </a:solidFill>
                <a:latin typeface="Verdana" panose="020B0604030504040204" pitchFamily="34" charset="0"/>
                <a:ea typeface="Verdana" panose="020B0604030504040204" pitchFamily="34" charset="0"/>
                <a:cs typeface="Verdana" panose="020B0604030504040204" pitchFamily="34" charset="0"/>
              </a:rPr>
              <a:t> player</a:t>
            </a:r>
            <a:endParaRPr kumimoji="0" lang="da-DK" sz="1400" b="1" i="0" u="none" strike="noStrike" kern="1200" cap="none" spc="0" normalizeH="0" baseline="0" noProof="0" dirty="0">
              <a:ln>
                <a:noFill/>
              </a:ln>
              <a:solidFill>
                <a:srgbClr val="7030A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000" b="0" i="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Tennis i Danmark – en medlemsundersøgelse i Dansk Tennisforbund. Idrættens Analyseinstitut 2010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64924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Lige forbindelse 4">
            <a:extLst>
              <a:ext uri="{FF2B5EF4-FFF2-40B4-BE49-F238E27FC236}">
                <a16:creationId xmlns:a16="http://schemas.microsoft.com/office/drawing/2014/main" id="{399A575F-981B-4BEA-827F-C3527798A9A0}"/>
              </a:ext>
            </a:extLst>
          </p:cNvPr>
          <p:cNvCxnSpPr/>
          <p:nvPr/>
        </p:nvCxnSpPr>
        <p:spPr>
          <a:xfrm>
            <a:off x="1696915" y="0"/>
            <a:ext cx="0" cy="685800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kstfelt 5">
            <a:extLst>
              <a:ext uri="{FF2B5EF4-FFF2-40B4-BE49-F238E27FC236}">
                <a16:creationId xmlns:a16="http://schemas.microsoft.com/office/drawing/2014/main" id="{922747D4-B423-400A-BA19-096A0432B699}"/>
              </a:ext>
            </a:extLst>
          </p:cNvPr>
          <p:cNvSpPr txBox="1"/>
          <p:nvPr/>
        </p:nvSpPr>
        <p:spPr>
          <a:xfrm>
            <a:off x="0" y="0"/>
            <a:ext cx="1696908" cy="6858000"/>
          </a:xfrm>
          <a:prstGeom prst="rect">
            <a:avLst/>
          </a:prstGeom>
          <a:solidFill>
            <a:srgbClr val="70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kstfelt 6">
            <a:extLst>
              <a:ext uri="{FF2B5EF4-FFF2-40B4-BE49-F238E27FC236}">
                <a16:creationId xmlns:a16="http://schemas.microsoft.com/office/drawing/2014/main" id="{EC405921-3235-4954-BB24-2078C19B345A}"/>
              </a:ext>
            </a:extLst>
          </p:cNvPr>
          <p:cNvSpPr txBox="1"/>
          <p:nvPr/>
        </p:nvSpPr>
        <p:spPr>
          <a:xfrm>
            <a:off x="-9525" y="5915025"/>
            <a:ext cx="169690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prstClr val="white"/>
                </a:solidFill>
                <a:effectLst/>
                <a:uLnTx/>
                <a:uFillTx/>
                <a:latin typeface="Calibri" panose="020F0502020204030204"/>
                <a:ea typeface="+mn-ea"/>
                <a:cs typeface="+mn-cs"/>
              </a:rPr>
              <a:t>Idrættens Konsulenthus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white"/>
                </a:solidFill>
                <a:effectLst/>
                <a:uLnTx/>
                <a:uFillTx/>
                <a:latin typeface="Calibri" panose="020F0502020204030204"/>
                <a:ea typeface="+mn-ea"/>
                <a:cs typeface="+mn-cs"/>
              </a:rPr>
              <a:t>Henrik H. Brandt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white"/>
                </a:solidFill>
                <a:effectLst/>
                <a:uLnTx/>
                <a:uFillTx/>
                <a:latin typeface="Calibri" panose="020F0502020204030204"/>
                <a:ea typeface="+mn-ea"/>
                <a:cs typeface="+mn-cs"/>
              </a:rPr>
              <a:t>Tlf. +4529210972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white"/>
                </a:solidFill>
                <a:effectLst/>
                <a:uLnTx/>
                <a:uFillTx/>
                <a:latin typeface="Calibri" panose="020F0502020204030204"/>
                <a:ea typeface="+mn-ea"/>
                <a:cs typeface="+mn-cs"/>
              </a:rPr>
              <a:t>henrik.brandt@idkon.dk</a:t>
            </a:r>
          </a:p>
        </p:txBody>
      </p:sp>
      <p:sp>
        <p:nvSpPr>
          <p:cNvPr id="2" name="Tekstfelt 1">
            <a:extLst>
              <a:ext uri="{FF2B5EF4-FFF2-40B4-BE49-F238E27FC236}">
                <a16:creationId xmlns:a16="http://schemas.microsoft.com/office/drawing/2014/main" id="{4D7DB815-46F4-4C35-B4F1-BED24FDBCAF4}"/>
              </a:ext>
            </a:extLst>
          </p:cNvPr>
          <p:cNvSpPr txBox="1"/>
          <p:nvPr/>
        </p:nvSpPr>
        <p:spPr>
          <a:xfrm>
            <a:off x="1863100" y="451818"/>
            <a:ext cx="1042414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Football in a </a:t>
            </a:r>
            <a:r>
              <a:rPr kumimoji="0" lang="da-DK" sz="24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club</a:t>
            </a:r>
            <a:r>
              <a:rPr kumimoji="0" lang="da-DK"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is </a:t>
            </a:r>
            <a:r>
              <a:rPr kumimoji="0" lang="da-DK" sz="24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peaking</a:t>
            </a:r>
            <a:r>
              <a:rPr kumimoji="0" lang="da-DK"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in the 6th class – at </a:t>
            </a:r>
            <a:r>
              <a:rPr kumimoji="0" lang="da-DK" sz="24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this</a:t>
            </a:r>
            <a:r>
              <a:rPr kumimoji="0" lang="da-DK"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stage </a:t>
            </a:r>
            <a:r>
              <a:rPr kumimoji="0" lang="da-DK" sz="24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we</a:t>
            </a:r>
            <a:r>
              <a:rPr kumimoji="0" lang="da-DK"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da-DK" sz="24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already</a:t>
            </a:r>
            <a:r>
              <a:rPr kumimoji="0" lang="da-DK"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da-DK" sz="24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laid</a:t>
            </a:r>
            <a:r>
              <a:rPr kumimoji="0" lang="da-DK"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the </a:t>
            </a:r>
            <a:r>
              <a:rPr kumimoji="0" lang="da-DK" sz="24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foundation</a:t>
            </a:r>
            <a:r>
              <a:rPr kumimoji="0" lang="da-DK"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for succes (or </a:t>
            </a:r>
            <a:r>
              <a:rPr kumimoji="0" lang="da-DK" sz="24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failure</a:t>
            </a:r>
            <a:r>
              <a:rPr kumimoji="0" lang="da-DK"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t>
            </a:r>
          </a:p>
        </p:txBody>
      </p:sp>
      <p:sp>
        <p:nvSpPr>
          <p:cNvPr id="3" name="Tekstfelt 2">
            <a:extLst>
              <a:ext uri="{FF2B5EF4-FFF2-40B4-BE49-F238E27FC236}">
                <a16:creationId xmlns:a16="http://schemas.microsoft.com/office/drawing/2014/main" id="{23DE2AAC-1649-4612-BC96-0205E98C1F3E}"/>
              </a:ext>
            </a:extLst>
          </p:cNvPr>
          <p:cNvSpPr txBox="1"/>
          <p:nvPr/>
        </p:nvSpPr>
        <p:spPr>
          <a:xfrm>
            <a:off x="2091690" y="5878461"/>
            <a:ext cx="53035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Kilde: Svar fra 32.853 skolebørn fordelt på 16 kommuner, </a:t>
            </a:r>
            <a:br>
              <a:rPr kumimoji="0" lang="da-DK" sz="1200" b="0" i="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da-DK" sz="1200" b="0" i="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2014-2017. Idrættens Analyseinstitut/CISC</a:t>
            </a:r>
          </a:p>
        </p:txBody>
      </p:sp>
      <p:graphicFrame>
        <p:nvGraphicFramePr>
          <p:cNvPr id="12" name="Diagram 11">
            <a:extLst>
              <a:ext uri="{FF2B5EF4-FFF2-40B4-BE49-F238E27FC236}">
                <a16:creationId xmlns:a16="http://schemas.microsoft.com/office/drawing/2014/main" id="{8AEE2804-962D-4ECB-B905-3CA4C01CA674}"/>
              </a:ext>
            </a:extLst>
          </p:cNvPr>
          <p:cNvGraphicFramePr>
            <a:graphicFrameLocks/>
          </p:cNvGraphicFramePr>
          <p:nvPr>
            <p:extLst>
              <p:ext uri="{D42A27DB-BD31-4B8C-83A1-F6EECF244321}">
                <p14:modId xmlns:p14="http://schemas.microsoft.com/office/powerpoint/2010/main" val="1230064941"/>
              </p:ext>
            </p:extLst>
          </p:nvPr>
        </p:nvGraphicFramePr>
        <p:xfrm>
          <a:off x="1949823" y="1172839"/>
          <a:ext cx="7269462" cy="4657724"/>
        </p:xfrm>
        <a:graphic>
          <a:graphicData uri="http://schemas.openxmlformats.org/drawingml/2006/chart">
            <c:chart xmlns:c="http://schemas.openxmlformats.org/drawingml/2006/chart" xmlns:r="http://schemas.openxmlformats.org/officeDocument/2006/relationships" r:id="rId3"/>
          </a:graphicData>
        </a:graphic>
      </p:graphicFrame>
      <p:sp>
        <p:nvSpPr>
          <p:cNvPr id="15" name="Ellipse 14">
            <a:extLst>
              <a:ext uri="{FF2B5EF4-FFF2-40B4-BE49-F238E27FC236}">
                <a16:creationId xmlns:a16="http://schemas.microsoft.com/office/drawing/2014/main" id="{C3BD768C-3FDA-45C6-8C53-595B8F601869}"/>
              </a:ext>
            </a:extLst>
          </p:cNvPr>
          <p:cNvSpPr/>
          <p:nvPr/>
        </p:nvSpPr>
        <p:spPr>
          <a:xfrm>
            <a:off x="6878498" y="2203560"/>
            <a:ext cx="2217420" cy="65393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kstfelt 15">
            <a:extLst>
              <a:ext uri="{FF2B5EF4-FFF2-40B4-BE49-F238E27FC236}">
                <a16:creationId xmlns:a16="http://schemas.microsoft.com/office/drawing/2014/main" id="{EED6A033-3F28-43F7-ACC5-63FB36D4F3B0}"/>
              </a:ext>
            </a:extLst>
          </p:cNvPr>
          <p:cNvSpPr txBox="1"/>
          <p:nvPr/>
        </p:nvSpPr>
        <p:spPr>
          <a:xfrm>
            <a:off x="7143749" y="2331720"/>
            <a:ext cx="207553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400" dirty="0">
                <a:solidFill>
                  <a:prstClr val="black"/>
                </a:solidFill>
                <a:latin typeface="Verdana" panose="020B0604030504040204" pitchFamily="34" charset="0"/>
                <a:ea typeface="Verdana" panose="020B0604030504040204" pitchFamily="34" charset="0"/>
                <a:cs typeface="Verdana" panose="020B0604030504040204" pitchFamily="34" charset="0"/>
              </a:rPr>
              <a:t>No. of lost teams?</a:t>
            </a:r>
            <a:endParaRPr kumimoji="0" lang="da-DK"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Tekstfelt 3">
            <a:extLst>
              <a:ext uri="{FF2B5EF4-FFF2-40B4-BE49-F238E27FC236}">
                <a16:creationId xmlns:a16="http://schemas.microsoft.com/office/drawing/2014/main" id="{5E78C3DC-1365-46FE-8292-28136958CBBA}"/>
              </a:ext>
            </a:extLst>
          </p:cNvPr>
          <p:cNvSpPr txBox="1"/>
          <p:nvPr/>
        </p:nvSpPr>
        <p:spPr>
          <a:xfrm>
            <a:off x="9638852" y="2151532"/>
            <a:ext cx="2312886" cy="3323987"/>
          </a:xfrm>
          <a:prstGeom prst="rect">
            <a:avLst/>
          </a:prstGeom>
          <a:noFill/>
        </p:spPr>
        <p:txBody>
          <a:bodyPr wrap="square" rtlCol="0">
            <a:spAutoFit/>
          </a:bodyPr>
          <a:lstStyle/>
          <a:p>
            <a:r>
              <a:rPr lang="da-DK" sz="1400" dirty="0">
                <a:latin typeface="Verdana" panose="020B0604030504040204" pitchFamily="34" charset="0"/>
                <a:ea typeface="Verdana" panose="020B0604030504040204" pitchFamily="34" charset="0"/>
                <a:cs typeface="Verdana" panose="020B0604030504040204" pitchFamily="34" charset="0"/>
              </a:rPr>
              <a:t>If more </a:t>
            </a:r>
            <a:r>
              <a:rPr lang="da-DK" sz="1400" dirty="0" err="1">
                <a:latin typeface="Verdana" panose="020B0604030504040204" pitchFamily="34" charset="0"/>
                <a:ea typeface="Verdana" panose="020B0604030504040204" pitchFamily="34" charset="0"/>
                <a:cs typeface="Verdana" panose="020B0604030504040204" pitchFamily="34" charset="0"/>
              </a:rPr>
              <a:t>than</a:t>
            </a:r>
            <a:r>
              <a:rPr lang="da-DK" sz="1400" dirty="0">
                <a:latin typeface="Verdana" panose="020B0604030504040204" pitchFamily="34" charset="0"/>
                <a:ea typeface="Verdana" panose="020B0604030504040204" pitchFamily="34" charset="0"/>
                <a:cs typeface="Verdana" panose="020B0604030504040204" pitchFamily="34" charset="0"/>
              </a:rPr>
              <a:t> 40 % of all boys and </a:t>
            </a:r>
            <a:r>
              <a:rPr lang="da-DK" sz="1400" dirty="0" err="1">
                <a:latin typeface="Verdana" panose="020B0604030504040204" pitchFamily="34" charset="0"/>
                <a:ea typeface="Verdana" panose="020B0604030504040204" pitchFamily="34" charset="0"/>
                <a:cs typeface="Verdana" panose="020B0604030504040204" pitchFamily="34" charset="0"/>
              </a:rPr>
              <a:t>almost</a:t>
            </a:r>
            <a:r>
              <a:rPr lang="da-DK" sz="1400" dirty="0">
                <a:latin typeface="Verdana" panose="020B0604030504040204" pitchFamily="34" charset="0"/>
                <a:ea typeface="Verdana" panose="020B0604030504040204" pitchFamily="34" charset="0"/>
                <a:cs typeface="Verdana" panose="020B0604030504040204" pitchFamily="34" charset="0"/>
              </a:rPr>
              <a:t> 20 % of all girls </a:t>
            </a:r>
            <a:r>
              <a:rPr lang="da-DK" sz="1400" dirty="0" err="1">
                <a:latin typeface="Verdana" panose="020B0604030504040204" pitchFamily="34" charset="0"/>
                <a:ea typeface="Verdana" panose="020B0604030504040204" pitchFamily="34" charset="0"/>
                <a:cs typeface="Verdana" panose="020B0604030504040204" pitchFamily="34" charset="0"/>
              </a:rPr>
              <a:t>play</a:t>
            </a:r>
            <a:r>
              <a:rPr lang="da-DK" sz="1400" dirty="0">
                <a:latin typeface="Verdana" panose="020B0604030504040204" pitchFamily="34" charset="0"/>
                <a:ea typeface="Verdana" panose="020B0604030504040204" pitchFamily="34" charset="0"/>
                <a:cs typeface="Verdana" panose="020B0604030504040204" pitchFamily="34" charset="0"/>
              </a:rPr>
              <a:t> football in a </a:t>
            </a:r>
            <a:r>
              <a:rPr lang="da-DK" sz="1400" dirty="0" err="1">
                <a:latin typeface="Verdana" panose="020B0604030504040204" pitchFamily="34" charset="0"/>
                <a:ea typeface="Verdana" panose="020B0604030504040204" pitchFamily="34" charset="0"/>
                <a:cs typeface="Verdana" panose="020B0604030504040204" pitchFamily="34" charset="0"/>
              </a:rPr>
              <a:t>club</a:t>
            </a:r>
            <a:r>
              <a:rPr lang="da-DK" sz="1400" dirty="0">
                <a:latin typeface="Verdana" panose="020B0604030504040204" pitchFamily="34" charset="0"/>
                <a:ea typeface="Verdana" panose="020B0604030504040204" pitchFamily="34" charset="0"/>
                <a:cs typeface="Verdana" panose="020B0604030504040204" pitchFamily="34" charset="0"/>
              </a:rPr>
              <a:t> in the 6th class.</a:t>
            </a:r>
          </a:p>
          <a:p>
            <a:endParaRPr lang="da-DK" sz="1400" dirty="0">
              <a:latin typeface="Verdana" panose="020B0604030504040204" pitchFamily="34" charset="0"/>
              <a:ea typeface="Verdana" panose="020B0604030504040204" pitchFamily="34" charset="0"/>
              <a:cs typeface="Verdana" panose="020B0604030504040204" pitchFamily="34" charset="0"/>
            </a:endParaRPr>
          </a:p>
          <a:p>
            <a:r>
              <a:rPr lang="da-DK" sz="1400" dirty="0" err="1">
                <a:latin typeface="Verdana" panose="020B0604030504040204" pitchFamily="34" charset="0"/>
                <a:ea typeface="Verdana" panose="020B0604030504040204" pitchFamily="34" charset="0"/>
                <a:cs typeface="Verdana" panose="020B0604030504040204" pitchFamily="34" charset="0"/>
              </a:rPr>
              <a:t>What</a:t>
            </a:r>
            <a:r>
              <a:rPr lang="da-DK" sz="1400" dirty="0">
                <a:latin typeface="Verdana" panose="020B0604030504040204" pitchFamily="34" charset="0"/>
                <a:ea typeface="Verdana" panose="020B0604030504040204" pitchFamily="34" charset="0"/>
                <a:cs typeface="Verdana" panose="020B0604030504040204" pitchFamily="34" charset="0"/>
              </a:rPr>
              <a:t> </a:t>
            </a:r>
            <a:r>
              <a:rPr lang="da-DK" sz="1400" dirty="0" err="1">
                <a:latin typeface="Verdana" panose="020B0604030504040204" pitchFamily="34" charset="0"/>
                <a:ea typeface="Verdana" panose="020B0604030504040204" pitchFamily="34" charset="0"/>
                <a:cs typeface="Verdana" panose="020B0604030504040204" pitchFamily="34" charset="0"/>
              </a:rPr>
              <a:t>are</a:t>
            </a:r>
            <a:r>
              <a:rPr lang="da-DK" sz="1400" dirty="0">
                <a:latin typeface="Verdana" panose="020B0604030504040204" pitchFamily="34" charset="0"/>
                <a:ea typeface="Verdana" panose="020B0604030504040204" pitchFamily="34" charset="0"/>
                <a:cs typeface="Verdana" panose="020B0604030504040204" pitchFamily="34" charset="0"/>
              </a:rPr>
              <a:t> </a:t>
            </a:r>
            <a:r>
              <a:rPr lang="da-DK" sz="1400" dirty="0" err="1">
                <a:latin typeface="Verdana" panose="020B0604030504040204" pitchFamily="34" charset="0"/>
                <a:ea typeface="Verdana" panose="020B0604030504040204" pitchFamily="34" charset="0"/>
                <a:cs typeface="Verdana" panose="020B0604030504040204" pitchFamily="34" charset="0"/>
              </a:rPr>
              <a:t>we</a:t>
            </a:r>
            <a:r>
              <a:rPr lang="da-DK" sz="1400" dirty="0">
                <a:latin typeface="Verdana" panose="020B0604030504040204" pitchFamily="34" charset="0"/>
                <a:ea typeface="Verdana" panose="020B0604030504040204" pitchFamily="34" charset="0"/>
                <a:cs typeface="Verdana" panose="020B0604030504040204" pitchFamily="34" charset="0"/>
              </a:rPr>
              <a:t> </a:t>
            </a:r>
            <a:r>
              <a:rPr lang="da-DK" sz="1400" dirty="0" err="1">
                <a:latin typeface="Verdana" panose="020B0604030504040204" pitchFamily="34" charset="0"/>
                <a:ea typeface="Verdana" panose="020B0604030504040204" pitchFamily="34" charset="0"/>
                <a:cs typeface="Verdana" panose="020B0604030504040204" pitchFamily="34" charset="0"/>
              </a:rPr>
              <a:t>then</a:t>
            </a:r>
            <a:r>
              <a:rPr lang="da-DK" sz="1400" dirty="0">
                <a:latin typeface="Verdana" panose="020B0604030504040204" pitchFamily="34" charset="0"/>
                <a:ea typeface="Verdana" panose="020B0604030504040204" pitchFamily="34" charset="0"/>
                <a:cs typeface="Verdana" panose="020B0604030504040204" pitchFamily="34" charset="0"/>
              </a:rPr>
              <a:t> </a:t>
            </a:r>
            <a:r>
              <a:rPr lang="da-DK" sz="1400" dirty="0" err="1">
                <a:latin typeface="Verdana" panose="020B0604030504040204" pitchFamily="34" charset="0"/>
                <a:ea typeface="Verdana" panose="020B0604030504040204" pitchFamily="34" charset="0"/>
                <a:cs typeface="Verdana" panose="020B0604030504040204" pitchFamily="34" charset="0"/>
              </a:rPr>
              <a:t>doing</a:t>
            </a:r>
            <a:r>
              <a:rPr lang="da-DK" sz="1400" dirty="0">
                <a:latin typeface="Verdana" panose="020B0604030504040204" pitchFamily="34" charset="0"/>
                <a:ea typeface="Verdana" panose="020B0604030504040204" pitchFamily="34" charset="0"/>
                <a:cs typeface="Verdana" panose="020B0604030504040204" pitchFamily="34" charset="0"/>
              </a:rPr>
              <a:t> ‘</a:t>
            </a:r>
            <a:r>
              <a:rPr lang="da-DK" sz="1400" dirty="0" err="1">
                <a:latin typeface="Verdana" panose="020B0604030504040204" pitchFamily="34" charset="0"/>
                <a:ea typeface="Verdana" panose="020B0604030504040204" pitchFamily="34" charset="0"/>
                <a:cs typeface="Verdana" panose="020B0604030504040204" pitchFamily="34" charset="0"/>
              </a:rPr>
              <a:t>wrong</a:t>
            </a:r>
            <a:r>
              <a:rPr lang="da-DK" sz="1400" dirty="0">
                <a:latin typeface="Verdana" panose="020B0604030504040204" pitchFamily="34" charset="0"/>
                <a:ea typeface="Verdana" panose="020B0604030504040204" pitchFamily="34" charset="0"/>
                <a:cs typeface="Verdana" panose="020B0604030504040204" pitchFamily="34" charset="0"/>
              </a:rPr>
              <a:t>’ </a:t>
            </a:r>
            <a:r>
              <a:rPr lang="da-DK" sz="1400" dirty="0" err="1">
                <a:latin typeface="Verdana" panose="020B0604030504040204" pitchFamily="34" charset="0"/>
                <a:ea typeface="Verdana" panose="020B0604030504040204" pitchFamily="34" charset="0"/>
                <a:cs typeface="Verdana" panose="020B0604030504040204" pitchFamily="34" charset="0"/>
              </a:rPr>
              <a:t>since</a:t>
            </a:r>
            <a:r>
              <a:rPr lang="da-DK" sz="1400" dirty="0">
                <a:latin typeface="Verdana" panose="020B0604030504040204" pitchFamily="34" charset="0"/>
                <a:ea typeface="Verdana" panose="020B0604030504040204" pitchFamily="34" charset="0"/>
                <a:cs typeface="Verdana" panose="020B0604030504040204" pitchFamily="34" charset="0"/>
              </a:rPr>
              <a:t> </a:t>
            </a:r>
            <a:r>
              <a:rPr lang="da-DK" sz="1400" dirty="0" err="1">
                <a:latin typeface="Verdana" panose="020B0604030504040204" pitchFamily="34" charset="0"/>
                <a:ea typeface="Verdana" panose="020B0604030504040204" pitchFamily="34" charset="0"/>
                <a:cs typeface="Verdana" panose="020B0604030504040204" pitchFamily="34" charset="0"/>
              </a:rPr>
              <a:t>we</a:t>
            </a:r>
            <a:r>
              <a:rPr lang="da-DK" sz="1400" dirty="0">
                <a:latin typeface="Verdana" panose="020B0604030504040204" pitchFamily="34" charset="0"/>
                <a:ea typeface="Verdana" panose="020B0604030504040204" pitchFamily="34" charset="0"/>
                <a:cs typeface="Verdana" panose="020B0604030504040204" pitchFamily="34" charset="0"/>
              </a:rPr>
              <a:t> </a:t>
            </a:r>
            <a:r>
              <a:rPr lang="da-DK" sz="1400" dirty="0" err="1">
                <a:latin typeface="Verdana" panose="020B0604030504040204" pitchFamily="34" charset="0"/>
                <a:ea typeface="Verdana" panose="020B0604030504040204" pitchFamily="34" charset="0"/>
                <a:cs typeface="Verdana" panose="020B0604030504040204" pitchFamily="34" charset="0"/>
              </a:rPr>
              <a:t>know</a:t>
            </a:r>
            <a:r>
              <a:rPr lang="da-DK" sz="1400" dirty="0">
                <a:latin typeface="Verdana" panose="020B0604030504040204" pitchFamily="34" charset="0"/>
                <a:ea typeface="Verdana" panose="020B0604030504040204" pitchFamily="34" charset="0"/>
                <a:cs typeface="Verdana" panose="020B0604030504040204" pitchFamily="34" charset="0"/>
              </a:rPr>
              <a:t> </a:t>
            </a:r>
            <a:r>
              <a:rPr lang="da-DK" sz="1400" dirty="0" err="1">
                <a:latin typeface="Verdana" panose="020B0604030504040204" pitchFamily="34" charset="0"/>
                <a:ea typeface="Verdana" panose="020B0604030504040204" pitchFamily="34" charset="0"/>
                <a:cs typeface="Verdana" panose="020B0604030504040204" pitchFamily="34" charset="0"/>
              </a:rPr>
              <a:t>we</a:t>
            </a:r>
            <a:r>
              <a:rPr lang="da-DK" sz="1400" dirty="0">
                <a:latin typeface="Verdana" panose="020B0604030504040204" pitchFamily="34" charset="0"/>
                <a:ea typeface="Verdana" panose="020B0604030504040204" pitchFamily="34" charset="0"/>
                <a:cs typeface="Verdana" panose="020B0604030504040204" pitchFamily="34" charset="0"/>
              </a:rPr>
              <a:t> </a:t>
            </a:r>
            <a:r>
              <a:rPr lang="da-DK" sz="1400" dirty="0" err="1">
                <a:latin typeface="Verdana" panose="020B0604030504040204" pitchFamily="34" charset="0"/>
                <a:ea typeface="Verdana" panose="020B0604030504040204" pitchFamily="34" charset="0"/>
                <a:cs typeface="Verdana" panose="020B0604030504040204" pitchFamily="34" charset="0"/>
              </a:rPr>
              <a:t>are</a:t>
            </a:r>
            <a:r>
              <a:rPr lang="da-DK" sz="1400" dirty="0">
                <a:latin typeface="Verdana" panose="020B0604030504040204" pitchFamily="34" charset="0"/>
                <a:ea typeface="Verdana" panose="020B0604030504040204" pitchFamily="34" charset="0"/>
                <a:cs typeface="Verdana" panose="020B0604030504040204" pitchFamily="34" charset="0"/>
              </a:rPr>
              <a:t> </a:t>
            </a:r>
            <a:r>
              <a:rPr lang="da-DK" sz="1400" dirty="0" err="1">
                <a:latin typeface="Verdana" panose="020B0604030504040204" pitchFamily="34" charset="0"/>
                <a:ea typeface="Verdana" panose="020B0604030504040204" pitchFamily="34" charset="0"/>
                <a:cs typeface="Verdana" panose="020B0604030504040204" pitchFamily="34" charset="0"/>
              </a:rPr>
              <a:t>going</a:t>
            </a:r>
            <a:r>
              <a:rPr lang="da-DK" sz="1400" dirty="0">
                <a:latin typeface="Verdana" panose="020B0604030504040204" pitchFamily="34" charset="0"/>
                <a:ea typeface="Verdana" panose="020B0604030504040204" pitchFamily="34" charset="0"/>
                <a:cs typeface="Verdana" panose="020B0604030504040204" pitchFamily="34" charset="0"/>
              </a:rPr>
              <a:t> to </a:t>
            </a:r>
            <a:r>
              <a:rPr lang="da-DK" sz="1400" dirty="0" err="1">
                <a:latin typeface="Verdana" panose="020B0604030504040204" pitchFamily="34" charset="0"/>
                <a:ea typeface="Verdana" panose="020B0604030504040204" pitchFamily="34" charset="0"/>
                <a:cs typeface="Verdana" panose="020B0604030504040204" pitchFamily="34" charset="0"/>
              </a:rPr>
              <a:t>lose</a:t>
            </a:r>
            <a:r>
              <a:rPr lang="da-DK" sz="1400" dirty="0">
                <a:latin typeface="Verdana" panose="020B0604030504040204" pitchFamily="34" charset="0"/>
                <a:ea typeface="Verdana" panose="020B0604030504040204" pitchFamily="34" charset="0"/>
                <a:cs typeface="Verdana" panose="020B0604030504040204" pitchFamily="34" charset="0"/>
              </a:rPr>
              <a:t> </a:t>
            </a:r>
            <a:r>
              <a:rPr lang="da-DK" sz="1400" dirty="0" err="1">
                <a:latin typeface="Verdana" panose="020B0604030504040204" pitchFamily="34" charset="0"/>
                <a:ea typeface="Verdana" panose="020B0604030504040204" pitchFamily="34" charset="0"/>
                <a:cs typeface="Verdana" panose="020B0604030504040204" pitchFamily="34" charset="0"/>
              </a:rPr>
              <a:t>almost</a:t>
            </a:r>
            <a:r>
              <a:rPr lang="da-DK" sz="1400" dirty="0">
                <a:latin typeface="Verdana" panose="020B0604030504040204" pitchFamily="34" charset="0"/>
                <a:ea typeface="Verdana" panose="020B0604030504040204" pitchFamily="34" charset="0"/>
                <a:cs typeface="Verdana" panose="020B0604030504040204" pitchFamily="34" charset="0"/>
              </a:rPr>
              <a:t> all of </a:t>
            </a:r>
            <a:r>
              <a:rPr lang="da-DK" sz="1400" dirty="0" err="1">
                <a:latin typeface="Verdana" panose="020B0604030504040204" pitchFamily="34" charset="0"/>
                <a:ea typeface="Verdana" panose="020B0604030504040204" pitchFamily="34" charset="0"/>
                <a:cs typeface="Verdana" panose="020B0604030504040204" pitchFamily="34" charset="0"/>
              </a:rPr>
              <a:t>them</a:t>
            </a:r>
            <a:r>
              <a:rPr lang="da-DK" sz="1400" dirty="0">
                <a:latin typeface="Verdana" panose="020B0604030504040204" pitchFamily="34" charset="0"/>
                <a:ea typeface="Verdana" panose="020B0604030504040204" pitchFamily="34" charset="0"/>
                <a:cs typeface="Verdana" panose="020B0604030504040204" pitchFamily="34" charset="0"/>
              </a:rPr>
              <a:t> in the </a:t>
            </a:r>
            <a:r>
              <a:rPr lang="da-DK" sz="1400" dirty="0" err="1">
                <a:latin typeface="Verdana" panose="020B0604030504040204" pitchFamily="34" charset="0"/>
                <a:ea typeface="Verdana" panose="020B0604030504040204" pitchFamily="34" charset="0"/>
                <a:cs typeface="Verdana" panose="020B0604030504040204" pitchFamily="34" charset="0"/>
              </a:rPr>
              <a:t>next</a:t>
            </a:r>
            <a:r>
              <a:rPr lang="da-DK" sz="1400" dirty="0">
                <a:latin typeface="Verdana" panose="020B0604030504040204" pitchFamily="34" charset="0"/>
                <a:ea typeface="Verdana" panose="020B0604030504040204" pitchFamily="34" charset="0"/>
                <a:cs typeface="Verdana" panose="020B0604030504040204" pitchFamily="34" charset="0"/>
              </a:rPr>
              <a:t> </a:t>
            </a:r>
            <a:r>
              <a:rPr lang="da-DK" sz="1400" dirty="0" err="1">
                <a:latin typeface="Verdana" panose="020B0604030504040204" pitchFamily="34" charset="0"/>
                <a:ea typeface="Verdana" panose="020B0604030504040204" pitchFamily="34" charset="0"/>
                <a:cs typeface="Verdana" panose="020B0604030504040204" pitchFamily="34" charset="0"/>
              </a:rPr>
              <a:t>years</a:t>
            </a:r>
            <a:r>
              <a:rPr lang="da-DK" sz="1400" dirty="0">
                <a:latin typeface="Verdana" panose="020B0604030504040204" pitchFamily="34" charset="0"/>
                <a:ea typeface="Verdana" panose="020B0604030504040204" pitchFamily="34" charset="0"/>
                <a:cs typeface="Verdana" panose="020B0604030504040204" pitchFamily="34" charset="0"/>
              </a:rPr>
              <a:t>?</a:t>
            </a:r>
          </a:p>
          <a:p>
            <a:endParaRPr lang="da-DK" sz="1400" dirty="0">
              <a:latin typeface="Verdana" panose="020B0604030504040204" pitchFamily="34" charset="0"/>
              <a:ea typeface="Verdana" panose="020B0604030504040204" pitchFamily="34" charset="0"/>
              <a:cs typeface="Verdana" panose="020B0604030504040204" pitchFamily="34" charset="0"/>
            </a:endParaRPr>
          </a:p>
          <a:p>
            <a:r>
              <a:rPr lang="da-DK" sz="1400" dirty="0" err="1">
                <a:latin typeface="Verdana" panose="020B0604030504040204" pitchFamily="34" charset="0"/>
                <a:ea typeface="Verdana" panose="020B0604030504040204" pitchFamily="34" charset="0"/>
                <a:cs typeface="Verdana" panose="020B0604030504040204" pitchFamily="34" charset="0"/>
              </a:rPr>
              <a:t>What</a:t>
            </a:r>
            <a:r>
              <a:rPr lang="da-DK" sz="1400" dirty="0">
                <a:latin typeface="Verdana" panose="020B0604030504040204" pitchFamily="34" charset="0"/>
                <a:ea typeface="Verdana" panose="020B0604030504040204" pitchFamily="34" charset="0"/>
                <a:cs typeface="Verdana" panose="020B0604030504040204" pitchFamily="34" charset="0"/>
              </a:rPr>
              <a:t> is the </a:t>
            </a:r>
            <a:r>
              <a:rPr lang="da-DK" sz="1400" dirty="0" err="1">
                <a:latin typeface="Verdana" panose="020B0604030504040204" pitchFamily="34" charset="0"/>
                <a:ea typeface="Verdana" panose="020B0604030504040204" pitchFamily="34" charset="0"/>
                <a:cs typeface="Verdana" panose="020B0604030504040204" pitchFamily="34" charset="0"/>
              </a:rPr>
              <a:t>role</a:t>
            </a:r>
            <a:r>
              <a:rPr lang="da-DK" sz="1400" dirty="0">
                <a:latin typeface="Verdana" panose="020B0604030504040204" pitchFamily="34" charset="0"/>
                <a:ea typeface="Verdana" panose="020B0604030504040204" pitchFamily="34" charset="0"/>
                <a:cs typeface="Verdana" panose="020B0604030504040204" pitchFamily="34" charset="0"/>
              </a:rPr>
              <a:t> and the </a:t>
            </a:r>
            <a:r>
              <a:rPr lang="da-DK" sz="1400" dirty="0" err="1">
                <a:latin typeface="Verdana" panose="020B0604030504040204" pitchFamily="34" charset="0"/>
                <a:ea typeface="Verdana" panose="020B0604030504040204" pitchFamily="34" charset="0"/>
                <a:cs typeface="Verdana" panose="020B0604030504040204" pitchFamily="34" charset="0"/>
              </a:rPr>
              <a:t>responsibility</a:t>
            </a:r>
            <a:r>
              <a:rPr lang="da-DK" sz="1400" dirty="0">
                <a:latin typeface="Verdana" panose="020B0604030504040204" pitchFamily="34" charset="0"/>
                <a:ea typeface="Verdana" panose="020B0604030504040204" pitchFamily="34" charset="0"/>
                <a:cs typeface="Verdana" panose="020B0604030504040204" pitchFamily="34" charset="0"/>
              </a:rPr>
              <a:t> of the coach in </a:t>
            </a:r>
            <a:r>
              <a:rPr lang="da-DK" sz="1400" dirty="0" err="1">
                <a:latin typeface="Verdana" panose="020B0604030504040204" pitchFamily="34" charset="0"/>
                <a:ea typeface="Verdana" panose="020B0604030504040204" pitchFamily="34" charset="0"/>
                <a:cs typeface="Verdana" panose="020B0604030504040204" pitchFamily="34" charset="0"/>
              </a:rPr>
              <a:t>this</a:t>
            </a:r>
            <a:r>
              <a:rPr lang="da-DK" sz="1400" dirty="0">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7394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Lige forbindelse 4">
            <a:extLst>
              <a:ext uri="{FF2B5EF4-FFF2-40B4-BE49-F238E27FC236}">
                <a16:creationId xmlns:a16="http://schemas.microsoft.com/office/drawing/2014/main" id="{399A575F-981B-4BEA-827F-C3527798A9A0}"/>
              </a:ext>
            </a:extLst>
          </p:cNvPr>
          <p:cNvCxnSpPr/>
          <p:nvPr/>
        </p:nvCxnSpPr>
        <p:spPr>
          <a:xfrm>
            <a:off x="1696915" y="0"/>
            <a:ext cx="0" cy="685800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kstfelt 5">
            <a:extLst>
              <a:ext uri="{FF2B5EF4-FFF2-40B4-BE49-F238E27FC236}">
                <a16:creationId xmlns:a16="http://schemas.microsoft.com/office/drawing/2014/main" id="{922747D4-B423-400A-BA19-096A0432B699}"/>
              </a:ext>
            </a:extLst>
          </p:cNvPr>
          <p:cNvSpPr txBox="1"/>
          <p:nvPr/>
        </p:nvSpPr>
        <p:spPr>
          <a:xfrm>
            <a:off x="0" y="0"/>
            <a:ext cx="1696908" cy="6858000"/>
          </a:xfrm>
          <a:prstGeom prst="rect">
            <a:avLst/>
          </a:prstGeom>
          <a:solidFill>
            <a:srgbClr val="70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kstfelt 6">
            <a:extLst>
              <a:ext uri="{FF2B5EF4-FFF2-40B4-BE49-F238E27FC236}">
                <a16:creationId xmlns:a16="http://schemas.microsoft.com/office/drawing/2014/main" id="{EC405921-3235-4954-BB24-2078C19B345A}"/>
              </a:ext>
            </a:extLst>
          </p:cNvPr>
          <p:cNvSpPr txBox="1"/>
          <p:nvPr/>
        </p:nvSpPr>
        <p:spPr>
          <a:xfrm>
            <a:off x="-9525" y="5915025"/>
            <a:ext cx="169690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prstClr val="white"/>
                </a:solidFill>
                <a:effectLst/>
                <a:uLnTx/>
                <a:uFillTx/>
                <a:latin typeface="Calibri" panose="020F0502020204030204"/>
                <a:ea typeface="+mn-ea"/>
                <a:cs typeface="+mn-cs"/>
              </a:rPr>
              <a:t>Idrættens Konsulenthus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white"/>
                </a:solidFill>
                <a:effectLst/>
                <a:uLnTx/>
                <a:uFillTx/>
                <a:latin typeface="Calibri" panose="020F0502020204030204"/>
                <a:ea typeface="+mn-ea"/>
                <a:cs typeface="+mn-cs"/>
              </a:rPr>
              <a:t>Henrik H. Brandt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white"/>
                </a:solidFill>
                <a:effectLst/>
                <a:uLnTx/>
                <a:uFillTx/>
                <a:latin typeface="Calibri" panose="020F0502020204030204"/>
                <a:ea typeface="+mn-ea"/>
                <a:cs typeface="+mn-cs"/>
              </a:rPr>
              <a:t>Tlf. +4529210972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white"/>
                </a:solidFill>
                <a:effectLst/>
                <a:uLnTx/>
                <a:uFillTx/>
                <a:latin typeface="Calibri" panose="020F0502020204030204"/>
                <a:ea typeface="+mn-ea"/>
                <a:cs typeface="+mn-cs"/>
              </a:rPr>
              <a:t>henrik.brandt@idkon.dk</a:t>
            </a:r>
          </a:p>
        </p:txBody>
      </p:sp>
      <p:sp>
        <p:nvSpPr>
          <p:cNvPr id="2" name="Tekstfelt 1">
            <a:extLst>
              <a:ext uri="{FF2B5EF4-FFF2-40B4-BE49-F238E27FC236}">
                <a16:creationId xmlns:a16="http://schemas.microsoft.com/office/drawing/2014/main" id="{4D7DB815-46F4-4C35-B4F1-BED24FDBCAF4}"/>
              </a:ext>
            </a:extLst>
          </p:cNvPr>
          <p:cNvSpPr txBox="1"/>
          <p:nvPr/>
        </p:nvSpPr>
        <p:spPr>
          <a:xfrm>
            <a:off x="2269864" y="451818"/>
            <a:ext cx="942369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400" dirty="0" err="1">
                <a:solidFill>
                  <a:prstClr val="black"/>
                </a:solidFill>
                <a:latin typeface="Verdana" panose="020B0604030504040204" pitchFamily="34" charset="0"/>
                <a:ea typeface="Verdana" panose="020B0604030504040204" pitchFamily="34" charset="0"/>
                <a:cs typeface="Verdana" panose="020B0604030504040204" pitchFamily="34" charset="0"/>
              </a:rPr>
              <a:t>Which</a:t>
            </a:r>
            <a:r>
              <a:rPr lang="da-DK" sz="2400" dirty="0">
                <a:solidFill>
                  <a:prstClr val="black"/>
                </a:solidFill>
                <a:latin typeface="Verdana" panose="020B0604030504040204" pitchFamily="34" charset="0"/>
                <a:ea typeface="Verdana" panose="020B0604030504040204" pitchFamily="34" charset="0"/>
                <a:cs typeface="Verdana" panose="020B0604030504040204" pitchFamily="34" charset="0"/>
              </a:rPr>
              <a:t> </a:t>
            </a:r>
            <a:r>
              <a:rPr lang="da-DK" sz="2400" dirty="0" err="1">
                <a:solidFill>
                  <a:prstClr val="black"/>
                </a:solidFill>
                <a:latin typeface="Verdana" panose="020B0604030504040204" pitchFamily="34" charset="0"/>
                <a:ea typeface="Verdana" panose="020B0604030504040204" pitchFamily="34" charset="0"/>
                <a:cs typeface="Verdana" panose="020B0604030504040204" pitchFamily="34" charset="0"/>
              </a:rPr>
              <a:t>climate</a:t>
            </a:r>
            <a:r>
              <a:rPr lang="da-DK" sz="2400" dirty="0">
                <a:solidFill>
                  <a:prstClr val="black"/>
                </a:solidFill>
                <a:latin typeface="Verdana" panose="020B0604030504040204" pitchFamily="34" charset="0"/>
                <a:ea typeface="Verdana" panose="020B0604030504040204" pitchFamily="34" charset="0"/>
                <a:cs typeface="Verdana" panose="020B0604030504040204" pitchFamily="34" charset="0"/>
              </a:rPr>
              <a:t> do </a:t>
            </a:r>
            <a:r>
              <a:rPr lang="da-DK" sz="2400" dirty="0" err="1">
                <a:solidFill>
                  <a:prstClr val="black"/>
                </a:solidFill>
                <a:latin typeface="Verdana" panose="020B0604030504040204" pitchFamily="34" charset="0"/>
                <a:ea typeface="Verdana" panose="020B0604030504040204" pitchFamily="34" charset="0"/>
                <a:cs typeface="Verdana" panose="020B0604030504040204" pitchFamily="34" charset="0"/>
              </a:rPr>
              <a:t>we</a:t>
            </a:r>
            <a:r>
              <a:rPr lang="da-DK" sz="2400" dirty="0">
                <a:solidFill>
                  <a:prstClr val="black"/>
                </a:solidFill>
                <a:latin typeface="Verdana" panose="020B0604030504040204" pitchFamily="34" charset="0"/>
                <a:ea typeface="Verdana" panose="020B0604030504040204" pitchFamily="34" charset="0"/>
                <a:cs typeface="Verdana" panose="020B0604030504040204" pitchFamily="34" charset="0"/>
              </a:rPr>
              <a:t> offer </a:t>
            </a:r>
            <a:r>
              <a:rPr lang="da-DK" sz="2400" dirty="0" err="1">
                <a:solidFill>
                  <a:prstClr val="black"/>
                </a:solidFill>
                <a:latin typeface="Verdana" panose="020B0604030504040204" pitchFamily="34" charset="0"/>
                <a:ea typeface="Verdana" panose="020B0604030504040204" pitchFamily="34" charset="0"/>
                <a:cs typeface="Verdana" panose="020B0604030504040204" pitchFamily="34" charset="0"/>
              </a:rPr>
              <a:t>our</a:t>
            </a:r>
            <a:r>
              <a:rPr lang="da-DK" sz="2400" dirty="0">
                <a:solidFill>
                  <a:prstClr val="black"/>
                </a:solidFill>
                <a:latin typeface="Verdana" panose="020B0604030504040204" pitchFamily="34" charset="0"/>
                <a:ea typeface="Verdana" panose="020B0604030504040204" pitchFamily="34" charset="0"/>
                <a:cs typeface="Verdana" panose="020B0604030504040204" pitchFamily="34" charset="0"/>
              </a:rPr>
              <a:t> kids – and </a:t>
            </a:r>
            <a:r>
              <a:rPr lang="da-DK" sz="2400" dirty="0" err="1">
                <a:solidFill>
                  <a:prstClr val="black"/>
                </a:solidFill>
                <a:latin typeface="Verdana" panose="020B0604030504040204" pitchFamily="34" charset="0"/>
                <a:ea typeface="Verdana" panose="020B0604030504040204" pitchFamily="34" charset="0"/>
                <a:cs typeface="Verdana" panose="020B0604030504040204" pitchFamily="34" charset="0"/>
              </a:rPr>
              <a:t>what</a:t>
            </a:r>
            <a:r>
              <a:rPr lang="da-DK" sz="2400" dirty="0">
                <a:solidFill>
                  <a:prstClr val="black"/>
                </a:solidFill>
                <a:latin typeface="Verdana" panose="020B0604030504040204" pitchFamily="34" charset="0"/>
                <a:ea typeface="Verdana" panose="020B0604030504040204" pitchFamily="34" charset="0"/>
                <a:cs typeface="Verdana" panose="020B0604030504040204" pitchFamily="34" charset="0"/>
              </a:rPr>
              <a:t> </a:t>
            </a:r>
            <a:r>
              <a:rPr lang="da-DK" sz="2400" dirty="0" err="1">
                <a:solidFill>
                  <a:prstClr val="black"/>
                </a:solidFill>
                <a:latin typeface="Verdana" panose="020B0604030504040204" pitchFamily="34" charset="0"/>
                <a:ea typeface="Verdana" panose="020B0604030504040204" pitchFamily="34" charset="0"/>
                <a:cs typeface="Verdana" panose="020B0604030504040204" pitchFamily="34" charset="0"/>
              </a:rPr>
              <a:t>are</a:t>
            </a:r>
            <a:r>
              <a:rPr lang="da-DK" sz="2400" dirty="0">
                <a:solidFill>
                  <a:prstClr val="black"/>
                </a:solidFill>
                <a:latin typeface="Verdana" panose="020B0604030504040204" pitchFamily="34" charset="0"/>
                <a:ea typeface="Verdana" panose="020B0604030504040204" pitchFamily="34" charset="0"/>
                <a:cs typeface="Verdana" panose="020B0604030504040204" pitchFamily="34" charset="0"/>
              </a:rPr>
              <a:t> the </a:t>
            </a:r>
            <a:r>
              <a:rPr lang="da-DK" sz="2400" dirty="0" err="1">
                <a:solidFill>
                  <a:prstClr val="black"/>
                </a:solidFill>
                <a:latin typeface="Verdana" panose="020B0604030504040204" pitchFamily="34" charset="0"/>
                <a:ea typeface="Verdana" panose="020B0604030504040204" pitchFamily="34" charset="0"/>
                <a:cs typeface="Verdana" panose="020B0604030504040204" pitchFamily="34" charset="0"/>
              </a:rPr>
              <a:t>consequences</a:t>
            </a:r>
            <a:r>
              <a:rPr lang="da-DK" sz="2400" dirty="0">
                <a:solidFill>
                  <a:prstClr val="black"/>
                </a:solidFill>
                <a:latin typeface="Verdana" panose="020B0604030504040204" pitchFamily="34" charset="0"/>
                <a:ea typeface="Verdana" panose="020B0604030504040204" pitchFamily="34" charset="0"/>
                <a:cs typeface="Verdana" panose="020B0604030504040204" pitchFamily="34" charset="0"/>
              </a:rPr>
              <a:t> (at a </a:t>
            </a:r>
            <a:r>
              <a:rPr lang="da-DK" sz="2400" dirty="0" err="1">
                <a:solidFill>
                  <a:prstClr val="black"/>
                </a:solidFill>
                <a:latin typeface="Verdana" panose="020B0604030504040204" pitchFamily="34" charset="0"/>
                <a:ea typeface="Verdana" panose="020B0604030504040204" pitchFamily="34" charset="0"/>
                <a:cs typeface="Verdana" panose="020B0604030504040204" pitchFamily="34" charset="0"/>
              </a:rPr>
              <a:t>later</a:t>
            </a:r>
            <a:r>
              <a:rPr lang="da-DK" sz="2400" dirty="0">
                <a:solidFill>
                  <a:prstClr val="black"/>
                </a:solidFill>
                <a:latin typeface="Verdana" panose="020B0604030504040204" pitchFamily="34" charset="0"/>
                <a:ea typeface="Verdana" panose="020B0604030504040204" pitchFamily="34" charset="0"/>
                <a:cs typeface="Verdana" panose="020B0604030504040204" pitchFamily="34" charset="0"/>
              </a:rPr>
              <a:t> stage)?</a:t>
            </a:r>
            <a:endParaRPr kumimoji="0" lang="da-DK"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 name="Ligebenet trekant 2">
            <a:extLst>
              <a:ext uri="{FF2B5EF4-FFF2-40B4-BE49-F238E27FC236}">
                <a16:creationId xmlns:a16="http://schemas.microsoft.com/office/drawing/2014/main" id="{0A000BE2-0736-4A35-86D2-124C71E57FDC}"/>
              </a:ext>
            </a:extLst>
          </p:cNvPr>
          <p:cNvSpPr>
            <a:spLocks noChangeAspect="1"/>
          </p:cNvSpPr>
          <p:nvPr/>
        </p:nvSpPr>
        <p:spPr>
          <a:xfrm>
            <a:off x="2684594" y="1874520"/>
            <a:ext cx="4037701" cy="4248000"/>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Lige forbindelse 7">
            <a:extLst>
              <a:ext uri="{FF2B5EF4-FFF2-40B4-BE49-F238E27FC236}">
                <a16:creationId xmlns:a16="http://schemas.microsoft.com/office/drawing/2014/main" id="{D1BD27E5-67E6-4DA7-A679-5975105A411D}"/>
              </a:ext>
            </a:extLst>
          </p:cNvPr>
          <p:cNvCxnSpPr/>
          <p:nvPr/>
        </p:nvCxnSpPr>
        <p:spPr>
          <a:xfrm>
            <a:off x="4274820" y="2777490"/>
            <a:ext cx="8572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Lige forbindelse 9">
            <a:extLst>
              <a:ext uri="{FF2B5EF4-FFF2-40B4-BE49-F238E27FC236}">
                <a16:creationId xmlns:a16="http://schemas.microsoft.com/office/drawing/2014/main" id="{031AE7F0-655E-4C2F-A147-21808515D83A}"/>
              </a:ext>
            </a:extLst>
          </p:cNvPr>
          <p:cNvCxnSpPr/>
          <p:nvPr/>
        </p:nvCxnSpPr>
        <p:spPr>
          <a:xfrm>
            <a:off x="4000500" y="3429000"/>
            <a:ext cx="1371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Lige forbindelse 11">
            <a:extLst>
              <a:ext uri="{FF2B5EF4-FFF2-40B4-BE49-F238E27FC236}">
                <a16:creationId xmlns:a16="http://schemas.microsoft.com/office/drawing/2014/main" id="{601307E5-0C9B-42D5-B728-BFF308AD87CF}"/>
              </a:ext>
            </a:extLst>
          </p:cNvPr>
          <p:cNvCxnSpPr>
            <a:cxnSpLocks/>
          </p:cNvCxnSpPr>
          <p:nvPr/>
        </p:nvCxnSpPr>
        <p:spPr>
          <a:xfrm>
            <a:off x="3623310" y="4217670"/>
            <a:ext cx="22288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Lige forbindelse 13">
            <a:extLst>
              <a:ext uri="{FF2B5EF4-FFF2-40B4-BE49-F238E27FC236}">
                <a16:creationId xmlns:a16="http://schemas.microsoft.com/office/drawing/2014/main" id="{13A03CF7-14FE-443E-968E-16AC8FE65161}"/>
              </a:ext>
            </a:extLst>
          </p:cNvPr>
          <p:cNvCxnSpPr>
            <a:cxnSpLocks/>
          </p:cNvCxnSpPr>
          <p:nvPr/>
        </p:nvCxnSpPr>
        <p:spPr>
          <a:xfrm>
            <a:off x="3246120" y="4850130"/>
            <a:ext cx="284988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kstfelt 14">
            <a:extLst>
              <a:ext uri="{FF2B5EF4-FFF2-40B4-BE49-F238E27FC236}">
                <a16:creationId xmlns:a16="http://schemas.microsoft.com/office/drawing/2014/main" id="{A27A5491-1D0F-40F1-838A-D3EAC7259894}"/>
              </a:ext>
            </a:extLst>
          </p:cNvPr>
          <p:cNvSpPr txBox="1"/>
          <p:nvPr/>
        </p:nvSpPr>
        <p:spPr>
          <a:xfrm>
            <a:off x="4403238" y="2347855"/>
            <a:ext cx="9601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err="1">
                <a:solidFill>
                  <a:prstClr val="black"/>
                </a:solidFill>
                <a:latin typeface="Verdana" panose="020B0604030504040204" pitchFamily="34" charset="0"/>
                <a:ea typeface="Verdana" panose="020B0604030504040204" pitchFamily="34" charset="0"/>
                <a:cs typeface="Verdana" panose="020B0604030504040204" pitchFamily="34" charset="0"/>
              </a:rPr>
              <a:t>Punish</a:t>
            </a:r>
            <a:r>
              <a:rPr lang="da-DK" sz="1200" dirty="0">
                <a:solidFill>
                  <a:prstClr val="black"/>
                </a:solidFill>
                <a:latin typeface="Verdana" panose="020B0604030504040204" pitchFamily="34" charset="0"/>
                <a:ea typeface="Verdana" panose="020B0604030504040204" pitchFamily="34" charset="0"/>
                <a:cs typeface="Verdana" panose="020B0604030504040204" pitchFamily="34" charset="0"/>
              </a:rPr>
              <a:t>-ment</a:t>
            </a:r>
            <a:endParaRPr kumimoji="0" lang="da-D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6" name="Tekstfelt 15">
            <a:extLst>
              <a:ext uri="{FF2B5EF4-FFF2-40B4-BE49-F238E27FC236}">
                <a16:creationId xmlns:a16="http://schemas.microsoft.com/office/drawing/2014/main" id="{CF6A2D58-1CA7-4675-B2FF-30F5C3C9F18E}"/>
              </a:ext>
            </a:extLst>
          </p:cNvPr>
          <p:cNvSpPr txBox="1"/>
          <p:nvPr/>
        </p:nvSpPr>
        <p:spPr>
          <a:xfrm>
            <a:off x="4198620" y="3124200"/>
            <a:ext cx="96012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err="1">
                <a:solidFill>
                  <a:prstClr val="black"/>
                </a:solidFill>
                <a:latin typeface="Verdana" panose="020B0604030504040204" pitchFamily="34" charset="0"/>
                <a:ea typeface="Verdana" panose="020B0604030504040204" pitchFamily="34" charset="0"/>
                <a:cs typeface="Verdana" panose="020B0604030504040204" pitchFamily="34" charset="0"/>
              </a:rPr>
              <a:t>Reward</a:t>
            </a:r>
            <a:endParaRPr kumimoji="0" lang="da-D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7" name="Tekstfelt 16">
            <a:extLst>
              <a:ext uri="{FF2B5EF4-FFF2-40B4-BE49-F238E27FC236}">
                <a16:creationId xmlns:a16="http://schemas.microsoft.com/office/drawing/2014/main" id="{B981E3A6-5DDB-4BC8-AC52-CB6B333C9B33}"/>
              </a:ext>
            </a:extLst>
          </p:cNvPr>
          <p:cNvSpPr txBox="1"/>
          <p:nvPr/>
        </p:nvSpPr>
        <p:spPr>
          <a:xfrm>
            <a:off x="3749040" y="3890010"/>
            <a:ext cx="210312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Legitimacy</a:t>
            </a:r>
            <a:r>
              <a:rPr kumimoji="0" lang="da-D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social power</a:t>
            </a:r>
          </a:p>
        </p:txBody>
      </p:sp>
      <p:sp>
        <p:nvSpPr>
          <p:cNvPr id="18" name="Tekstfelt 17">
            <a:extLst>
              <a:ext uri="{FF2B5EF4-FFF2-40B4-BE49-F238E27FC236}">
                <a16:creationId xmlns:a16="http://schemas.microsoft.com/office/drawing/2014/main" id="{39E14D01-235A-4FF1-8C20-34819B4C0560}"/>
              </a:ext>
            </a:extLst>
          </p:cNvPr>
          <p:cNvSpPr txBox="1"/>
          <p:nvPr/>
        </p:nvSpPr>
        <p:spPr>
          <a:xfrm>
            <a:off x="3418915" y="4610101"/>
            <a:ext cx="303567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solidFill>
                  <a:prstClr val="black"/>
                </a:solidFill>
                <a:latin typeface="Verdana" panose="020B0604030504040204" pitchFamily="34" charset="0"/>
                <a:ea typeface="Verdana" panose="020B0604030504040204" pitchFamily="34" charset="0"/>
                <a:cs typeface="Verdana" panose="020B0604030504040204" pitchFamily="34" charset="0"/>
              </a:rPr>
              <a:t>Knowledge/</a:t>
            </a:r>
            <a:r>
              <a:rPr lang="da-DK" sz="1200" dirty="0" err="1">
                <a:solidFill>
                  <a:prstClr val="black"/>
                </a:solidFill>
                <a:latin typeface="Verdana" panose="020B0604030504040204" pitchFamily="34" charset="0"/>
                <a:ea typeface="Verdana" panose="020B0604030504040204" pitchFamily="34" charset="0"/>
                <a:cs typeface="Verdana" panose="020B0604030504040204" pitchFamily="34" charset="0"/>
              </a:rPr>
              <a:t>expert</a:t>
            </a:r>
            <a:r>
              <a:rPr lang="da-DK" sz="1200" dirty="0">
                <a:solidFill>
                  <a:prstClr val="black"/>
                </a:solidFill>
                <a:latin typeface="Verdana" panose="020B0604030504040204" pitchFamily="34" charset="0"/>
                <a:ea typeface="Verdana" panose="020B0604030504040204" pitchFamily="34" charset="0"/>
                <a:cs typeface="Verdana" panose="020B0604030504040204" pitchFamily="34" charset="0"/>
              </a:rPr>
              <a:t>, </a:t>
            </a:r>
            <a:r>
              <a:rPr lang="da-DK" sz="1200" dirty="0" err="1">
                <a:solidFill>
                  <a:prstClr val="black"/>
                </a:solidFill>
                <a:latin typeface="Verdana" panose="020B0604030504040204" pitchFamily="34" charset="0"/>
                <a:ea typeface="Verdana" panose="020B0604030504040204" pitchFamily="34" charset="0"/>
                <a:cs typeface="Verdana" panose="020B0604030504040204" pitchFamily="34" charset="0"/>
              </a:rPr>
              <a:t>we</a:t>
            </a:r>
            <a:r>
              <a:rPr lang="da-DK" sz="1200" dirty="0">
                <a:solidFill>
                  <a:prstClr val="black"/>
                </a:solidFill>
                <a:latin typeface="Verdana" panose="020B0604030504040204" pitchFamily="34" charset="0"/>
                <a:ea typeface="Verdana" panose="020B0604030504040204" pitchFamily="34" charset="0"/>
                <a:cs typeface="Verdana" panose="020B0604030504040204" pitchFamily="34" charset="0"/>
              </a:rPr>
              <a:t> </a:t>
            </a:r>
            <a:r>
              <a:rPr lang="da-DK" sz="1200" dirty="0" err="1">
                <a:solidFill>
                  <a:prstClr val="black"/>
                </a:solidFill>
                <a:latin typeface="Verdana" panose="020B0604030504040204" pitchFamily="34" charset="0"/>
                <a:ea typeface="Verdana" panose="020B0604030504040204" pitchFamily="34" charset="0"/>
                <a:cs typeface="Verdana" panose="020B0604030504040204" pitchFamily="34" charset="0"/>
              </a:rPr>
              <a:t>are</a:t>
            </a:r>
            <a:r>
              <a:rPr lang="da-DK" sz="1200" dirty="0">
                <a:solidFill>
                  <a:prstClr val="black"/>
                </a:solidFill>
                <a:latin typeface="Verdana" panose="020B0604030504040204" pitchFamily="34" charset="0"/>
                <a:ea typeface="Verdana" panose="020B0604030504040204" pitchFamily="34" charset="0"/>
                <a:cs typeface="Verdana" panose="020B0604030504040204" pitchFamily="34" charset="0"/>
              </a:rPr>
              <a:t> </a:t>
            </a:r>
            <a:r>
              <a:rPr lang="da-DK" sz="1200" dirty="0" err="1">
                <a:solidFill>
                  <a:prstClr val="black"/>
                </a:solidFill>
                <a:latin typeface="Verdana" panose="020B0604030504040204" pitchFamily="34" charset="0"/>
                <a:ea typeface="Verdana" panose="020B0604030504040204" pitchFamily="34" charset="0"/>
                <a:cs typeface="Verdana" panose="020B0604030504040204" pitchFamily="34" charset="0"/>
              </a:rPr>
              <a:t>wiser</a:t>
            </a:r>
            <a:endParaRPr kumimoji="0" lang="da-D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9" name="Tekstfelt 18">
            <a:extLst>
              <a:ext uri="{FF2B5EF4-FFF2-40B4-BE49-F238E27FC236}">
                <a16:creationId xmlns:a16="http://schemas.microsoft.com/office/drawing/2014/main" id="{350EDC87-41C2-455D-906C-CEF07DB4B8B2}"/>
              </a:ext>
            </a:extLst>
          </p:cNvPr>
          <p:cNvSpPr txBox="1"/>
          <p:nvPr/>
        </p:nvSpPr>
        <p:spPr>
          <a:xfrm>
            <a:off x="3190426" y="5141545"/>
            <a:ext cx="35318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Trust, </a:t>
            </a:r>
            <a:r>
              <a:rPr kumimoji="0" lang="da-DK" sz="12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responsible</a:t>
            </a:r>
            <a:r>
              <a:rPr kumimoji="0" lang="da-D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da-DK" sz="12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calm</a:t>
            </a:r>
            <a:r>
              <a:rPr kumimoji="0" lang="da-D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open,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Affiliaton</a:t>
            </a:r>
            <a:r>
              <a:rPr kumimoji="0" lang="da-D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da-DK" sz="12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shared</a:t>
            </a:r>
            <a:r>
              <a:rPr kumimoji="0" lang="da-D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da-DK" sz="12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belief</a:t>
            </a:r>
            <a:endParaRPr kumimoji="0" lang="da-D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0" name="Rektangel 19">
            <a:extLst>
              <a:ext uri="{FF2B5EF4-FFF2-40B4-BE49-F238E27FC236}">
                <a16:creationId xmlns:a16="http://schemas.microsoft.com/office/drawing/2014/main" id="{03879A62-ABAD-4D32-878D-E4C40C7812C1}"/>
              </a:ext>
            </a:extLst>
          </p:cNvPr>
          <p:cNvSpPr/>
          <p:nvPr/>
        </p:nvSpPr>
        <p:spPr>
          <a:xfrm>
            <a:off x="7715250" y="1657350"/>
            <a:ext cx="3851909" cy="446517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2" name="Lige forbindelse 21">
            <a:extLst>
              <a:ext uri="{FF2B5EF4-FFF2-40B4-BE49-F238E27FC236}">
                <a16:creationId xmlns:a16="http://schemas.microsoft.com/office/drawing/2014/main" id="{0F7E0C31-4A2C-49DE-BA69-CB50D28A7C8A}"/>
              </a:ext>
            </a:extLst>
          </p:cNvPr>
          <p:cNvCxnSpPr/>
          <p:nvPr/>
        </p:nvCxnSpPr>
        <p:spPr>
          <a:xfrm>
            <a:off x="7739564" y="2700159"/>
            <a:ext cx="382759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Lige forbindelse 23">
            <a:extLst>
              <a:ext uri="{FF2B5EF4-FFF2-40B4-BE49-F238E27FC236}">
                <a16:creationId xmlns:a16="http://schemas.microsoft.com/office/drawing/2014/main" id="{DD48A28C-7E7A-4105-B7FD-99F224A519F0}"/>
              </a:ext>
            </a:extLst>
          </p:cNvPr>
          <p:cNvCxnSpPr/>
          <p:nvPr/>
        </p:nvCxnSpPr>
        <p:spPr>
          <a:xfrm>
            <a:off x="7715250" y="3401199"/>
            <a:ext cx="382759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Lige forbindelse 24">
            <a:extLst>
              <a:ext uri="{FF2B5EF4-FFF2-40B4-BE49-F238E27FC236}">
                <a16:creationId xmlns:a16="http://schemas.microsoft.com/office/drawing/2014/main" id="{9FCF0C76-0E2F-4913-A138-CE69953A7417}"/>
              </a:ext>
            </a:extLst>
          </p:cNvPr>
          <p:cNvCxnSpPr/>
          <p:nvPr/>
        </p:nvCxnSpPr>
        <p:spPr>
          <a:xfrm>
            <a:off x="7715250" y="4167009"/>
            <a:ext cx="382759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Lige forbindelse 25">
            <a:extLst>
              <a:ext uri="{FF2B5EF4-FFF2-40B4-BE49-F238E27FC236}">
                <a16:creationId xmlns:a16="http://schemas.microsoft.com/office/drawing/2014/main" id="{B4C4A5EE-65AC-4D27-96E8-F90CC73744C8}"/>
              </a:ext>
            </a:extLst>
          </p:cNvPr>
          <p:cNvCxnSpPr/>
          <p:nvPr/>
        </p:nvCxnSpPr>
        <p:spPr>
          <a:xfrm>
            <a:off x="7739564" y="4888647"/>
            <a:ext cx="3827594" cy="0"/>
          </a:xfrm>
          <a:prstGeom prst="line">
            <a:avLst/>
          </a:prstGeom>
        </p:spPr>
        <p:style>
          <a:lnRef idx="1">
            <a:schemeClr val="accent1"/>
          </a:lnRef>
          <a:fillRef idx="0">
            <a:schemeClr val="accent1"/>
          </a:fillRef>
          <a:effectRef idx="0">
            <a:schemeClr val="accent1"/>
          </a:effectRef>
          <a:fontRef idx="minor">
            <a:schemeClr val="tx1"/>
          </a:fontRef>
        </p:style>
      </p:cxnSp>
      <p:sp>
        <p:nvSpPr>
          <p:cNvPr id="27" name="Tekstfelt 26">
            <a:extLst>
              <a:ext uri="{FF2B5EF4-FFF2-40B4-BE49-F238E27FC236}">
                <a16:creationId xmlns:a16="http://schemas.microsoft.com/office/drawing/2014/main" id="{B569355D-515F-421E-9A68-F8516D039CCD}"/>
              </a:ext>
            </a:extLst>
          </p:cNvPr>
          <p:cNvSpPr txBox="1"/>
          <p:nvPr/>
        </p:nvSpPr>
        <p:spPr>
          <a:xfrm>
            <a:off x="7715242" y="1676252"/>
            <a:ext cx="3827601"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solidFill>
                  <a:prstClr val="black"/>
                </a:solidFill>
                <a:latin typeface="Verdana" panose="020B0604030504040204" pitchFamily="34" charset="0"/>
                <a:ea typeface="Verdana" panose="020B0604030504040204" pitchFamily="34" charset="0"/>
                <a:cs typeface="Verdana" panose="020B0604030504040204" pitchFamily="34" charset="0"/>
              </a:rPr>
              <a:t>‘</a:t>
            </a:r>
            <a:r>
              <a:rPr lang="da-DK" sz="1200" dirty="0" err="1">
                <a:solidFill>
                  <a:prstClr val="black"/>
                </a:solidFill>
                <a:latin typeface="Verdana" panose="020B0604030504040204" pitchFamily="34" charset="0"/>
                <a:ea typeface="Verdana" panose="020B0604030504040204" pitchFamily="34" charset="0"/>
                <a:cs typeface="Verdana" panose="020B0604030504040204" pitchFamily="34" charset="0"/>
              </a:rPr>
              <a:t>Restores</a:t>
            </a:r>
            <a:r>
              <a:rPr lang="da-DK" sz="1200" dirty="0">
                <a:solidFill>
                  <a:prstClr val="black"/>
                </a:solidFill>
                <a:latin typeface="Verdana" panose="020B0604030504040204" pitchFamily="34" charset="0"/>
                <a:ea typeface="Verdana" panose="020B0604030504040204" pitchFamily="34" charset="0"/>
                <a:cs typeface="Verdana" panose="020B0604030504040204" pitchFamily="34" charset="0"/>
              </a:rPr>
              <a:t>’ </a:t>
            </a:r>
            <a:r>
              <a:rPr lang="da-DK" sz="1200" dirty="0" err="1">
                <a:solidFill>
                  <a:prstClr val="black"/>
                </a:solidFill>
                <a:latin typeface="Verdana" panose="020B0604030504040204" pitchFamily="34" charset="0"/>
                <a:ea typeface="Verdana" panose="020B0604030504040204" pitchFamily="34" charset="0"/>
                <a:cs typeface="Verdana" panose="020B0604030504040204" pitchFamily="34" charset="0"/>
              </a:rPr>
              <a:t>justice</a:t>
            </a:r>
            <a:r>
              <a:rPr lang="da-DK" sz="1200" dirty="0">
                <a:solidFill>
                  <a:prstClr val="black"/>
                </a:solidFill>
                <a:latin typeface="Verdana" panose="020B0604030504040204" pitchFamily="34" charset="0"/>
                <a:ea typeface="Verdana" panose="020B0604030504040204" pitchFamily="34" charset="0"/>
                <a:cs typeface="Verdana" panose="020B060403050404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Removes trust and </a:t>
            </a:r>
            <a:r>
              <a:rPr lang="da-DK" sz="1200" dirty="0" err="1">
                <a:solidFill>
                  <a:prstClr val="black"/>
                </a:solidFill>
                <a:latin typeface="Verdana" panose="020B0604030504040204" pitchFamily="34" charset="0"/>
                <a:ea typeface="Verdana" panose="020B0604030504040204" pitchFamily="34" charset="0"/>
                <a:cs typeface="Verdana" panose="020B0604030504040204" pitchFamily="34" charset="0"/>
              </a:rPr>
              <a:t>readiness</a:t>
            </a:r>
            <a:r>
              <a:rPr lang="da-DK" sz="1200" dirty="0">
                <a:solidFill>
                  <a:prstClr val="black"/>
                </a:solidFill>
                <a:latin typeface="Verdana" panose="020B0604030504040204" pitchFamily="34" charset="0"/>
                <a:ea typeface="Verdana" panose="020B0604030504040204" pitchFamily="34" charset="0"/>
                <a:cs typeface="Verdana" panose="020B0604030504040204" pitchFamily="34" charset="0"/>
              </a:rPr>
              <a:t> to learning</a:t>
            </a:r>
            <a:endParaRPr kumimoji="0" lang="da-D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Tome </a:t>
            </a:r>
            <a:r>
              <a:rPr kumimoji="0" lang="da-DK" sz="12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consuming</a:t>
            </a:r>
            <a:r>
              <a:rPr kumimoji="0" lang="da-D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da-DK" sz="12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expensive</a:t>
            </a:r>
            <a:r>
              <a:rPr kumimoji="0" lang="da-D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da-DK" sz="12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Without</a:t>
            </a:r>
            <a:r>
              <a:rPr kumimoji="0" lang="da-D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da-DK" sz="12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continued</a:t>
            </a:r>
            <a:r>
              <a:rPr kumimoji="0" lang="da-D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da-DK" sz="12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reward</a:t>
            </a:r>
            <a:r>
              <a:rPr kumimoji="0" lang="da-D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the </a:t>
            </a:r>
            <a:r>
              <a:rPr kumimoji="0" lang="da-DK" sz="12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wanted</a:t>
            </a:r>
            <a:r>
              <a:rPr kumimoji="0" lang="da-D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da-DK" sz="12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behaviour</a:t>
            </a:r>
            <a:r>
              <a:rPr kumimoji="0" lang="da-D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da-DK" sz="12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dissapears</a:t>
            </a:r>
            <a:r>
              <a:rPr kumimoji="0" lang="da-D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solidFill>
                  <a:prstClr val="black"/>
                </a:solidFill>
                <a:latin typeface="Verdana" panose="020B0604030504040204" pitchFamily="34" charset="0"/>
                <a:ea typeface="Verdana" panose="020B0604030504040204" pitchFamily="34" charset="0"/>
                <a:cs typeface="Verdana" panose="020B0604030504040204" pitchFamily="34" charset="0"/>
              </a:rPr>
              <a:t>Law, </a:t>
            </a:r>
            <a:r>
              <a:rPr lang="da-DK" sz="1200" dirty="0" err="1">
                <a:solidFill>
                  <a:prstClr val="black"/>
                </a:solidFill>
                <a:latin typeface="Verdana" panose="020B0604030504040204" pitchFamily="34" charset="0"/>
                <a:ea typeface="Verdana" panose="020B0604030504040204" pitchFamily="34" charset="0"/>
                <a:cs typeface="Verdana" panose="020B0604030504040204" pitchFamily="34" charset="0"/>
              </a:rPr>
              <a:t>structures</a:t>
            </a:r>
            <a:r>
              <a:rPr lang="da-DK" sz="1200" dirty="0">
                <a:solidFill>
                  <a:prstClr val="black"/>
                </a:solidFill>
                <a:latin typeface="Verdana" panose="020B0604030504040204" pitchFamily="34" charset="0"/>
                <a:ea typeface="Verdana" panose="020B0604030504040204" pitchFamily="34" charset="0"/>
                <a:cs typeface="Verdana" panose="020B0604030504040204" pitchFamily="34" charset="0"/>
              </a:rPr>
              <a:t>, </a:t>
            </a:r>
            <a:r>
              <a:rPr lang="da-DK" sz="1200" dirty="0" err="1">
                <a:solidFill>
                  <a:prstClr val="black"/>
                </a:solidFill>
                <a:latin typeface="Verdana" panose="020B0604030504040204" pitchFamily="34" charset="0"/>
                <a:ea typeface="Verdana" panose="020B0604030504040204" pitchFamily="34" charset="0"/>
                <a:cs typeface="Verdana" panose="020B0604030504040204" pitchFamily="34" charset="0"/>
              </a:rPr>
              <a:t>culture</a:t>
            </a:r>
            <a:endParaRPr lang="da-DK" sz="12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Often</a:t>
            </a:r>
            <a:r>
              <a:rPr kumimoji="0" lang="da-D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the </a:t>
            </a:r>
            <a:r>
              <a:rPr kumimoji="0" lang="da-DK" sz="12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role</a:t>
            </a:r>
            <a:r>
              <a:rPr kumimoji="0" lang="da-D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of the coach is </a:t>
            </a:r>
            <a:r>
              <a:rPr kumimoji="0" lang="da-DK" sz="12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based</a:t>
            </a:r>
            <a:r>
              <a:rPr kumimoji="0" lang="da-D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on </a:t>
            </a:r>
            <a:r>
              <a:rPr kumimoji="0" lang="da-DK" sz="12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this</a:t>
            </a:r>
            <a:r>
              <a:rPr lang="da-DK" sz="1200" dirty="0">
                <a:solidFill>
                  <a:prstClr val="black"/>
                </a:solidFill>
                <a:latin typeface="Verdana" panose="020B0604030504040204" pitchFamily="34" charset="0"/>
                <a:ea typeface="Verdana" panose="020B0604030504040204" pitchFamily="34" charset="0"/>
                <a:cs typeface="Verdana" panose="020B0604030504040204" pitchFamily="34" charset="0"/>
              </a:rPr>
              <a:t>, </a:t>
            </a:r>
            <a:r>
              <a:rPr lang="da-DK" sz="1200" dirty="0" err="1">
                <a:solidFill>
                  <a:prstClr val="black"/>
                </a:solidFill>
                <a:latin typeface="Verdana" panose="020B0604030504040204" pitchFamily="34" charset="0"/>
                <a:ea typeface="Verdana" panose="020B0604030504040204" pitchFamily="34" charset="0"/>
                <a:cs typeface="Verdana" panose="020B0604030504040204" pitchFamily="34" charset="0"/>
              </a:rPr>
              <a:t>which</a:t>
            </a:r>
            <a:r>
              <a:rPr lang="da-DK" sz="1200" dirty="0">
                <a:solidFill>
                  <a:prstClr val="black"/>
                </a:solidFill>
                <a:latin typeface="Verdana" panose="020B0604030504040204" pitchFamily="34" charset="0"/>
                <a:ea typeface="Verdana" panose="020B0604030504040204" pitchFamily="34" charset="0"/>
                <a:cs typeface="Verdana" panose="020B0604030504040204" pitchFamily="34" charset="0"/>
              </a:rPr>
              <a:t> </a:t>
            </a:r>
            <a:r>
              <a:rPr lang="da-DK" sz="1200" dirty="0" err="1">
                <a:solidFill>
                  <a:prstClr val="black"/>
                </a:solidFill>
                <a:latin typeface="Verdana" panose="020B0604030504040204" pitchFamily="34" charset="0"/>
                <a:ea typeface="Verdana" panose="020B0604030504040204" pitchFamily="34" charset="0"/>
                <a:cs typeface="Verdana" panose="020B0604030504040204" pitchFamily="34" charset="0"/>
              </a:rPr>
              <a:t>does</a:t>
            </a:r>
            <a:r>
              <a:rPr lang="da-DK" sz="1200" dirty="0">
                <a:solidFill>
                  <a:prstClr val="black"/>
                </a:solidFill>
                <a:latin typeface="Verdana" panose="020B0604030504040204" pitchFamily="34" charset="0"/>
                <a:ea typeface="Verdana" panose="020B0604030504040204" pitchFamily="34" charset="0"/>
                <a:cs typeface="Verdana" panose="020B0604030504040204" pitchFamily="34" charset="0"/>
              </a:rPr>
              <a:t> not </a:t>
            </a:r>
            <a:r>
              <a:rPr lang="da-DK" sz="1200" dirty="0" err="1">
                <a:solidFill>
                  <a:prstClr val="black"/>
                </a:solidFill>
                <a:latin typeface="Verdana" panose="020B0604030504040204" pitchFamily="34" charset="0"/>
                <a:ea typeface="Verdana" panose="020B0604030504040204" pitchFamily="34" charset="0"/>
                <a:cs typeface="Verdana" panose="020B0604030504040204" pitchFamily="34" charset="0"/>
              </a:rPr>
              <a:t>create</a:t>
            </a:r>
            <a:r>
              <a:rPr lang="da-DK" sz="1200" dirty="0">
                <a:solidFill>
                  <a:prstClr val="black"/>
                </a:solidFill>
                <a:latin typeface="Verdana" panose="020B0604030504040204" pitchFamily="34" charset="0"/>
                <a:ea typeface="Verdana" panose="020B0604030504040204" pitchFamily="34" charset="0"/>
                <a:cs typeface="Verdana" panose="020B0604030504040204" pitchFamily="34" charset="0"/>
              </a:rPr>
              <a:t> trust and </a:t>
            </a:r>
            <a:r>
              <a:rPr lang="da-DK" sz="1200" dirty="0" err="1">
                <a:solidFill>
                  <a:prstClr val="black"/>
                </a:solidFill>
                <a:latin typeface="Verdana" panose="020B0604030504040204" pitchFamily="34" charset="0"/>
                <a:ea typeface="Verdana" panose="020B0604030504040204" pitchFamily="34" charset="0"/>
                <a:cs typeface="Verdana" panose="020B0604030504040204" pitchFamily="34" charset="0"/>
              </a:rPr>
              <a:t>respect</a:t>
            </a:r>
            <a:endParaRPr kumimoji="0" lang="da-D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The position of the coach as ‘the </a:t>
            </a:r>
            <a:r>
              <a:rPr kumimoji="0" lang="da-DK" sz="12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wisest</a:t>
            </a:r>
            <a:r>
              <a:rPr kumimoji="0" lang="da-D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is </a:t>
            </a:r>
            <a:r>
              <a:rPr kumimoji="0" lang="da-DK" sz="12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only</a:t>
            </a:r>
            <a:r>
              <a:rPr kumimoji="0" lang="da-D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for </a:t>
            </a:r>
            <a:r>
              <a:rPr kumimoji="0" lang="da-DK" sz="12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loan</a:t>
            </a:r>
            <a:r>
              <a:rPr kumimoji="0" lang="da-D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In </a:t>
            </a:r>
            <a:r>
              <a:rPr kumimoji="0" lang="da-DK" sz="12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some</a:t>
            </a:r>
            <a:r>
              <a:rPr kumimoji="0" lang="da-D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da-DK" sz="12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areas</a:t>
            </a:r>
            <a:r>
              <a:rPr kumimoji="0" lang="da-D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kids </a:t>
            </a:r>
            <a:r>
              <a:rPr kumimoji="0" lang="da-DK" sz="12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are</a:t>
            </a:r>
            <a:r>
              <a:rPr kumimoji="0" lang="da-D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da-DK" sz="12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wiser</a:t>
            </a:r>
            <a:r>
              <a:rPr kumimoji="0" lang="da-D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da-DK" sz="12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than</a:t>
            </a:r>
            <a:r>
              <a:rPr kumimoji="0" lang="da-D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the coach. </a:t>
            </a:r>
            <a:r>
              <a:rPr kumimoji="0" lang="da-DK" sz="12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Use</a:t>
            </a:r>
            <a:r>
              <a:rPr kumimoji="0" lang="da-D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The coach/</a:t>
            </a:r>
            <a:r>
              <a:rPr kumimoji="0" lang="da-DK" sz="12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leader</a:t>
            </a:r>
            <a:r>
              <a:rPr kumimoji="0" lang="da-D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must have an </a:t>
            </a:r>
            <a:r>
              <a:rPr kumimoji="0" lang="da-DK" sz="12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insight</a:t>
            </a:r>
            <a:r>
              <a:rPr kumimoji="0" lang="da-D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da-DK" sz="12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into</a:t>
            </a:r>
            <a:r>
              <a:rPr kumimoji="0" lang="da-D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his </a:t>
            </a:r>
            <a:r>
              <a:rPr kumimoji="0" lang="da-DK" sz="12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own</a:t>
            </a:r>
            <a:r>
              <a:rPr kumimoji="0" lang="da-D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mind and the mind of the player/</a:t>
            </a:r>
            <a:r>
              <a:rPr kumimoji="0" lang="da-DK" sz="12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athlete</a:t>
            </a:r>
            <a:r>
              <a:rPr kumimoji="0" lang="da-D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and </a:t>
            </a:r>
            <a:r>
              <a:rPr kumimoji="0" lang="da-DK" sz="12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hereby</a:t>
            </a:r>
            <a:r>
              <a:rPr kumimoji="0" lang="da-D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da-DK" sz="12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gain</a:t>
            </a:r>
            <a:r>
              <a:rPr kumimoji="0" lang="da-D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da-DK" sz="12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natural</a:t>
            </a:r>
            <a:r>
              <a:rPr kumimoji="0" lang="da-D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da-DK" sz="12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aothority</a:t>
            </a:r>
            <a:r>
              <a:rPr lang="da-DK" sz="1200" dirty="0">
                <a:solidFill>
                  <a:prstClr val="black"/>
                </a:solidFill>
                <a:latin typeface="Verdana" panose="020B0604030504040204" pitchFamily="34" charset="0"/>
                <a:ea typeface="Verdana" panose="020B0604030504040204" pitchFamily="34" charset="0"/>
                <a:cs typeface="Verdana" panose="020B0604030504040204" pitchFamily="34" charset="0"/>
              </a:rPr>
              <a:t>. The coach must </a:t>
            </a:r>
            <a:r>
              <a:rPr lang="da-DK" sz="1200" dirty="0" err="1">
                <a:solidFill>
                  <a:prstClr val="black"/>
                </a:solidFill>
                <a:latin typeface="Verdana" panose="020B0604030504040204" pitchFamily="34" charset="0"/>
                <a:ea typeface="Verdana" panose="020B0604030504040204" pitchFamily="34" charset="0"/>
                <a:cs typeface="Verdana" panose="020B0604030504040204" pitchFamily="34" charset="0"/>
              </a:rPr>
              <a:t>be</a:t>
            </a:r>
            <a:r>
              <a:rPr lang="da-DK" sz="1200" dirty="0">
                <a:solidFill>
                  <a:prstClr val="black"/>
                </a:solidFill>
                <a:latin typeface="Verdana" panose="020B0604030504040204" pitchFamily="34" charset="0"/>
                <a:ea typeface="Verdana" panose="020B0604030504040204" pitchFamily="34" charset="0"/>
                <a:cs typeface="Verdana" panose="020B0604030504040204" pitchFamily="34" charset="0"/>
              </a:rPr>
              <a:t> a light house, just and fair and </a:t>
            </a:r>
            <a:r>
              <a:rPr lang="da-DK" sz="1200" dirty="0" err="1">
                <a:solidFill>
                  <a:prstClr val="black"/>
                </a:solidFill>
                <a:latin typeface="Verdana" panose="020B0604030504040204" pitchFamily="34" charset="0"/>
                <a:ea typeface="Verdana" panose="020B0604030504040204" pitchFamily="34" charset="0"/>
                <a:cs typeface="Verdana" panose="020B0604030504040204" pitchFamily="34" charset="0"/>
              </a:rPr>
              <a:t>create</a:t>
            </a:r>
            <a:r>
              <a:rPr lang="da-DK" sz="1200" dirty="0">
                <a:solidFill>
                  <a:prstClr val="black"/>
                </a:solidFill>
                <a:latin typeface="Verdana" panose="020B0604030504040204" pitchFamily="34" charset="0"/>
                <a:ea typeface="Verdana" panose="020B0604030504040204" pitchFamily="34" charset="0"/>
                <a:cs typeface="Verdana" panose="020B0604030504040204" pitchFamily="34" charset="0"/>
              </a:rPr>
              <a:t> an </a:t>
            </a:r>
            <a:r>
              <a:rPr lang="da-DK" sz="1200" dirty="0" err="1">
                <a:solidFill>
                  <a:prstClr val="black"/>
                </a:solidFill>
                <a:latin typeface="Verdana" panose="020B0604030504040204" pitchFamily="34" charset="0"/>
                <a:ea typeface="Verdana" panose="020B0604030504040204" pitchFamily="34" charset="0"/>
                <a:cs typeface="Verdana" panose="020B0604030504040204" pitchFamily="34" charset="0"/>
              </a:rPr>
              <a:t>environment</a:t>
            </a:r>
            <a:r>
              <a:rPr lang="da-DK" sz="1200" dirty="0">
                <a:solidFill>
                  <a:prstClr val="black"/>
                </a:solidFill>
                <a:latin typeface="Verdana" panose="020B0604030504040204" pitchFamily="34" charset="0"/>
                <a:ea typeface="Verdana" panose="020B0604030504040204" pitchFamily="34" charset="0"/>
                <a:cs typeface="Verdana" panose="020B0604030504040204" pitchFamily="34" charset="0"/>
              </a:rPr>
              <a:t> </a:t>
            </a:r>
            <a:r>
              <a:rPr lang="da-DK" sz="1200" dirty="0" err="1">
                <a:solidFill>
                  <a:prstClr val="black"/>
                </a:solidFill>
                <a:latin typeface="Verdana" panose="020B0604030504040204" pitchFamily="34" charset="0"/>
                <a:ea typeface="Verdana" panose="020B0604030504040204" pitchFamily="34" charset="0"/>
                <a:cs typeface="Verdana" panose="020B0604030504040204" pitchFamily="34" charset="0"/>
              </a:rPr>
              <a:t>based</a:t>
            </a:r>
            <a:r>
              <a:rPr lang="da-DK" sz="1200" dirty="0">
                <a:solidFill>
                  <a:prstClr val="black"/>
                </a:solidFill>
                <a:latin typeface="Verdana" panose="020B0604030504040204" pitchFamily="34" charset="0"/>
                <a:ea typeface="Verdana" panose="020B0604030504040204" pitchFamily="34" charset="0"/>
                <a:cs typeface="Verdana" panose="020B0604030504040204" pitchFamily="34" charset="0"/>
              </a:rPr>
              <a:t> on trust and </a:t>
            </a:r>
            <a:r>
              <a:rPr lang="da-DK" sz="1200" dirty="0" err="1">
                <a:solidFill>
                  <a:prstClr val="black"/>
                </a:solidFill>
                <a:latin typeface="Verdana" panose="020B0604030504040204" pitchFamily="34" charset="0"/>
                <a:ea typeface="Verdana" panose="020B0604030504040204" pitchFamily="34" charset="0"/>
                <a:cs typeface="Verdana" panose="020B0604030504040204" pitchFamily="34" charset="0"/>
              </a:rPr>
              <a:t>understanding</a:t>
            </a:r>
            <a:r>
              <a:rPr lang="da-DK" sz="1200" dirty="0">
                <a:solidFill>
                  <a:prstClr val="black"/>
                </a:solidFill>
                <a:latin typeface="Verdana" panose="020B0604030504040204" pitchFamily="34" charset="0"/>
                <a:ea typeface="Verdana" panose="020B0604030504040204" pitchFamily="34" charset="0"/>
                <a:cs typeface="Verdana" panose="020B0604030504040204" pitchFamily="34" charset="0"/>
              </a:rPr>
              <a:t> of the </a:t>
            </a:r>
            <a:r>
              <a:rPr lang="da-DK" sz="1200" dirty="0" err="1">
                <a:solidFill>
                  <a:prstClr val="black"/>
                </a:solidFill>
                <a:latin typeface="Verdana" panose="020B0604030504040204" pitchFamily="34" charset="0"/>
                <a:ea typeface="Verdana" panose="020B0604030504040204" pitchFamily="34" charset="0"/>
                <a:cs typeface="Verdana" panose="020B0604030504040204" pitchFamily="34" charset="0"/>
              </a:rPr>
              <a:t>counterpart</a:t>
            </a:r>
            <a:endParaRPr kumimoji="0" lang="da-D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8" name="Tekstfelt 27">
            <a:extLst>
              <a:ext uri="{FF2B5EF4-FFF2-40B4-BE49-F238E27FC236}">
                <a16:creationId xmlns:a16="http://schemas.microsoft.com/office/drawing/2014/main" id="{A2372D52-C7D6-402B-A587-70A47430CF6C}"/>
              </a:ext>
            </a:extLst>
          </p:cNvPr>
          <p:cNvSpPr txBox="1"/>
          <p:nvPr/>
        </p:nvSpPr>
        <p:spPr>
          <a:xfrm>
            <a:off x="1840229" y="1863091"/>
            <a:ext cx="222885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dirty="0">
                <a:solidFill>
                  <a:prstClr val="black"/>
                </a:solidFill>
                <a:latin typeface="Verdana" panose="020B0604030504040204" pitchFamily="34" charset="0"/>
                <a:ea typeface="Verdana" panose="020B0604030504040204" pitchFamily="34" charset="0"/>
                <a:cs typeface="Verdana" panose="020B0604030504040204" pitchFamily="34" charset="0"/>
              </a:rPr>
              <a:t>Bases of power</a:t>
            </a:r>
            <a:endParaRPr kumimoji="0" lang="da-DK" sz="12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1"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Free</a:t>
            </a:r>
            <a:r>
              <a:rPr kumimoji="0" lang="da-DK" sz="1200" b="0" i="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adoption of French &amp; Raven and the book ‘Mentalisering i familien’ </a:t>
            </a:r>
            <a:r>
              <a:rPr lang="da-DK" sz="1200" i="1" dirty="0">
                <a:solidFill>
                  <a:prstClr val="black"/>
                </a:solidFill>
                <a:latin typeface="Verdana" panose="020B0604030504040204" pitchFamily="34" charset="0"/>
                <a:ea typeface="Verdana" panose="020B0604030504040204" pitchFamily="34" charset="0"/>
                <a:cs typeface="Verdana" panose="020B0604030504040204" pitchFamily="34" charset="0"/>
              </a:rPr>
              <a:t>, </a:t>
            </a:r>
            <a:r>
              <a:rPr kumimoji="0" lang="da-DK" sz="1200" b="0" i="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Hagelquist and Rasmussen</a:t>
            </a:r>
          </a:p>
        </p:txBody>
      </p:sp>
      <p:sp>
        <p:nvSpPr>
          <p:cNvPr id="4" name="Tekstfelt 3">
            <a:extLst>
              <a:ext uri="{FF2B5EF4-FFF2-40B4-BE49-F238E27FC236}">
                <a16:creationId xmlns:a16="http://schemas.microsoft.com/office/drawing/2014/main" id="{CA8E5D3F-2FAB-499C-8F89-C9B36DCA57BD}"/>
              </a:ext>
            </a:extLst>
          </p:cNvPr>
          <p:cNvSpPr txBox="1"/>
          <p:nvPr/>
        </p:nvSpPr>
        <p:spPr>
          <a:xfrm>
            <a:off x="5669280" y="2251710"/>
            <a:ext cx="181737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err="1">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What</a:t>
            </a:r>
            <a:r>
              <a:rPr kumimoji="0" lang="da-DK" sz="1200" b="1"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da-DK" sz="1200" b="1" i="0" u="none" strike="noStrike" kern="1200" cap="none" spc="0" normalizeH="0" baseline="0" noProof="0" dirty="0" err="1">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we</a:t>
            </a:r>
            <a:r>
              <a:rPr kumimoji="0" lang="da-DK" sz="1200" b="1"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da-DK" sz="1200" b="1" i="0" u="none" strike="noStrike" kern="1200" cap="none" spc="0" normalizeH="0" baseline="0" noProof="0" dirty="0" err="1">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teach</a:t>
            </a:r>
            <a:r>
              <a:rPr kumimoji="0" lang="da-DK" sz="1200" b="1"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 the kids </a:t>
            </a:r>
            <a:r>
              <a:rPr kumimoji="0" lang="da-DK" sz="1200" b="1" i="0" u="none" strike="noStrike" kern="1200" cap="none" spc="0" normalizeH="0" baseline="0" noProof="0" dirty="0" err="1">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while</a:t>
            </a:r>
            <a:r>
              <a:rPr kumimoji="0" lang="da-DK" sz="1200" b="1"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da-DK" sz="1200" b="1" i="0" u="none" strike="noStrike" kern="1200" cap="none" spc="0" normalizeH="0" baseline="0" noProof="0" dirty="0" err="1">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they</a:t>
            </a:r>
            <a:r>
              <a:rPr kumimoji="0" lang="da-DK" sz="1200" b="1"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 still </a:t>
            </a:r>
            <a:r>
              <a:rPr kumimoji="0" lang="da-DK" sz="1200" b="1" i="0" u="none" strike="noStrike" kern="1200" cap="none" spc="0" normalizeH="0" baseline="0" noProof="0" dirty="0" err="1">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obey</a:t>
            </a:r>
            <a:r>
              <a:rPr kumimoji="0" lang="da-DK" sz="1200" b="1"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da-DK" sz="1200" b="1" i="0" u="none" strike="noStrike" kern="1200" cap="none" spc="0" normalizeH="0" baseline="0" noProof="0" dirty="0" err="1">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us</a:t>
            </a:r>
            <a:r>
              <a:rPr kumimoji="0" lang="da-DK" sz="1200" b="1"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a:t>
            </a:r>
          </a:p>
        </p:txBody>
      </p:sp>
      <p:cxnSp>
        <p:nvCxnSpPr>
          <p:cNvPr id="11" name="Lige pilforbindelse 10">
            <a:extLst>
              <a:ext uri="{FF2B5EF4-FFF2-40B4-BE49-F238E27FC236}">
                <a16:creationId xmlns:a16="http://schemas.microsoft.com/office/drawing/2014/main" id="{7D4A8ABC-47B0-409E-B220-0677D2C0133B}"/>
              </a:ext>
            </a:extLst>
          </p:cNvPr>
          <p:cNvCxnSpPr>
            <a:cxnSpLocks/>
            <a:stCxn id="4" idx="1"/>
          </p:cNvCxnSpPr>
          <p:nvPr/>
        </p:nvCxnSpPr>
        <p:spPr>
          <a:xfrm flipH="1" flipV="1">
            <a:off x="5132072" y="2528711"/>
            <a:ext cx="537208" cy="461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Lige pilforbindelse 22">
            <a:extLst>
              <a:ext uri="{FF2B5EF4-FFF2-40B4-BE49-F238E27FC236}">
                <a16:creationId xmlns:a16="http://schemas.microsoft.com/office/drawing/2014/main" id="{69ED2682-D899-49B4-919B-C33CF8BCE801}"/>
              </a:ext>
            </a:extLst>
          </p:cNvPr>
          <p:cNvCxnSpPr>
            <a:stCxn id="4" idx="1"/>
          </p:cNvCxnSpPr>
          <p:nvPr/>
        </p:nvCxnSpPr>
        <p:spPr>
          <a:xfrm flipH="1">
            <a:off x="5343072" y="2574876"/>
            <a:ext cx="326208" cy="4369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Lige pilforbindelse 29">
            <a:extLst>
              <a:ext uri="{FF2B5EF4-FFF2-40B4-BE49-F238E27FC236}">
                <a16:creationId xmlns:a16="http://schemas.microsoft.com/office/drawing/2014/main" id="{DDEC029A-1C61-4057-9E69-F85A39F25CF4}"/>
              </a:ext>
            </a:extLst>
          </p:cNvPr>
          <p:cNvCxnSpPr>
            <a:stCxn id="4" idx="1"/>
          </p:cNvCxnSpPr>
          <p:nvPr/>
        </p:nvCxnSpPr>
        <p:spPr>
          <a:xfrm>
            <a:off x="5669280" y="2574876"/>
            <a:ext cx="0" cy="11402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Lige pilforbindelse 31">
            <a:extLst>
              <a:ext uri="{FF2B5EF4-FFF2-40B4-BE49-F238E27FC236}">
                <a16:creationId xmlns:a16="http://schemas.microsoft.com/office/drawing/2014/main" id="{AD0B5A5F-FAED-4167-B282-A01B4148E589}"/>
              </a:ext>
            </a:extLst>
          </p:cNvPr>
          <p:cNvCxnSpPr>
            <a:stCxn id="4" idx="1"/>
          </p:cNvCxnSpPr>
          <p:nvPr/>
        </p:nvCxnSpPr>
        <p:spPr>
          <a:xfrm>
            <a:off x="5669280" y="2574876"/>
            <a:ext cx="285750" cy="19171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9757753"/>
      </p:ext>
    </p:extLst>
  </p:cSld>
  <p:clrMapOvr>
    <a:masterClrMapping/>
  </p:clrMapOvr>
</p:sld>
</file>

<file path=ppt/theme/theme1.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aster IDAN">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Master IDAN">
  <a:themeElements>
    <a:clrScheme name="Idanfarver2014">
      <a:dk1>
        <a:sysClr val="windowText" lastClr="000000"/>
      </a:dk1>
      <a:lt1>
        <a:sysClr val="window" lastClr="FFFFFF"/>
      </a:lt1>
      <a:dk2>
        <a:srgbClr val="534949"/>
      </a:dk2>
      <a:lt2>
        <a:srgbClr val="CCD1B9"/>
      </a:lt2>
      <a:accent1>
        <a:srgbClr val="266A93"/>
      </a:accent1>
      <a:accent2>
        <a:srgbClr val="77A9D6"/>
      </a:accent2>
      <a:accent3>
        <a:srgbClr val="F7941E"/>
      </a:accent3>
      <a:accent4>
        <a:srgbClr val="5DB243"/>
      </a:accent4>
      <a:accent5>
        <a:srgbClr val="D7DF23"/>
      </a:accent5>
      <a:accent6>
        <a:srgbClr val="BABAA0"/>
      </a:accent6>
      <a:hlink>
        <a:srgbClr val="CC9900"/>
      </a:hlink>
      <a:folHlink>
        <a:srgbClr val="C0C0C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960</TotalTime>
  <Words>3889</Words>
  <Application>Microsoft Office PowerPoint</Application>
  <PresentationFormat>Plačiaekranė</PresentationFormat>
  <Paragraphs>841</Paragraphs>
  <Slides>29</Slides>
  <Notes>18</Notes>
  <HiddenSlides>0</HiddenSlides>
  <MMClips>0</MMClips>
  <ScaleCrop>false</ScaleCrop>
  <HeadingPairs>
    <vt:vector size="6" baseType="variant">
      <vt:variant>
        <vt:lpstr>Naudojami šriftai</vt:lpstr>
      </vt:variant>
      <vt:variant>
        <vt:i4>6</vt:i4>
      </vt:variant>
      <vt:variant>
        <vt:lpstr>Tema</vt:lpstr>
      </vt:variant>
      <vt:variant>
        <vt:i4>3</vt:i4>
      </vt:variant>
      <vt:variant>
        <vt:lpstr>Skaidrių pavadinimai</vt:lpstr>
      </vt:variant>
      <vt:variant>
        <vt:i4>29</vt:i4>
      </vt:variant>
    </vt:vector>
  </HeadingPairs>
  <TitlesOfParts>
    <vt:vector size="38" baseType="lpstr">
      <vt:lpstr>Arial</vt:lpstr>
      <vt:lpstr>Arial Black</vt:lpstr>
      <vt:lpstr>Calibri</vt:lpstr>
      <vt:lpstr>Calibri Light</vt:lpstr>
      <vt:lpstr>Times New Roman</vt:lpstr>
      <vt:lpstr>Verdana</vt:lpstr>
      <vt:lpstr>Office-tema</vt:lpstr>
      <vt:lpstr>1_Master IDAN</vt:lpstr>
      <vt:lpstr>2_Master IDAN</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Henrik Brandt</dc:creator>
  <cp:lastModifiedBy>Reda Svelniute</cp:lastModifiedBy>
  <cp:revision>95</cp:revision>
  <dcterms:created xsi:type="dcterms:W3CDTF">2018-08-22T09:49:43Z</dcterms:created>
  <dcterms:modified xsi:type="dcterms:W3CDTF">2018-10-24T08:49:46Z</dcterms:modified>
</cp:coreProperties>
</file>