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heme/theme2.xml" ContentType="application/vnd.openxmlformats-officedocument.theme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notesSlides/notesSlide4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5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28"/>
  </p:notesMasterIdLst>
  <p:sldIdLst>
    <p:sldId id="342" r:id="rId2"/>
    <p:sldId id="534" r:id="rId3"/>
    <p:sldId id="736" r:id="rId4"/>
    <p:sldId id="737" r:id="rId5"/>
    <p:sldId id="738" r:id="rId6"/>
    <p:sldId id="739" r:id="rId7"/>
    <p:sldId id="697" r:id="rId8"/>
    <p:sldId id="740" r:id="rId9"/>
    <p:sldId id="741" r:id="rId10"/>
    <p:sldId id="725" r:id="rId11"/>
    <p:sldId id="731" r:id="rId12"/>
    <p:sldId id="743" r:id="rId13"/>
    <p:sldId id="744" r:id="rId14"/>
    <p:sldId id="745" r:id="rId15"/>
    <p:sldId id="1395" r:id="rId16"/>
    <p:sldId id="703" r:id="rId17"/>
    <p:sldId id="729" r:id="rId18"/>
    <p:sldId id="732" r:id="rId19"/>
    <p:sldId id="733" r:id="rId20"/>
    <p:sldId id="675" r:id="rId21"/>
    <p:sldId id="713" r:id="rId22"/>
    <p:sldId id="679" r:id="rId23"/>
    <p:sldId id="727" r:id="rId24"/>
    <p:sldId id="1396" r:id="rId25"/>
    <p:sldId id="718" r:id="rId26"/>
    <p:sldId id="1398" r:id="rId27"/>
  </p:sldIdLst>
  <p:sldSz cx="12192000" cy="6858000"/>
  <p:notesSz cx="6797675" cy="9926638"/>
  <p:custDataLst>
    <p:tags r:id="rId29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A435ED-BAAF-4E73-A943-CBAF31FF9546}">
          <p14:sldIdLst>
            <p14:sldId id="342"/>
            <p14:sldId id="534"/>
            <p14:sldId id="736"/>
            <p14:sldId id="737"/>
            <p14:sldId id="738"/>
            <p14:sldId id="739"/>
            <p14:sldId id="697"/>
            <p14:sldId id="740"/>
            <p14:sldId id="741"/>
            <p14:sldId id="725"/>
            <p14:sldId id="731"/>
            <p14:sldId id="743"/>
            <p14:sldId id="744"/>
            <p14:sldId id="745"/>
            <p14:sldId id="1395"/>
            <p14:sldId id="703"/>
            <p14:sldId id="729"/>
            <p14:sldId id="732"/>
            <p14:sldId id="733"/>
            <p14:sldId id="675"/>
            <p14:sldId id="713"/>
            <p14:sldId id="679"/>
            <p14:sldId id="727"/>
            <p14:sldId id="1396"/>
            <p14:sldId id="718"/>
            <p14:sldId id="1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orient="horz" pos="391" userDrawn="1">
          <p15:clr>
            <a:srgbClr val="A4A3A4"/>
          </p15:clr>
        </p15:guide>
        <p15:guide id="3" pos="619" userDrawn="1">
          <p15:clr>
            <a:srgbClr val="A4A3A4"/>
          </p15:clr>
        </p15:guide>
        <p15:guide id="4" pos="6312" userDrawn="1">
          <p15:clr>
            <a:srgbClr val="A4A3A4"/>
          </p15:clr>
        </p15:guide>
        <p15:guide id="5" pos="6992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pos="4679" userDrawn="1">
          <p15:clr>
            <a:srgbClr val="A4A3A4"/>
          </p15:clr>
        </p15:guide>
        <p15:guide id="8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a Ušpalytė Vitkūnienė" initials="RUV" lastIdx="1" clrIdx="0">
    <p:extLst>
      <p:ext uri="{19B8F6BF-5375-455C-9EA6-DF929625EA0E}">
        <p15:presenceInfo xmlns:p15="http://schemas.microsoft.com/office/powerpoint/2012/main" userId="S-1-5-21-1361903156-3907727954-2254085289-3667" providerId="AD"/>
      </p:ext>
    </p:extLst>
  </p:cmAuthor>
  <p:cmAuthor id="2" name="E S" initials="ES" lastIdx="14" clrIdx="1">
    <p:extLst>
      <p:ext uri="{19B8F6BF-5375-455C-9EA6-DF929625EA0E}">
        <p15:presenceInfo xmlns:p15="http://schemas.microsoft.com/office/powerpoint/2012/main" userId="035b2a6a0864f3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86ED4"/>
    <a:srgbClr val="BF90A1"/>
    <a:srgbClr val="E5F4F7"/>
    <a:srgbClr val="E8F0F4"/>
    <a:srgbClr val="134753"/>
    <a:srgbClr val="48B9D5"/>
    <a:srgbClr val="8BD1D3"/>
    <a:srgbClr val="F2F2F2"/>
    <a:srgbClr val="F3F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12" autoAdjust="0"/>
    <p:restoredTop sz="92667" autoAdjust="0"/>
  </p:normalViewPr>
  <p:slideViewPr>
    <p:cSldViewPr snapToGrid="0">
      <p:cViewPr varScale="1">
        <p:scale>
          <a:sx n="87" d="100"/>
          <a:sy n="87" d="100"/>
        </p:scale>
        <p:origin x="714" y="78"/>
      </p:cViewPr>
      <p:guideLst>
        <p:guide orient="horz" pos="3067"/>
        <p:guide orient="horz" pos="391"/>
        <p:guide pos="619"/>
        <p:guide pos="6312"/>
        <p:guide pos="6992"/>
        <p:guide orient="horz" pos="3952"/>
        <p:guide pos="4679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lt-LT" dirty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CED22E-525E-41E1-9B37-D6B6BA3BDE21}" type="datetimeFigureOut">
              <a:rPr lang="lt-LT" smtClean="0"/>
              <a:t>2020-02-07</a:t>
            </a:fld>
            <a:endParaRPr lang="lt-L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Editar os estilos de texto do Modelo Global</a:t>
            </a:r>
          </a:p>
          <a:p>
            <a:pPr lvl="1"/>
            <a:r>
              <a:rPr lang="lt-LT"/>
              <a:t>Segundo nível</a:t>
            </a:r>
          </a:p>
          <a:p>
            <a:pPr lvl="2"/>
            <a:r>
              <a:rPr lang="lt-LT"/>
              <a:t>Terceiro nível</a:t>
            </a:r>
          </a:p>
          <a:p>
            <a:pPr lvl="3"/>
            <a:r>
              <a:rPr lang="lt-LT"/>
              <a:t>Quarto nível</a:t>
            </a:r>
          </a:p>
          <a:p>
            <a:pPr lvl="4"/>
            <a:r>
              <a:rPr lang="lt-LT"/>
              <a:t>Quinto nível</a:t>
            </a:r>
            <a:endParaRPr lang="lt-LT" dirty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lt-LT" dirty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2D361-1D55-4BDA-8D9E-50884CC67B02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36383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2D361-1D55-4BDA-8D9E-50884CC67B02}" type="slidenum">
              <a:rPr lang="lt-LT" smtClean="0"/>
              <a:t>1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221941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2D361-1D55-4BDA-8D9E-50884CC67B02}" type="slidenum">
              <a:rPr lang="lt-LT" smtClean="0"/>
              <a:t>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47875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2D361-1D55-4BDA-8D9E-50884CC67B02}" type="slidenum">
              <a:rPr lang="lt-LT" smtClean="0"/>
              <a:t>9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51099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2D361-1D55-4BDA-8D9E-50884CC67B02}" type="slidenum">
              <a:rPr lang="lt-LT" smtClean="0"/>
              <a:t>12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6946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2D361-1D55-4BDA-8D9E-50884CC67B02}" type="slidenum">
              <a:rPr lang="lt-LT" smtClean="0"/>
              <a:t>14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67293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22D361-1D55-4BDA-8D9E-50884CC67B02}" type="slidenum">
              <a:rPr lang="lt-LT" smtClean="0"/>
              <a:t>24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387498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9.xml"/><Relationship Id="rId7" Type="http://schemas.openxmlformats.org/officeDocument/2006/relationships/oleObject" Target="../embeddings/oleObject10.bin"/><Relationship Id="rId2" Type="http://schemas.openxmlformats.org/officeDocument/2006/relationships/tags" Target="../tags/tag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10" Type="http://schemas.openxmlformats.org/officeDocument/2006/relationships/image" Target="../media/image6.emf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4.jpeg"/><Relationship Id="rId2" Type="http://schemas.openxmlformats.org/officeDocument/2006/relationships/tags" Target="../tags/tag20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5.jpe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2.bin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6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8.xml"/><Relationship Id="rId7" Type="http://schemas.openxmlformats.org/officeDocument/2006/relationships/image" Target="../media/image5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0.xml"/><Relationship Id="rId7" Type="http://schemas.openxmlformats.org/officeDocument/2006/relationships/image" Target="../media/image5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2.xml"/><Relationship Id="rId7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14.xml"/><Relationship Id="rId7" Type="http://schemas.openxmlformats.org/officeDocument/2006/relationships/image" Target="../media/image5.png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7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jp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7.xml"/><Relationship Id="rId7" Type="http://schemas.openxmlformats.org/officeDocument/2006/relationships/image" Target="../media/image8.emf"/><Relationship Id="rId2" Type="http://schemas.openxmlformats.org/officeDocument/2006/relationships/tags" Target="../tags/tag1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2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o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053931E-239F-4465-924F-34CFD7509E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4E01CA98-454E-406C-AED5-A46318E514B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495732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873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">
            <a:extLst>
              <a:ext uri="{FF2B5EF4-FFF2-40B4-BE49-F238E27FC236}">
                <a16:creationId xmlns:a16="http://schemas.microsoft.com/office/drawing/2014/main" id="{76CBFBE4-6233-45CD-B512-82A5F8564800}"/>
              </a:ext>
            </a:extLst>
          </p:cNvPr>
          <p:cNvGrpSpPr/>
          <p:nvPr userDrawn="1"/>
        </p:nvGrpSpPr>
        <p:grpSpPr>
          <a:xfrm>
            <a:off x="4435505" y="-20172"/>
            <a:ext cx="5993262" cy="6897178"/>
            <a:chOff x="4435505" y="0"/>
            <a:chExt cx="5993262" cy="6897178"/>
          </a:xfrm>
        </p:grpSpPr>
        <p:sp>
          <p:nvSpPr>
            <p:cNvPr id="8" name="Parallelogram 1">
              <a:extLst>
                <a:ext uri="{FF2B5EF4-FFF2-40B4-BE49-F238E27FC236}">
                  <a16:creationId xmlns:a16="http://schemas.microsoft.com/office/drawing/2014/main" id="{043FEEAB-4D51-43CC-8BAE-A3CB19C99B4C}"/>
                </a:ext>
              </a:extLst>
            </p:cNvPr>
            <p:cNvSpPr/>
            <p:nvPr/>
          </p:nvSpPr>
          <p:spPr>
            <a:xfrm>
              <a:off x="7870751" y="6424"/>
              <a:ext cx="2558016" cy="4252832"/>
            </a:xfrm>
            <a:custGeom>
              <a:avLst/>
              <a:gdLst>
                <a:gd name="connsiteX0" fmla="*/ 0 w 2962275"/>
                <a:gd name="connsiteY0" fmla="*/ 2601906 h 2601906"/>
                <a:gd name="connsiteX1" fmla="*/ 650477 w 2962275"/>
                <a:gd name="connsiteY1" fmla="*/ 0 h 2601906"/>
                <a:gd name="connsiteX2" fmla="*/ 2962275 w 2962275"/>
                <a:gd name="connsiteY2" fmla="*/ 0 h 2601906"/>
                <a:gd name="connsiteX3" fmla="*/ 2311799 w 2962275"/>
                <a:gd name="connsiteY3" fmla="*/ 2601906 h 2601906"/>
                <a:gd name="connsiteX4" fmla="*/ 0 w 2962275"/>
                <a:gd name="connsiteY4" fmla="*/ 2601906 h 2601906"/>
                <a:gd name="connsiteX0" fmla="*/ 0 w 4029075"/>
                <a:gd name="connsiteY0" fmla="*/ 2611431 h 2611431"/>
                <a:gd name="connsiteX1" fmla="*/ 650477 w 4029075"/>
                <a:gd name="connsiteY1" fmla="*/ 9525 h 2611431"/>
                <a:gd name="connsiteX2" fmla="*/ 4029075 w 4029075"/>
                <a:gd name="connsiteY2" fmla="*/ 0 h 2611431"/>
                <a:gd name="connsiteX3" fmla="*/ 2311799 w 4029075"/>
                <a:gd name="connsiteY3" fmla="*/ 2611431 h 2611431"/>
                <a:gd name="connsiteX4" fmla="*/ 0 w 4029075"/>
                <a:gd name="connsiteY4" fmla="*/ 2611431 h 2611431"/>
                <a:gd name="connsiteX0" fmla="*/ 0 w 4029075"/>
                <a:gd name="connsiteY0" fmla="*/ 2611431 h 2611431"/>
                <a:gd name="connsiteX1" fmla="*/ 2526902 w 4029075"/>
                <a:gd name="connsiteY1" fmla="*/ 9525 h 2611431"/>
                <a:gd name="connsiteX2" fmla="*/ 4029075 w 4029075"/>
                <a:gd name="connsiteY2" fmla="*/ 0 h 2611431"/>
                <a:gd name="connsiteX3" fmla="*/ 2311799 w 4029075"/>
                <a:gd name="connsiteY3" fmla="*/ 2611431 h 2611431"/>
                <a:gd name="connsiteX4" fmla="*/ 0 w 4029075"/>
                <a:gd name="connsiteY4" fmla="*/ 2611431 h 2611431"/>
                <a:gd name="connsiteX0" fmla="*/ 0 w 2552700"/>
                <a:gd name="connsiteY0" fmla="*/ 2382831 h 2611431"/>
                <a:gd name="connsiteX1" fmla="*/ 1050527 w 2552700"/>
                <a:gd name="connsiteY1" fmla="*/ 9525 h 2611431"/>
                <a:gd name="connsiteX2" fmla="*/ 2552700 w 2552700"/>
                <a:gd name="connsiteY2" fmla="*/ 0 h 2611431"/>
                <a:gd name="connsiteX3" fmla="*/ 835424 w 2552700"/>
                <a:gd name="connsiteY3" fmla="*/ 2611431 h 2611431"/>
                <a:gd name="connsiteX4" fmla="*/ 0 w 2552700"/>
                <a:gd name="connsiteY4" fmla="*/ 2382831 h 2611431"/>
                <a:gd name="connsiteX0" fmla="*/ 0 w 2552700"/>
                <a:gd name="connsiteY0" fmla="*/ 2382831 h 4268781"/>
                <a:gd name="connsiteX1" fmla="*/ 1050527 w 2552700"/>
                <a:gd name="connsiteY1" fmla="*/ 9525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52700"/>
                <a:gd name="connsiteY0" fmla="*/ 2382831 h 4268781"/>
                <a:gd name="connsiteX1" fmla="*/ 1012427 w 2552700"/>
                <a:gd name="connsiteY1" fmla="*/ 19050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52700"/>
                <a:gd name="connsiteY0" fmla="*/ 2382831 h 4268781"/>
                <a:gd name="connsiteX1" fmla="*/ 983852 w 2552700"/>
                <a:gd name="connsiteY1" fmla="*/ 19050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42067"/>
                <a:gd name="connsiteY0" fmla="*/ 2366882 h 4252832"/>
                <a:gd name="connsiteX1" fmla="*/ 983852 w 2542067"/>
                <a:gd name="connsiteY1" fmla="*/ 3101 h 4252832"/>
                <a:gd name="connsiteX2" fmla="*/ 2542067 w 2542067"/>
                <a:gd name="connsiteY2" fmla="*/ 0 h 4252832"/>
                <a:gd name="connsiteX3" fmla="*/ 749699 w 2542067"/>
                <a:gd name="connsiteY3" fmla="*/ 4252832 h 4252832"/>
                <a:gd name="connsiteX4" fmla="*/ 0 w 2542067"/>
                <a:gd name="connsiteY4" fmla="*/ 2366882 h 4252832"/>
                <a:gd name="connsiteX0" fmla="*/ 0 w 2558016"/>
                <a:gd name="connsiteY0" fmla="*/ 2372198 h 4252832"/>
                <a:gd name="connsiteX1" fmla="*/ 999801 w 2558016"/>
                <a:gd name="connsiteY1" fmla="*/ 3101 h 4252832"/>
                <a:gd name="connsiteX2" fmla="*/ 2558016 w 2558016"/>
                <a:gd name="connsiteY2" fmla="*/ 0 h 4252832"/>
                <a:gd name="connsiteX3" fmla="*/ 765648 w 2558016"/>
                <a:gd name="connsiteY3" fmla="*/ 4252832 h 4252832"/>
                <a:gd name="connsiteX4" fmla="*/ 0 w 2558016"/>
                <a:gd name="connsiteY4" fmla="*/ 2372198 h 425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016" h="4252832">
                  <a:moveTo>
                    <a:pt x="0" y="2372198"/>
                  </a:moveTo>
                  <a:lnTo>
                    <a:pt x="999801" y="3101"/>
                  </a:lnTo>
                  <a:lnTo>
                    <a:pt x="2558016" y="0"/>
                  </a:lnTo>
                  <a:lnTo>
                    <a:pt x="765648" y="4252832"/>
                  </a:lnTo>
                  <a:lnTo>
                    <a:pt x="0" y="2372198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lt-LT" dirty="0"/>
            </a:p>
          </p:txBody>
        </p:sp>
        <p:sp>
          <p:nvSpPr>
            <p:cNvPr id="9" name="Parallelogram 1">
              <a:extLst>
                <a:ext uri="{FF2B5EF4-FFF2-40B4-BE49-F238E27FC236}">
                  <a16:creationId xmlns:a16="http://schemas.microsoft.com/office/drawing/2014/main" id="{AFA01364-0A30-4BCF-9ADC-9A0AA553D85E}"/>
                </a:ext>
              </a:extLst>
            </p:cNvPr>
            <p:cNvSpPr/>
            <p:nvPr/>
          </p:nvSpPr>
          <p:spPr>
            <a:xfrm flipH="1">
              <a:off x="4435505" y="0"/>
              <a:ext cx="3719551" cy="6897178"/>
            </a:xfrm>
            <a:custGeom>
              <a:avLst/>
              <a:gdLst>
                <a:gd name="connsiteX0" fmla="*/ 0 w 2962275"/>
                <a:gd name="connsiteY0" fmla="*/ 2601906 h 2601906"/>
                <a:gd name="connsiteX1" fmla="*/ 650477 w 2962275"/>
                <a:gd name="connsiteY1" fmla="*/ 0 h 2601906"/>
                <a:gd name="connsiteX2" fmla="*/ 2962275 w 2962275"/>
                <a:gd name="connsiteY2" fmla="*/ 0 h 2601906"/>
                <a:gd name="connsiteX3" fmla="*/ 2311799 w 2962275"/>
                <a:gd name="connsiteY3" fmla="*/ 2601906 h 2601906"/>
                <a:gd name="connsiteX4" fmla="*/ 0 w 2962275"/>
                <a:gd name="connsiteY4" fmla="*/ 2601906 h 2601906"/>
                <a:gd name="connsiteX0" fmla="*/ 0 w 4029075"/>
                <a:gd name="connsiteY0" fmla="*/ 2611431 h 2611431"/>
                <a:gd name="connsiteX1" fmla="*/ 650477 w 4029075"/>
                <a:gd name="connsiteY1" fmla="*/ 9525 h 2611431"/>
                <a:gd name="connsiteX2" fmla="*/ 4029075 w 4029075"/>
                <a:gd name="connsiteY2" fmla="*/ 0 h 2611431"/>
                <a:gd name="connsiteX3" fmla="*/ 2311799 w 4029075"/>
                <a:gd name="connsiteY3" fmla="*/ 2611431 h 2611431"/>
                <a:gd name="connsiteX4" fmla="*/ 0 w 4029075"/>
                <a:gd name="connsiteY4" fmla="*/ 2611431 h 2611431"/>
                <a:gd name="connsiteX0" fmla="*/ 0 w 4029075"/>
                <a:gd name="connsiteY0" fmla="*/ 2611431 h 2611431"/>
                <a:gd name="connsiteX1" fmla="*/ 2526902 w 4029075"/>
                <a:gd name="connsiteY1" fmla="*/ 9525 h 2611431"/>
                <a:gd name="connsiteX2" fmla="*/ 4029075 w 4029075"/>
                <a:gd name="connsiteY2" fmla="*/ 0 h 2611431"/>
                <a:gd name="connsiteX3" fmla="*/ 2311799 w 4029075"/>
                <a:gd name="connsiteY3" fmla="*/ 2611431 h 2611431"/>
                <a:gd name="connsiteX4" fmla="*/ 0 w 4029075"/>
                <a:gd name="connsiteY4" fmla="*/ 2611431 h 2611431"/>
                <a:gd name="connsiteX0" fmla="*/ 0 w 2552700"/>
                <a:gd name="connsiteY0" fmla="*/ 2382831 h 2611431"/>
                <a:gd name="connsiteX1" fmla="*/ 1050527 w 2552700"/>
                <a:gd name="connsiteY1" fmla="*/ 9525 h 2611431"/>
                <a:gd name="connsiteX2" fmla="*/ 2552700 w 2552700"/>
                <a:gd name="connsiteY2" fmla="*/ 0 h 2611431"/>
                <a:gd name="connsiteX3" fmla="*/ 835424 w 2552700"/>
                <a:gd name="connsiteY3" fmla="*/ 2611431 h 2611431"/>
                <a:gd name="connsiteX4" fmla="*/ 0 w 2552700"/>
                <a:gd name="connsiteY4" fmla="*/ 2382831 h 2611431"/>
                <a:gd name="connsiteX0" fmla="*/ 0 w 2552700"/>
                <a:gd name="connsiteY0" fmla="*/ 2382831 h 4268781"/>
                <a:gd name="connsiteX1" fmla="*/ 1050527 w 2552700"/>
                <a:gd name="connsiteY1" fmla="*/ 9525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52700"/>
                <a:gd name="connsiteY0" fmla="*/ 2382831 h 4268781"/>
                <a:gd name="connsiteX1" fmla="*/ 1012427 w 2552700"/>
                <a:gd name="connsiteY1" fmla="*/ 19050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52700"/>
                <a:gd name="connsiteY0" fmla="*/ 2382831 h 4268781"/>
                <a:gd name="connsiteX1" fmla="*/ 983852 w 2552700"/>
                <a:gd name="connsiteY1" fmla="*/ 19050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42067"/>
                <a:gd name="connsiteY0" fmla="*/ 2366882 h 4252832"/>
                <a:gd name="connsiteX1" fmla="*/ 983852 w 2542067"/>
                <a:gd name="connsiteY1" fmla="*/ 3101 h 4252832"/>
                <a:gd name="connsiteX2" fmla="*/ 2542067 w 2542067"/>
                <a:gd name="connsiteY2" fmla="*/ 0 h 4252832"/>
                <a:gd name="connsiteX3" fmla="*/ 749699 w 2542067"/>
                <a:gd name="connsiteY3" fmla="*/ 4252832 h 4252832"/>
                <a:gd name="connsiteX4" fmla="*/ 0 w 2542067"/>
                <a:gd name="connsiteY4" fmla="*/ 2366882 h 4252832"/>
                <a:gd name="connsiteX0" fmla="*/ 0 w 2558016"/>
                <a:gd name="connsiteY0" fmla="*/ 2372198 h 4252832"/>
                <a:gd name="connsiteX1" fmla="*/ 999801 w 2558016"/>
                <a:gd name="connsiteY1" fmla="*/ 3101 h 4252832"/>
                <a:gd name="connsiteX2" fmla="*/ 2558016 w 2558016"/>
                <a:gd name="connsiteY2" fmla="*/ 0 h 4252832"/>
                <a:gd name="connsiteX3" fmla="*/ 765648 w 2558016"/>
                <a:gd name="connsiteY3" fmla="*/ 4252832 h 4252832"/>
                <a:gd name="connsiteX4" fmla="*/ 0 w 2558016"/>
                <a:gd name="connsiteY4" fmla="*/ 2372198 h 4252832"/>
                <a:gd name="connsiteX0" fmla="*/ 0 w 3719551"/>
                <a:gd name="connsiteY0" fmla="*/ 5140112 h 5140112"/>
                <a:gd name="connsiteX1" fmla="*/ 2161336 w 3719551"/>
                <a:gd name="connsiteY1" fmla="*/ 3101 h 5140112"/>
                <a:gd name="connsiteX2" fmla="*/ 3719551 w 3719551"/>
                <a:gd name="connsiteY2" fmla="*/ 0 h 5140112"/>
                <a:gd name="connsiteX3" fmla="*/ 1927183 w 3719551"/>
                <a:gd name="connsiteY3" fmla="*/ 4252832 h 5140112"/>
                <a:gd name="connsiteX4" fmla="*/ 0 w 3719551"/>
                <a:gd name="connsiteY4" fmla="*/ 5140112 h 5140112"/>
                <a:gd name="connsiteX0" fmla="*/ 0 w 3719551"/>
                <a:gd name="connsiteY0" fmla="*/ 5140112 h 6897178"/>
                <a:gd name="connsiteX1" fmla="*/ 2161336 w 3719551"/>
                <a:gd name="connsiteY1" fmla="*/ 3101 h 6897178"/>
                <a:gd name="connsiteX2" fmla="*/ 3719551 w 3719551"/>
                <a:gd name="connsiteY2" fmla="*/ 0 h 6897178"/>
                <a:gd name="connsiteX3" fmla="*/ 753291 w 3719551"/>
                <a:gd name="connsiteY3" fmla="*/ 6897178 h 6897178"/>
                <a:gd name="connsiteX4" fmla="*/ 0 w 3719551"/>
                <a:gd name="connsiteY4" fmla="*/ 5140112 h 689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9551" h="6897178">
                  <a:moveTo>
                    <a:pt x="0" y="5140112"/>
                  </a:moveTo>
                  <a:lnTo>
                    <a:pt x="2161336" y="3101"/>
                  </a:lnTo>
                  <a:lnTo>
                    <a:pt x="3719551" y="0"/>
                  </a:lnTo>
                  <a:lnTo>
                    <a:pt x="753291" y="6897178"/>
                  </a:lnTo>
                  <a:lnTo>
                    <a:pt x="0" y="5140112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/>
              <a:endParaRPr lang="lt-LT" dirty="0"/>
            </a:p>
          </p:txBody>
        </p:sp>
      </p:grpSp>
      <p:sp>
        <p:nvSpPr>
          <p:cNvPr id="10" name="Parallelogram 3">
            <a:extLst>
              <a:ext uri="{FF2B5EF4-FFF2-40B4-BE49-F238E27FC236}">
                <a16:creationId xmlns:a16="http://schemas.microsoft.com/office/drawing/2014/main" id="{26D3571C-8B2A-48E4-8F67-83721E794254}"/>
              </a:ext>
            </a:extLst>
          </p:cNvPr>
          <p:cNvSpPr/>
          <p:nvPr userDrawn="1"/>
        </p:nvSpPr>
        <p:spPr>
          <a:xfrm flipH="1">
            <a:off x="-13648" y="-8607"/>
            <a:ext cx="6417866" cy="6876006"/>
          </a:xfrm>
          <a:custGeom>
            <a:avLst/>
            <a:gdLst>
              <a:gd name="connsiteX0" fmla="*/ 0 w 8133907"/>
              <a:gd name="connsiteY0" fmla="*/ 6858000 h 6858000"/>
              <a:gd name="connsiteX1" fmla="*/ 1714500 w 8133907"/>
              <a:gd name="connsiteY1" fmla="*/ 0 h 6858000"/>
              <a:gd name="connsiteX2" fmla="*/ 8133907 w 8133907"/>
              <a:gd name="connsiteY2" fmla="*/ 0 h 6858000"/>
              <a:gd name="connsiteX3" fmla="*/ 6419407 w 8133907"/>
              <a:gd name="connsiteY3" fmla="*/ 6858000 h 6858000"/>
              <a:gd name="connsiteX4" fmla="*/ 0 w 8133907"/>
              <a:gd name="connsiteY4" fmla="*/ 6858000 h 6858000"/>
              <a:gd name="connsiteX0" fmla="*/ 0 w 6419407"/>
              <a:gd name="connsiteY0" fmla="*/ 6879265 h 6879265"/>
              <a:gd name="connsiteX1" fmla="*/ 1714500 w 6419407"/>
              <a:gd name="connsiteY1" fmla="*/ 21265 h 6879265"/>
              <a:gd name="connsiteX2" fmla="*/ 4423144 w 6419407"/>
              <a:gd name="connsiteY2" fmla="*/ 0 h 6879265"/>
              <a:gd name="connsiteX3" fmla="*/ 6419407 w 6419407"/>
              <a:gd name="connsiteY3" fmla="*/ 6879265 h 6879265"/>
              <a:gd name="connsiteX4" fmla="*/ 0 w 6419407"/>
              <a:gd name="connsiteY4" fmla="*/ 6879265 h 6879265"/>
              <a:gd name="connsiteX0" fmla="*/ 0 w 6419407"/>
              <a:gd name="connsiteY0" fmla="*/ 6858000 h 6858000"/>
              <a:gd name="connsiteX1" fmla="*/ 1714500 w 6419407"/>
              <a:gd name="connsiteY1" fmla="*/ 0 h 6858000"/>
              <a:gd name="connsiteX2" fmla="*/ 5284381 w 6419407"/>
              <a:gd name="connsiteY2" fmla="*/ 10633 h 6858000"/>
              <a:gd name="connsiteX3" fmla="*/ 6419407 w 6419407"/>
              <a:gd name="connsiteY3" fmla="*/ 6858000 h 6858000"/>
              <a:gd name="connsiteX4" fmla="*/ 0 w 6419407"/>
              <a:gd name="connsiteY4" fmla="*/ 6858000 h 6858000"/>
              <a:gd name="connsiteX0" fmla="*/ 0 w 5284381"/>
              <a:gd name="connsiteY0" fmla="*/ 6858000 h 6858000"/>
              <a:gd name="connsiteX1" fmla="*/ 1714500 w 5284381"/>
              <a:gd name="connsiteY1" fmla="*/ 0 h 6858000"/>
              <a:gd name="connsiteX2" fmla="*/ 5284381 w 5284381"/>
              <a:gd name="connsiteY2" fmla="*/ 10633 h 6858000"/>
              <a:gd name="connsiteX3" fmla="*/ 4058979 w 5284381"/>
              <a:gd name="connsiteY3" fmla="*/ 6709144 h 6858000"/>
              <a:gd name="connsiteX4" fmla="*/ 0 w 5284381"/>
              <a:gd name="connsiteY4" fmla="*/ 6858000 h 6858000"/>
              <a:gd name="connsiteX0" fmla="*/ 0 w 5284381"/>
              <a:gd name="connsiteY0" fmla="*/ 6858000 h 6858000"/>
              <a:gd name="connsiteX1" fmla="*/ 1714500 w 5284381"/>
              <a:gd name="connsiteY1" fmla="*/ 0 h 6858000"/>
              <a:gd name="connsiteX2" fmla="*/ 5284381 w 5284381"/>
              <a:gd name="connsiteY2" fmla="*/ 10633 h 6858000"/>
              <a:gd name="connsiteX3" fmla="*/ 5239193 w 5284381"/>
              <a:gd name="connsiteY3" fmla="*/ 6857999 h 6858000"/>
              <a:gd name="connsiteX4" fmla="*/ 0 w 5284381"/>
              <a:gd name="connsiteY4" fmla="*/ 6858000 h 6858000"/>
              <a:gd name="connsiteX0" fmla="*/ 0 w 6443330"/>
              <a:gd name="connsiteY0" fmla="*/ 6868632 h 6868632"/>
              <a:gd name="connsiteX1" fmla="*/ 2873449 w 6443330"/>
              <a:gd name="connsiteY1" fmla="*/ 0 h 6868632"/>
              <a:gd name="connsiteX2" fmla="*/ 6443330 w 6443330"/>
              <a:gd name="connsiteY2" fmla="*/ 10633 h 6868632"/>
              <a:gd name="connsiteX3" fmla="*/ 6398142 w 6443330"/>
              <a:gd name="connsiteY3" fmla="*/ 6857999 h 6868632"/>
              <a:gd name="connsiteX4" fmla="*/ 0 w 6443330"/>
              <a:gd name="connsiteY4" fmla="*/ 6868632 h 6868632"/>
              <a:gd name="connsiteX0" fmla="*/ 0 w 6398142"/>
              <a:gd name="connsiteY0" fmla="*/ 6868632 h 6868632"/>
              <a:gd name="connsiteX1" fmla="*/ 2873449 w 6398142"/>
              <a:gd name="connsiteY1" fmla="*/ 0 h 6868632"/>
              <a:gd name="connsiteX2" fmla="*/ 6273209 w 6398142"/>
              <a:gd name="connsiteY2" fmla="*/ 127591 h 6868632"/>
              <a:gd name="connsiteX3" fmla="*/ 6398142 w 6398142"/>
              <a:gd name="connsiteY3" fmla="*/ 6857999 h 6868632"/>
              <a:gd name="connsiteX4" fmla="*/ 0 w 6398142"/>
              <a:gd name="connsiteY4" fmla="*/ 6868632 h 6868632"/>
              <a:gd name="connsiteX0" fmla="*/ 0 w 6398142"/>
              <a:gd name="connsiteY0" fmla="*/ 6868632 h 6868632"/>
              <a:gd name="connsiteX1" fmla="*/ 2873449 w 6398142"/>
              <a:gd name="connsiteY1" fmla="*/ 0 h 6868632"/>
              <a:gd name="connsiteX2" fmla="*/ 6379534 w 6398142"/>
              <a:gd name="connsiteY2" fmla="*/ 0 h 6868632"/>
              <a:gd name="connsiteX3" fmla="*/ 6398142 w 6398142"/>
              <a:gd name="connsiteY3" fmla="*/ 6857999 h 6868632"/>
              <a:gd name="connsiteX4" fmla="*/ 0 w 6398142"/>
              <a:gd name="connsiteY4" fmla="*/ 6868632 h 6868632"/>
              <a:gd name="connsiteX0" fmla="*/ 0 w 6398142"/>
              <a:gd name="connsiteY0" fmla="*/ 6868632 h 6868632"/>
              <a:gd name="connsiteX1" fmla="*/ 2873449 w 6398142"/>
              <a:gd name="connsiteY1" fmla="*/ 0 h 6868632"/>
              <a:gd name="connsiteX2" fmla="*/ 6283669 w 6398142"/>
              <a:gd name="connsiteY2" fmla="*/ 154858 h 6868632"/>
              <a:gd name="connsiteX3" fmla="*/ 6398142 w 6398142"/>
              <a:gd name="connsiteY3" fmla="*/ 6857999 h 6868632"/>
              <a:gd name="connsiteX4" fmla="*/ 0 w 6398142"/>
              <a:gd name="connsiteY4" fmla="*/ 6868632 h 6868632"/>
              <a:gd name="connsiteX0" fmla="*/ 0 w 6398142"/>
              <a:gd name="connsiteY0" fmla="*/ 6868632 h 6868632"/>
              <a:gd name="connsiteX1" fmla="*/ 2873449 w 6398142"/>
              <a:gd name="connsiteY1" fmla="*/ 0 h 6868632"/>
              <a:gd name="connsiteX2" fmla="*/ 6283669 w 6398142"/>
              <a:gd name="connsiteY2" fmla="*/ 7374 h 6868632"/>
              <a:gd name="connsiteX3" fmla="*/ 6398142 w 6398142"/>
              <a:gd name="connsiteY3" fmla="*/ 6857999 h 6868632"/>
              <a:gd name="connsiteX4" fmla="*/ 0 w 6398142"/>
              <a:gd name="connsiteY4" fmla="*/ 6868632 h 6868632"/>
              <a:gd name="connsiteX0" fmla="*/ 0 w 6403118"/>
              <a:gd name="connsiteY0" fmla="*/ 6868632 h 6868632"/>
              <a:gd name="connsiteX1" fmla="*/ 2873449 w 6403118"/>
              <a:gd name="connsiteY1" fmla="*/ 0 h 6868632"/>
              <a:gd name="connsiteX2" fmla="*/ 6401656 w 6403118"/>
              <a:gd name="connsiteY2" fmla="*/ 0 h 6868632"/>
              <a:gd name="connsiteX3" fmla="*/ 6398142 w 6403118"/>
              <a:gd name="connsiteY3" fmla="*/ 6857999 h 6868632"/>
              <a:gd name="connsiteX4" fmla="*/ 0 w 6403118"/>
              <a:gd name="connsiteY4" fmla="*/ 6868632 h 6868632"/>
              <a:gd name="connsiteX0" fmla="*/ 0 w 6410090"/>
              <a:gd name="connsiteY0" fmla="*/ 6876006 h 6876006"/>
              <a:gd name="connsiteX1" fmla="*/ 2873449 w 6410090"/>
              <a:gd name="connsiteY1" fmla="*/ 7374 h 6876006"/>
              <a:gd name="connsiteX2" fmla="*/ 6409030 w 6410090"/>
              <a:gd name="connsiteY2" fmla="*/ 0 h 6876006"/>
              <a:gd name="connsiteX3" fmla="*/ 6398142 w 6410090"/>
              <a:gd name="connsiteY3" fmla="*/ 6865373 h 6876006"/>
              <a:gd name="connsiteX4" fmla="*/ 0 w 6410090"/>
              <a:gd name="connsiteY4" fmla="*/ 6876006 h 6876006"/>
              <a:gd name="connsiteX0" fmla="*/ 0 w 6417237"/>
              <a:gd name="connsiteY0" fmla="*/ 6876006 h 6876006"/>
              <a:gd name="connsiteX1" fmla="*/ 2873449 w 6417237"/>
              <a:gd name="connsiteY1" fmla="*/ 7374 h 6876006"/>
              <a:gd name="connsiteX2" fmla="*/ 6416404 w 6417237"/>
              <a:gd name="connsiteY2" fmla="*/ 0 h 6876006"/>
              <a:gd name="connsiteX3" fmla="*/ 6398142 w 6417237"/>
              <a:gd name="connsiteY3" fmla="*/ 6865373 h 6876006"/>
              <a:gd name="connsiteX4" fmla="*/ 0 w 6417237"/>
              <a:gd name="connsiteY4" fmla="*/ 6876006 h 6876006"/>
              <a:gd name="connsiteX0" fmla="*/ 0 w 6416689"/>
              <a:gd name="connsiteY0" fmla="*/ 6876006 h 6876006"/>
              <a:gd name="connsiteX1" fmla="*/ 2873449 w 6416689"/>
              <a:gd name="connsiteY1" fmla="*/ 7374 h 6876006"/>
              <a:gd name="connsiteX2" fmla="*/ 6416404 w 6416689"/>
              <a:gd name="connsiteY2" fmla="*/ 0 h 6876006"/>
              <a:gd name="connsiteX3" fmla="*/ 6331774 w 6416689"/>
              <a:gd name="connsiteY3" fmla="*/ 6850625 h 6876006"/>
              <a:gd name="connsiteX4" fmla="*/ 0 w 6416689"/>
              <a:gd name="connsiteY4" fmla="*/ 6876006 h 6876006"/>
              <a:gd name="connsiteX0" fmla="*/ 0 w 6417464"/>
              <a:gd name="connsiteY0" fmla="*/ 6876006 h 6876006"/>
              <a:gd name="connsiteX1" fmla="*/ 2873449 w 6417464"/>
              <a:gd name="connsiteY1" fmla="*/ 7374 h 6876006"/>
              <a:gd name="connsiteX2" fmla="*/ 6416404 w 6417464"/>
              <a:gd name="connsiteY2" fmla="*/ 0 h 6876006"/>
              <a:gd name="connsiteX3" fmla="*/ 6405516 w 6417464"/>
              <a:gd name="connsiteY3" fmla="*/ 6872747 h 6876006"/>
              <a:gd name="connsiteX4" fmla="*/ 0 w 6417464"/>
              <a:gd name="connsiteY4" fmla="*/ 6876006 h 6876006"/>
              <a:gd name="connsiteX0" fmla="*/ 0 w 6417866"/>
              <a:gd name="connsiteY0" fmla="*/ 6876006 h 6876006"/>
              <a:gd name="connsiteX1" fmla="*/ 2873449 w 6417866"/>
              <a:gd name="connsiteY1" fmla="*/ 7374 h 6876006"/>
              <a:gd name="connsiteX2" fmla="*/ 6416404 w 6417866"/>
              <a:gd name="connsiteY2" fmla="*/ 0 h 6876006"/>
              <a:gd name="connsiteX3" fmla="*/ 6412890 w 6417866"/>
              <a:gd name="connsiteY3" fmla="*/ 6872747 h 6876006"/>
              <a:gd name="connsiteX4" fmla="*/ 0 w 6417866"/>
              <a:gd name="connsiteY4" fmla="*/ 6876006 h 687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866" h="6876006">
                <a:moveTo>
                  <a:pt x="0" y="6876006"/>
                </a:moveTo>
                <a:lnTo>
                  <a:pt x="2873449" y="7374"/>
                </a:lnTo>
                <a:lnTo>
                  <a:pt x="6416404" y="0"/>
                </a:lnTo>
                <a:cubicBezTo>
                  <a:pt x="6422607" y="2286000"/>
                  <a:pt x="6406687" y="4586747"/>
                  <a:pt x="6412890" y="6872747"/>
                </a:cubicBezTo>
                <a:lnTo>
                  <a:pt x="0" y="6876006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lt-LT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FEB2D-569C-4020-8E34-A39DD4339D2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80" y="4232366"/>
            <a:ext cx="3735977" cy="1025434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Subtitle</a:t>
            </a:r>
            <a:endParaRPr lang="lt-LT" dirty="0"/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EC327E0-2172-4CEA-AB89-4CDCEE56E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lt-LT"/>
              <a:t>2018</a:t>
            </a:r>
            <a:endParaRPr lang="lt-LT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625C926E-015D-4808-906B-4CA478E3A52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49" y="2704950"/>
            <a:ext cx="196395" cy="33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92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5FBCDB-0376-45FA-9FD1-8ABE1E702C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300F6F5-8770-46FE-BDE3-D5FD230AC4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32805" y="6459632"/>
            <a:ext cx="4347746" cy="276924"/>
          </a:xfrm>
        </p:spPr>
        <p:txBody>
          <a:bodyPr/>
          <a:lstStyle>
            <a:lvl1pPr eaLnBrk="1">
              <a:defRPr/>
            </a:lvl1pPr>
          </a:lstStyle>
          <a:p>
            <a:endParaRPr lang="lt-L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D38180-64A0-4928-8C12-759858D4DA09}"/>
              </a:ext>
            </a:extLst>
          </p:cNvPr>
          <p:cNvSpPr txBox="1"/>
          <p:nvPr userDrawn="1"/>
        </p:nvSpPr>
        <p:spPr>
          <a:xfrm>
            <a:off x="2506133" y="1"/>
            <a:ext cx="7202311" cy="3429000"/>
          </a:xfrm>
          <a:prstGeom prst="rect">
            <a:avLst/>
          </a:prstGeom>
          <a:solidFill>
            <a:schemeClr val="tx1">
              <a:alpha val="6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ctr" anchorCtr="0">
            <a:noAutofit/>
          </a:bodyPr>
          <a:lstStyle/>
          <a:p>
            <a:pPr marL="228600" algn="ctr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4000" b="1" dirty="0">
                <a:solidFill>
                  <a:schemeClr val="accent5"/>
                </a:solidFill>
              </a:rPr>
              <a:t>IŠMANAUS MIESTO KONCEPCIJA</a:t>
            </a:r>
            <a:endParaRPr lang="lt-LT" sz="4000" b="1" dirty="0" err="1">
              <a:solidFill>
                <a:schemeClr val="accent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1EDAA3-D9D3-4913-BD60-9B48D35EF4BC}"/>
              </a:ext>
            </a:extLst>
          </p:cNvPr>
          <p:cNvSpPr txBox="1"/>
          <p:nvPr userDrawn="1"/>
        </p:nvSpPr>
        <p:spPr>
          <a:xfrm>
            <a:off x="2506134" y="3429000"/>
            <a:ext cx="7179734" cy="3443513"/>
          </a:xfrm>
          <a:prstGeom prst="rect">
            <a:avLst/>
          </a:prstGeom>
          <a:solidFill>
            <a:schemeClr val="accent5">
              <a:alpha val="8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ctr" anchorCtr="0">
            <a:noAutofit/>
          </a:bodyPr>
          <a:lstStyle/>
          <a:p>
            <a:pPr marL="228600" algn="ctr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4000" b="1" dirty="0"/>
              <a:t>GYVENTOJO KORTELĖ</a:t>
            </a:r>
            <a:endParaRPr lang="lt-LT" sz="4000" b="1" dirty="0" err="1"/>
          </a:p>
        </p:txBody>
      </p:sp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9EE79D8-813D-4B08-A947-8DC226A6D45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1" name="think-cell Slide" r:id="rId7" imgW="279" imgH="277" progId="TCLayout.ActiveDocument.1">
                  <p:embed/>
                </p:oleObj>
              </mc:Choice>
              <mc:Fallback>
                <p:oleObj name="think-cell Slide" r:id="rId7" imgW="279" imgH="277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9EE79D8-813D-4B08-A947-8DC226A6D4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AFE8526-07F2-4B78-A06B-D0323690609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pt-PT" sz="2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A05AD0-E6A0-4609-8AB3-72ED8123FC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528268"/>
            <a:ext cx="111805" cy="193795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0EA514A-08C0-4F28-84E3-CB564266330C}"/>
              </a:ext>
            </a:extLst>
          </p:cNvPr>
          <p:cNvSpPr txBox="1">
            <a:spLocks/>
          </p:cNvSpPr>
          <p:nvPr/>
        </p:nvSpPr>
        <p:spPr>
          <a:xfrm>
            <a:off x="11225863" y="643266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8F33DB-420C-4C6B-8ADD-EC1D9E54B115}" type="slidenum">
              <a:rPr lang="lt-LT" sz="1200" b="0" smtClean="0">
                <a:solidFill>
                  <a:schemeClr val="tx1"/>
                </a:solidFill>
                <a:latin typeface="+mj-lt"/>
              </a:rPr>
              <a:pPr algn="l"/>
              <a:t>‹#›</a:t>
            </a:fld>
            <a:endParaRPr lang="lt-LT" sz="12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D5702E9-F370-4011-8150-E0E3C859EE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8725" y="6484530"/>
            <a:ext cx="4347746" cy="276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/>
              <a:t>Source:</a:t>
            </a:r>
            <a:endParaRPr lang="lt-LT" dirty="0"/>
          </a:p>
        </p:txBody>
      </p:sp>
      <p:pic>
        <p:nvPicPr>
          <p:cNvPr id="13" name="Imagem 54">
            <a:extLst>
              <a:ext uri="{FF2B5EF4-FFF2-40B4-BE49-F238E27FC236}">
                <a16:creationId xmlns:a16="http://schemas.microsoft.com/office/drawing/2014/main" id="{2EDE7AB0-2B84-4550-ACEE-52114271D44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45216" y="330716"/>
            <a:ext cx="137877" cy="2279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CF15F2-36C9-4573-B3D0-BEEC0F25A558}"/>
              </a:ext>
            </a:extLst>
          </p:cNvPr>
          <p:cNvSpPr txBox="1"/>
          <p:nvPr userDrawn="1"/>
        </p:nvSpPr>
        <p:spPr>
          <a:xfrm>
            <a:off x="2709882" y="-259906"/>
            <a:ext cx="2506134" cy="6858000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ctr" anchorCtr="0">
            <a:noAutofit/>
          </a:bodyPr>
          <a:lstStyle/>
          <a:p>
            <a:pPr marL="22860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chemeClr val="bg1"/>
                </a:solidFill>
              </a:rPr>
              <a:t>ESAMOS SITUACIJOS ANALIZĖ</a:t>
            </a:r>
            <a:endParaRPr lang="lt-LT" sz="1200" b="1" dirty="0" err="1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117255-7D1D-4698-BC3B-FD7B9B0C8F2A}"/>
              </a:ext>
            </a:extLst>
          </p:cNvPr>
          <p:cNvSpPr txBox="1"/>
          <p:nvPr userDrawn="1"/>
        </p:nvSpPr>
        <p:spPr>
          <a:xfrm>
            <a:off x="9685866" y="14513"/>
            <a:ext cx="2506134" cy="6858000"/>
          </a:xfrm>
          <a:prstGeom prst="rect">
            <a:avLst/>
          </a:prstGeom>
          <a:solidFill>
            <a:schemeClr val="bg1">
              <a:lumMod val="50000"/>
              <a:alpha val="85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ctr" anchorCtr="0">
            <a:noAutofit/>
          </a:bodyPr>
          <a:lstStyle/>
          <a:p>
            <a:pPr marL="22860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chemeClr val="bg1"/>
                </a:solidFill>
              </a:rPr>
              <a:t>IŠMANAUS MIESTO KONCEPCIJA</a:t>
            </a:r>
            <a:endParaRPr lang="lt-LT" sz="1200" b="1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604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orient="horz" pos="391">
          <p15:clr>
            <a:srgbClr val="FBAE40"/>
          </p15:clr>
        </p15:guide>
        <p15:guide id="3" orient="horz" pos="3952">
          <p15:clr>
            <a:srgbClr val="FBAE40"/>
          </p15:clr>
        </p15:guide>
        <p15:guide id="4" pos="701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511346D-C1E8-4A94-BD0B-D351F9BD31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635475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17" name="think-cell Slide" r:id="rId5" imgW="442" imgH="440" progId="TCLayout.ActiveDocument.1">
                  <p:embed/>
                </p:oleObj>
              </mc:Choice>
              <mc:Fallback>
                <p:oleObj name="think-cell Slide" r:id="rId5" imgW="442" imgH="44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B407DDCE-0D21-4DCC-80E2-943263C0E01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SzPct val="90000"/>
            </a:pPr>
            <a:endParaRPr lang="lt-LT" sz="2100" b="1" i="0" baseline="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9947F4-6165-4B26-B5BE-AB5D03ED5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5FAE9A-2F4E-4DA8-BC23-48EFC60648D9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eaLnBrk="1">
              <a:buClr>
                <a:schemeClr val="accent5"/>
              </a:buClr>
              <a:buSzPct val="90000"/>
            </a:pPr>
            <a:endParaRPr lang="lt-LT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BCFA82-FFB2-4636-A2B9-37FA4B974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Click to edit Master title style</a:t>
            </a:r>
            <a:endParaRPr lang="lt-L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4F879D-8368-417F-A2FD-A48320CD08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A740-D915-479B-91B9-2DDC11B59556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53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133114A-A7F6-4C56-8C9D-20D9F3DF38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318" name="think-cell Slide" r:id="rId4" imgW="442" imgH="440" progId="TCLayout.ActiveDocument.1">
                  <p:embed/>
                </p:oleObj>
              </mc:Choice>
              <mc:Fallback>
                <p:oleObj name="think-cell Slide" r:id="rId4" imgW="442" imgH="44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133114A-A7F6-4C56-8C9D-20D9F3DF38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4705ADE-7EF8-400E-A152-CB90692A5E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b="1847"/>
          <a:stretch/>
        </p:blipFill>
        <p:spPr>
          <a:xfrm>
            <a:off x="0" y="0"/>
            <a:ext cx="12192000" cy="6853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E3EDC0-B572-416F-9F4E-8B4789F603AB}"/>
              </a:ext>
            </a:extLst>
          </p:cNvPr>
          <p:cNvSpPr txBox="1">
            <a:spLocks/>
          </p:cNvSpPr>
          <p:nvPr userDrawn="1"/>
        </p:nvSpPr>
        <p:spPr>
          <a:xfrm flipH="1">
            <a:off x="1489096" y="0"/>
            <a:ext cx="9841026" cy="6858000"/>
          </a:xfrm>
          <a:prstGeom prst="parallelogram">
            <a:avLst>
              <a:gd name="adj" fmla="val 31859"/>
            </a:avLst>
          </a:prstGeom>
          <a:solidFill>
            <a:schemeClr val="tx1">
              <a:alpha val="90000"/>
            </a:schemeClr>
          </a:solidFill>
          <a:ln>
            <a:noFill/>
          </a:ln>
        </p:spPr>
        <p:txBody>
          <a:bodyPr wrap="square" lIns="360000" tIns="0" rIns="0" bIns="0" rtlCol="0" anchor="ctr" anchorCtr="0">
            <a:noAutofit/>
          </a:bodyPr>
          <a:lstStyle/>
          <a:p>
            <a:pPr marL="457200" indent="-457200" eaLnBrk="1">
              <a:lnSpc>
                <a:spcPct val="150000"/>
              </a:lnSpc>
              <a:buSzPct val="100000"/>
              <a:buFont typeface="+mj-lt"/>
              <a:buAutoNum type="arabicPeriod"/>
            </a:pPr>
            <a:endParaRPr lang="lt-LT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68FCE4F-7135-AD49-B86A-B8C3B2F672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88672" y="2484417"/>
            <a:ext cx="4448175" cy="2417762"/>
          </a:xfrm>
        </p:spPr>
        <p:txBody>
          <a:bodyPr>
            <a:normAutofit/>
          </a:bodyPr>
          <a:lstStyle>
            <a:lvl1pPr marL="457200" indent="-457200" algn="l" defTabSz="914400" rtl="0" eaLnBrk="1" latinLnBrk="0" hangingPunct="1">
              <a:lnSpc>
                <a:spcPct val="15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+mj-lt"/>
              <a:buAutoNum type="arabicPeriod"/>
              <a:defRPr lang="lt-LT" sz="2000" b="0" kern="1200" dirty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lt-LT" dirty="0" err="1"/>
              <a:t>First</a:t>
            </a:r>
            <a:r>
              <a:rPr lang="lt-LT" dirty="0"/>
              <a:t> </a:t>
            </a:r>
            <a:r>
              <a:rPr lang="lt-LT" dirty="0" err="1"/>
              <a:t>topic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line</a:t>
            </a:r>
          </a:p>
          <a:p>
            <a:pPr lvl="0"/>
            <a:r>
              <a:rPr lang="lt-LT" dirty="0" err="1"/>
              <a:t>Second</a:t>
            </a:r>
            <a:r>
              <a:rPr lang="lt-LT" dirty="0"/>
              <a:t> </a:t>
            </a:r>
            <a:r>
              <a:rPr lang="lt-LT" dirty="0" err="1"/>
              <a:t>topic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line</a:t>
            </a:r>
          </a:p>
          <a:p>
            <a:pPr lvl="0"/>
            <a:r>
              <a:rPr lang="lt-LT" dirty="0" err="1"/>
              <a:t>Third</a:t>
            </a:r>
            <a:r>
              <a:rPr lang="lt-LT" dirty="0"/>
              <a:t> </a:t>
            </a:r>
            <a:r>
              <a:rPr lang="lt-LT" dirty="0" err="1"/>
              <a:t>topic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line</a:t>
            </a:r>
          </a:p>
          <a:p>
            <a:pPr lvl="0"/>
            <a:r>
              <a:rPr lang="lt-LT" dirty="0" err="1"/>
              <a:t>Fourth</a:t>
            </a:r>
            <a:r>
              <a:rPr lang="lt-LT" dirty="0"/>
              <a:t> </a:t>
            </a:r>
            <a:r>
              <a:rPr lang="lt-LT" dirty="0" err="1"/>
              <a:t>topic</a:t>
            </a:r>
            <a:r>
              <a:rPr lang="lt-LT" dirty="0"/>
              <a:t> </a:t>
            </a:r>
            <a:r>
              <a:rPr lang="lt-LT" dirty="0" err="1"/>
              <a:t>text</a:t>
            </a:r>
            <a:r>
              <a:rPr lang="lt-LT" dirty="0"/>
              <a:t> line</a:t>
            </a:r>
          </a:p>
        </p:txBody>
      </p:sp>
    </p:spTree>
    <p:extLst>
      <p:ext uri="{BB962C8B-B14F-4D97-AF65-F5344CB8AC3E}">
        <p14:creationId xmlns:p14="http://schemas.microsoft.com/office/powerpoint/2010/main" val="3545829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  <p15:guide id="2" pos="7015">
          <p15:clr>
            <a:srgbClr val="FBAE40"/>
          </p15:clr>
        </p15:guide>
        <p15:guide id="3" orient="horz" pos="777">
          <p15:clr>
            <a:srgbClr val="FBAE40"/>
          </p15:clr>
        </p15:guide>
        <p15:guide id="4" orient="horz" pos="38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A0E963-B4FD-4739-BCC6-BB4171BD06C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421139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69" name="think-cell Slide" r:id="rId5" imgW="279" imgH="277" progId="TCLayout.ActiveDocument.1">
                  <p:embed/>
                </p:oleObj>
              </mc:Choice>
              <mc:Fallback>
                <p:oleObj name="think-cell Slide" r:id="rId5" imgW="279" imgH="2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F842B919-F8B1-4E11-A114-040D7F21A66E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lt-LT" sz="2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80F86BD-8C34-406D-B6C6-16162944F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954" y="257494"/>
            <a:ext cx="10358846" cy="510086"/>
          </a:xfrm>
        </p:spPr>
        <p:txBody>
          <a:bodyPr anchor="t">
            <a:normAutofit/>
          </a:bodyPr>
          <a:lstStyle>
            <a:lvl1pPr>
              <a:defRPr sz="2200"/>
            </a:lvl1pPr>
          </a:lstStyle>
          <a:p>
            <a:r>
              <a:rPr lang="lt-LT"/>
              <a:t>Page title</a:t>
            </a:r>
            <a:endParaRPr lang="lt-L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B6D261-4CEF-4BB2-8B7C-AB1D502D009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94954" y="1253331"/>
            <a:ext cx="10358846" cy="50037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t-LT"/>
              <a:t>Edit Text</a:t>
            </a:r>
            <a:endParaRPr lang="lt-LT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3C17742-4E25-4299-96C6-840A6E05AC27}"/>
              </a:ext>
            </a:extLst>
          </p:cNvPr>
          <p:cNvSpPr txBox="1">
            <a:spLocks/>
          </p:cNvSpPr>
          <p:nvPr/>
        </p:nvSpPr>
        <p:spPr>
          <a:xfrm>
            <a:off x="11225863" y="6432665"/>
            <a:ext cx="573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8F33DB-420C-4C6B-8ADD-EC1D9E54B115}" type="slidenum">
              <a:rPr lang="lt-LT" sz="1200" b="0" smtClean="0">
                <a:solidFill>
                  <a:schemeClr val="tx1"/>
                </a:solidFill>
                <a:latin typeface="+mj-lt"/>
              </a:rPr>
              <a:pPr algn="l"/>
              <a:t>‹#›</a:t>
            </a:fld>
            <a:endParaRPr lang="lt-LT" sz="1200" b="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1" name="Slide Elements" hidden="1">
            <a:extLst>
              <a:ext uri="{FF2B5EF4-FFF2-40B4-BE49-F238E27FC236}">
                <a16:creationId xmlns:a16="http://schemas.microsoft.com/office/drawing/2014/main" id="{61FB7AE4-1878-46F1-8A45-290C53D43A8F}"/>
              </a:ext>
            </a:extLst>
          </p:cNvPr>
          <p:cNvGrpSpPr/>
          <p:nvPr userDrawn="1"/>
        </p:nvGrpSpPr>
        <p:grpSpPr bwMode="gray">
          <a:xfrm>
            <a:off x="1223554" y="6397041"/>
            <a:ext cx="8618537" cy="325438"/>
            <a:chOff x="119063" y="6305945"/>
            <a:chExt cx="8618537" cy="325438"/>
          </a:xfrm>
        </p:grpSpPr>
        <p:sp>
          <p:nvSpPr>
            <p:cNvPr id="12" name="4. Footnote">
              <a:extLst>
                <a:ext uri="{FF2B5EF4-FFF2-40B4-BE49-F238E27FC236}">
                  <a16:creationId xmlns:a16="http://schemas.microsoft.com/office/drawing/2014/main" id="{5386FCDD-524B-449D-9D8A-84CCED68B13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19063" y="6305945"/>
              <a:ext cx="8618537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lt-LT" sz="800" baseline="0" dirty="0">
                  <a:solidFill>
                    <a:schemeClr val="tx1"/>
                  </a:solidFill>
                  <a:latin typeface="+mn-lt"/>
                  <a:ea typeface="+mn-ea"/>
                </a:rPr>
                <a:t>1 </a:t>
              </a:r>
              <a:r>
                <a:rPr lang="lt-LT" sz="800" baseline="0" dirty="0" err="1">
                  <a:solidFill>
                    <a:schemeClr val="tx1"/>
                  </a:solidFill>
                  <a:latin typeface="+mn-lt"/>
                  <a:ea typeface="+mn-ea"/>
                </a:rPr>
                <a:t>Footnote</a:t>
              </a:r>
              <a:endParaRPr lang="lt-LT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5. Source">
              <a:extLst>
                <a:ext uri="{FF2B5EF4-FFF2-40B4-BE49-F238E27FC236}">
                  <a16:creationId xmlns:a16="http://schemas.microsoft.com/office/drawing/2014/main" id="{8BDAB961-1610-443C-B189-92B8CFF5533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19063" y="6507558"/>
              <a:ext cx="7200000" cy="12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marL="609600" indent="-609600" defTabSz="895350">
                <a:tabLst>
                  <a:tab pos="630238" algn="l"/>
                </a:tabLst>
              </a:pPr>
              <a:r>
                <a:rPr lang="lt-LT" sz="800" baseline="0" dirty="0">
                  <a:solidFill>
                    <a:schemeClr val="tx1"/>
                  </a:solidFill>
                  <a:latin typeface="+mn-lt"/>
                  <a:ea typeface="+mn-ea"/>
                </a:rPr>
                <a:t>SOURCE: </a:t>
              </a:r>
              <a:r>
                <a:rPr lang="lt-LT" sz="800" baseline="0" dirty="0" err="1">
                  <a:solidFill>
                    <a:schemeClr val="tx1"/>
                  </a:solidFill>
                  <a:latin typeface="+mn-lt"/>
                  <a:ea typeface="+mn-ea"/>
                </a:rPr>
                <a:t>Source</a:t>
              </a:r>
              <a:endParaRPr lang="lt-LT" sz="800" baseline="0" dirty="0">
                <a:solidFill>
                  <a:schemeClr val="tx1"/>
                </a:solidFill>
                <a:latin typeface="+mn-lt"/>
                <a:ea typeface="+mn-ea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7F26780-D513-4CC1-96AD-EEFA3BBB661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528268"/>
            <a:ext cx="111805" cy="193795"/>
          </a:xfrm>
          <a:prstGeom prst="rect">
            <a:avLst/>
          </a:prstGeom>
        </p:spPr>
      </p:pic>
      <p:pic>
        <p:nvPicPr>
          <p:cNvPr id="18" name="Imagem 54">
            <a:extLst>
              <a:ext uri="{FF2B5EF4-FFF2-40B4-BE49-F238E27FC236}">
                <a16:creationId xmlns:a16="http://schemas.microsoft.com/office/drawing/2014/main" id="{30765847-8338-4D9F-8EE9-C7E5F4FB81C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5216" y="330716"/>
            <a:ext cx="137877" cy="227930"/>
          </a:xfrm>
          <a:prstGeom prst="rect">
            <a:avLst/>
          </a:prstGeom>
        </p:spPr>
      </p:pic>
      <p:pic>
        <p:nvPicPr>
          <p:cNvPr id="19" name="Picture 6" descr="civitta_LOGO.ai.ps">
            <a:extLst>
              <a:ext uri="{FF2B5EF4-FFF2-40B4-BE49-F238E27FC236}">
                <a16:creationId xmlns:a16="http://schemas.microsoft.com/office/drawing/2014/main" id="{419FD00F-B1F0-420F-90CA-439C1EBDC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66" t="39481" r="20990" b="29116"/>
          <a:stretch/>
        </p:blipFill>
        <p:spPr>
          <a:xfrm>
            <a:off x="425155" y="6524346"/>
            <a:ext cx="874599" cy="195276"/>
          </a:xfrm>
          <a:prstGeom prst="rect">
            <a:avLst/>
          </a:prstGeom>
        </p:spPr>
      </p:pic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6384C7F-1E18-4BB1-99D4-A3CD7211F2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8725" y="6484530"/>
            <a:ext cx="4347746" cy="276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/>
              <a:t>Source: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02860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5D53203-FA8E-4A42-961E-E0B61B3ECF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166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07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38A32EF4-E16D-4886-9F58-000BD0C6B9A4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lt-LT" sz="2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E6027B4-48E2-4496-BA93-902F3AEB6D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94954" y="1825625"/>
            <a:ext cx="5024846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t-LT"/>
              <a:t>Edit Text</a:t>
            </a:r>
            <a:endParaRPr lang="lt-LT" dirty="0"/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DEA537A-EF7E-4FEE-991B-FB61EABD1C6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068268" cy="43513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lt-LT"/>
              <a:t>Edit Text</a:t>
            </a:r>
            <a:endParaRPr lang="lt-LT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C96F755-58D5-4CBE-A396-89402D04F784}"/>
              </a:ext>
            </a:extLst>
          </p:cNvPr>
          <p:cNvSpPr txBox="1">
            <a:spLocks/>
          </p:cNvSpPr>
          <p:nvPr/>
        </p:nvSpPr>
        <p:spPr>
          <a:xfrm>
            <a:off x="11225863" y="6432665"/>
            <a:ext cx="573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8F33DB-420C-4C6B-8ADD-EC1D9E54B115}" type="slidenum">
              <a:rPr lang="lt-LT" sz="1200" b="0" smtClean="0">
                <a:solidFill>
                  <a:schemeClr val="tx1"/>
                </a:solidFill>
                <a:latin typeface="+mj-lt"/>
              </a:rPr>
              <a:pPr algn="l"/>
              <a:t>‹#›</a:t>
            </a:fld>
            <a:endParaRPr lang="lt-LT" sz="12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Marcador de Posição do Texto 10">
            <a:extLst>
              <a:ext uri="{FF2B5EF4-FFF2-40B4-BE49-F238E27FC236}">
                <a16:creationId xmlns:a16="http://schemas.microsoft.com/office/drawing/2014/main" id="{3B6772CA-55DA-491B-85B1-D25360D77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5363" y="1166813"/>
            <a:ext cx="5024437" cy="509588"/>
          </a:xfrm>
        </p:spPr>
        <p:txBody>
          <a:bodyPr>
            <a:normAutofit/>
          </a:bodyPr>
          <a:lstStyle>
            <a:lvl1pPr marL="0" indent="0" eaLnBrk="1"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lt-LT" dirty="0"/>
          </a:p>
        </p:txBody>
      </p:sp>
      <p:sp>
        <p:nvSpPr>
          <p:cNvPr id="12" name="Marcador de Posição do Texto 10">
            <a:extLst>
              <a:ext uri="{FF2B5EF4-FFF2-40B4-BE49-F238E27FC236}">
                <a16:creationId xmlns:a16="http://schemas.microsoft.com/office/drawing/2014/main" id="{7409E3E3-DE98-46B8-B172-5AA4389328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57595" y="1180337"/>
            <a:ext cx="5068268" cy="509588"/>
          </a:xfrm>
        </p:spPr>
        <p:txBody>
          <a:bodyPr>
            <a:normAutofit/>
          </a:bodyPr>
          <a:lstStyle>
            <a:lvl1pPr marL="0" indent="0" eaLnBrk="1">
              <a:buNone/>
              <a:defRPr sz="1800" b="1" cap="all" baseline="0">
                <a:solidFill>
                  <a:schemeClr val="tx1"/>
                </a:solidFill>
              </a:defRPr>
            </a:lvl1pPr>
          </a:lstStyle>
          <a:p>
            <a:pPr lvl="0"/>
            <a:endParaRPr lang="lt-L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F34CCC-50E5-4E3A-8515-C679E193939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528268"/>
            <a:ext cx="111805" cy="193795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B75FA0B7-406F-4B14-9A15-B6873747D8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954" y="257494"/>
            <a:ext cx="10358846" cy="510086"/>
          </a:xfrm>
        </p:spPr>
        <p:txBody>
          <a:bodyPr anchor="t">
            <a:noAutofit/>
          </a:bodyPr>
          <a:lstStyle>
            <a:lvl1pPr>
              <a:defRPr sz="2200"/>
            </a:lvl1pPr>
          </a:lstStyle>
          <a:p>
            <a:r>
              <a:rPr lang="lt-LT"/>
              <a:t>Page title</a:t>
            </a:r>
            <a:endParaRPr lang="lt-LT" dirty="0"/>
          </a:p>
        </p:txBody>
      </p:sp>
      <p:pic>
        <p:nvPicPr>
          <p:cNvPr id="18" name="Imagem 54">
            <a:extLst>
              <a:ext uri="{FF2B5EF4-FFF2-40B4-BE49-F238E27FC236}">
                <a16:creationId xmlns:a16="http://schemas.microsoft.com/office/drawing/2014/main" id="{3A683B04-11C5-4FC6-B838-C84310D3D5D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5216" y="330716"/>
            <a:ext cx="137877" cy="227930"/>
          </a:xfrm>
          <a:prstGeom prst="rect">
            <a:avLst/>
          </a:prstGeom>
        </p:spPr>
      </p:pic>
      <p:pic>
        <p:nvPicPr>
          <p:cNvPr id="14" name="Picture 6" descr="civitta_LOGO.ai.ps">
            <a:extLst>
              <a:ext uri="{FF2B5EF4-FFF2-40B4-BE49-F238E27FC236}">
                <a16:creationId xmlns:a16="http://schemas.microsoft.com/office/drawing/2014/main" id="{D17366F3-BBC1-4E19-BB28-81A6F81A4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66" t="39481" r="20990" b="29116"/>
          <a:stretch/>
        </p:blipFill>
        <p:spPr>
          <a:xfrm>
            <a:off x="425155" y="6524346"/>
            <a:ext cx="874599" cy="195276"/>
          </a:xfrm>
          <a:prstGeom prst="rect">
            <a:avLst/>
          </a:prstGeom>
        </p:spPr>
      </p:pic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3B9E9625-216C-4B32-8B99-96B77D256F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08725" y="6484530"/>
            <a:ext cx="4347746" cy="276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/>
              <a:t>Source: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9154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9BB5874-59B1-4F3F-8919-824EE0841DEA}"/>
              </a:ext>
            </a:extLst>
          </p:cNvPr>
          <p:cNvSpPr txBox="1">
            <a:spLocks/>
          </p:cNvSpPr>
          <p:nvPr userDrawn="1"/>
        </p:nvSpPr>
        <p:spPr>
          <a:xfrm>
            <a:off x="11225863" y="6432665"/>
            <a:ext cx="573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8F33DB-420C-4C6B-8ADD-EC1D9E54B115}" type="slidenum">
              <a:rPr lang="lt-LT" sz="1200" b="0" smtClean="0">
                <a:solidFill>
                  <a:schemeClr val="tx1"/>
                </a:solidFill>
                <a:latin typeface="+mj-lt"/>
              </a:rPr>
              <a:pPr algn="l"/>
              <a:t>‹#›</a:t>
            </a:fld>
            <a:endParaRPr lang="lt-LT" sz="12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2866F-FB9A-4C1C-ACA5-08E5931B8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528268"/>
            <a:ext cx="111805" cy="193795"/>
          </a:xfrm>
          <a:prstGeom prst="rect">
            <a:avLst/>
          </a:prstGeom>
        </p:spPr>
      </p:pic>
      <p:pic>
        <p:nvPicPr>
          <p:cNvPr id="7" name="Picture 6" descr="civitta_LOGO.ai.ps">
            <a:extLst>
              <a:ext uri="{FF2B5EF4-FFF2-40B4-BE49-F238E27FC236}">
                <a16:creationId xmlns:a16="http://schemas.microsoft.com/office/drawing/2014/main" id="{CFD831CD-63B2-4593-8C8A-201870C0E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66" t="39481" r="20990" b="29116"/>
          <a:stretch/>
        </p:blipFill>
        <p:spPr>
          <a:xfrm>
            <a:off x="425155" y="6524346"/>
            <a:ext cx="874599" cy="195276"/>
          </a:xfrm>
          <a:prstGeom prst="rect">
            <a:avLst/>
          </a:prstGeom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1C4BB87D-A3A3-4551-98DC-3251ED5AED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8725" y="6484530"/>
            <a:ext cx="4347746" cy="276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/>
              <a:t>Source: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72695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586BB26-2DFA-4132-BA75-298721CE0F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7352190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3" name="think-cell Slide" r:id="rId5" imgW="279" imgH="277" progId="TCLayout.ActiveDocument.1">
                  <p:embed/>
                </p:oleObj>
              </mc:Choice>
              <mc:Fallback>
                <p:oleObj name="think-cell Slide" r:id="rId5" imgW="279" imgH="2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04E076E4-6117-4999-8ECC-0BEA0291773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lt-LT" sz="2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A1BA40C-70EA-436A-9F4F-0AC755F321AC}"/>
              </a:ext>
            </a:extLst>
          </p:cNvPr>
          <p:cNvSpPr txBox="1">
            <a:spLocks/>
          </p:cNvSpPr>
          <p:nvPr/>
        </p:nvSpPr>
        <p:spPr>
          <a:xfrm>
            <a:off x="11225863" y="6432665"/>
            <a:ext cx="573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8F33DB-420C-4C6B-8ADD-EC1D9E54B115}" type="slidenum">
              <a:rPr lang="lt-LT" sz="1200" b="0" smtClean="0">
                <a:solidFill>
                  <a:schemeClr val="tx1"/>
                </a:solidFill>
                <a:latin typeface="+mj-lt"/>
              </a:rPr>
              <a:pPr algn="l"/>
              <a:t>‹#›</a:t>
            </a:fld>
            <a:endParaRPr lang="lt-LT" sz="12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1DBF91-D498-4F7C-9E5B-7FF2E2433E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528268"/>
            <a:ext cx="111805" cy="193795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DC635BC9-5DEA-44C4-91F9-6161C951F1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954" y="257494"/>
            <a:ext cx="10358846" cy="510086"/>
          </a:xfrm>
        </p:spPr>
        <p:txBody>
          <a:bodyPr anchor="t">
            <a:noAutofit/>
          </a:bodyPr>
          <a:lstStyle>
            <a:lvl1pPr>
              <a:defRPr sz="2200"/>
            </a:lvl1pPr>
          </a:lstStyle>
          <a:p>
            <a:r>
              <a:rPr lang="lt-LT"/>
              <a:t>Page title</a:t>
            </a:r>
            <a:endParaRPr lang="lt-LT" dirty="0"/>
          </a:p>
        </p:txBody>
      </p:sp>
      <p:pic>
        <p:nvPicPr>
          <p:cNvPr id="14" name="Imagem 54">
            <a:extLst>
              <a:ext uri="{FF2B5EF4-FFF2-40B4-BE49-F238E27FC236}">
                <a16:creationId xmlns:a16="http://schemas.microsoft.com/office/drawing/2014/main" id="{E1952B77-7B35-449F-AA2C-6C510C3CAB8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5216" y="330716"/>
            <a:ext cx="137877" cy="227930"/>
          </a:xfrm>
          <a:prstGeom prst="rect">
            <a:avLst/>
          </a:prstGeom>
        </p:spPr>
      </p:pic>
      <p:pic>
        <p:nvPicPr>
          <p:cNvPr id="13" name="Picture 6" descr="civitta_LOGO.ai.ps">
            <a:extLst>
              <a:ext uri="{FF2B5EF4-FFF2-40B4-BE49-F238E27FC236}">
                <a16:creationId xmlns:a16="http://schemas.microsoft.com/office/drawing/2014/main" id="{121F1187-83F3-4A0E-86DE-B8C494675D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66" t="39481" r="20990" b="29116"/>
          <a:stretch/>
        </p:blipFill>
        <p:spPr>
          <a:xfrm>
            <a:off x="425155" y="6524346"/>
            <a:ext cx="874599" cy="195276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B3074687-73D6-452C-A8E2-770F531E0E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8725" y="6484530"/>
            <a:ext cx="4347746" cy="276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/>
              <a:t>Source: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91987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7C16685B-2FBD-401B-A753-37A97D9F03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750951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55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D83C6D33-6B72-4176-BE5A-B2B5E085570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lt-LT" sz="2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9FF44FA-3A16-4A6E-88D5-E11852C044C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lt-LT"/>
              <a:t>Edit Text</a:t>
            </a:r>
            <a:endParaRPr lang="lt-LT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A1E9A1-AF0C-4370-B479-1F3AA6886F95}"/>
              </a:ext>
            </a:extLst>
          </p:cNvPr>
          <p:cNvSpPr txBox="1">
            <a:spLocks/>
          </p:cNvSpPr>
          <p:nvPr userDrawn="1"/>
        </p:nvSpPr>
        <p:spPr>
          <a:xfrm>
            <a:off x="11225863" y="6432665"/>
            <a:ext cx="573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8F33DB-420C-4C6B-8ADD-EC1D9E54B115}" type="slidenum">
              <a:rPr lang="lt-LT" sz="1200" b="0" smtClean="0">
                <a:solidFill>
                  <a:schemeClr val="tx1"/>
                </a:solidFill>
                <a:latin typeface="+mj-lt"/>
              </a:rPr>
              <a:pPr algn="l"/>
              <a:t>‹#›</a:t>
            </a:fld>
            <a:endParaRPr lang="lt-LT" sz="12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3EE207-82B9-417D-9CB7-67119C5265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528268"/>
            <a:ext cx="111805" cy="193795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75C0F331-A2E8-4732-BCDB-1E2E621552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954" y="257494"/>
            <a:ext cx="10358846" cy="510086"/>
          </a:xfrm>
        </p:spPr>
        <p:txBody>
          <a:bodyPr anchor="t">
            <a:noAutofit/>
          </a:bodyPr>
          <a:lstStyle>
            <a:lvl1pPr>
              <a:defRPr sz="2200"/>
            </a:lvl1pPr>
          </a:lstStyle>
          <a:p>
            <a:r>
              <a:rPr lang="lt-LT"/>
              <a:t>Page title</a:t>
            </a:r>
            <a:endParaRPr lang="lt-LT" dirty="0"/>
          </a:p>
        </p:txBody>
      </p:sp>
      <p:pic>
        <p:nvPicPr>
          <p:cNvPr id="15" name="Imagem 54">
            <a:extLst>
              <a:ext uri="{FF2B5EF4-FFF2-40B4-BE49-F238E27FC236}">
                <a16:creationId xmlns:a16="http://schemas.microsoft.com/office/drawing/2014/main" id="{98D4B7CC-CEEA-49E3-82B2-666C821BD1D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5216" y="330716"/>
            <a:ext cx="137877" cy="227930"/>
          </a:xfrm>
          <a:prstGeom prst="rect">
            <a:avLst/>
          </a:prstGeom>
        </p:spPr>
      </p:pic>
      <p:pic>
        <p:nvPicPr>
          <p:cNvPr id="14" name="Picture 6" descr="civitta_LOGO.ai.ps">
            <a:extLst>
              <a:ext uri="{FF2B5EF4-FFF2-40B4-BE49-F238E27FC236}">
                <a16:creationId xmlns:a16="http://schemas.microsoft.com/office/drawing/2014/main" id="{BC15A88C-F5F7-4787-B092-7E5AC62B5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66" t="39481" r="20990" b="29116"/>
          <a:stretch/>
        </p:blipFill>
        <p:spPr>
          <a:xfrm>
            <a:off x="425155" y="6524346"/>
            <a:ext cx="874599" cy="195276"/>
          </a:xfrm>
          <a:prstGeom prst="rect">
            <a:avLst/>
          </a:prstGeom>
        </p:spPr>
      </p:pic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7436A43B-65AB-4E02-BF91-7425C8636E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8725" y="6484530"/>
            <a:ext cx="4347746" cy="276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/>
              <a:t>Source: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0061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squema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944D588C-6C37-48B5-A49D-177843B6FD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2449742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79" name="think-cell Slide" r:id="rId5" imgW="415" imgH="416" progId="TCLayout.ActiveDocument.1">
                  <p:embed/>
                </p:oleObj>
              </mc:Choice>
              <mc:Fallback>
                <p:oleObj name="think-cell Slide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A25554D-B128-4DFB-B1DC-E457583D33C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lt-LT" sz="2200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5" name="Parallelogram 14">
            <a:extLst>
              <a:ext uri="{FF2B5EF4-FFF2-40B4-BE49-F238E27FC236}">
                <a16:creationId xmlns:a16="http://schemas.microsoft.com/office/drawing/2014/main" id="{B8A00889-0C66-42A3-9C72-866B9746DA11}"/>
              </a:ext>
            </a:extLst>
          </p:cNvPr>
          <p:cNvSpPr/>
          <p:nvPr/>
        </p:nvSpPr>
        <p:spPr>
          <a:xfrm>
            <a:off x="4467225" y="1363184"/>
            <a:ext cx="10648950" cy="4594441"/>
          </a:xfrm>
          <a:prstGeom prst="parallelogram">
            <a:avLst>
              <a:gd name="adj" fmla="val 42296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/>
            <a:endParaRPr lang="lt-LT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46546368-FE59-45D9-99DA-BA1021ECC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38650" y="682625"/>
            <a:ext cx="10191750" cy="5594350"/>
          </a:xfrm>
          <a:prstGeom prst="parallelogram">
            <a:avLst>
              <a:gd name="adj" fmla="val 42537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744BC4D-C974-40FC-B33B-5BED003812AB}"/>
              </a:ext>
            </a:extLst>
          </p:cNvPr>
          <p:cNvSpPr txBox="1">
            <a:spLocks/>
          </p:cNvSpPr>
          <p:nvPr/>
        </p:nvSpPr>
        <p:spPr>
          <a:xfrm>
            <a:off x="11225863" y="6432665"/>
            <a:ext cx="573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58F33DB-420C-4C6B-8ADD-EC1D9E54B115}" type="slidenum">
              <a:rPr lang="lt-LT" sz="1200" b="0" smtClean="0">
                <a:solidFill>
                  <a:schemeClr val="tx1"/>
                </a:solidFill>
                <a:latin typeface="+mj-lt"/>
              </a:rPr>
              <a:pPr algn="l"/>
              <a:t>‹#›</a:t>
            </a:fld>
            <a:endParaRPr lang="lt-LT" sz="1200" b="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67B5CB-A576-4508-A993-F4A14D9FAC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3" y="6528268"/>
            <a:ext cx="111805" cy="19379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B48491C9-79A7-4553-9B98-FE4BE8F2B3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4954" y="257494"/>
            <a:ext cx="10358846" cy="510086"/>
          </a:xfrm>
        </p:spPr>
        <p:txBody>
          <a:bodyPr anchor="t">
            <a:noAutofit/>
          </a:bodyPr>
          <a:lstStyle>
            <a:lvl1pPr>
              <a:defRPr sz="2200"/>
            </a:lvl1pPr>
          </a:lstStyle>
          <a:p>
            <a:r>
              <a:rPr lang="lt-LT"/>
              <a:t>Page title</a:t>
            </a:r>
            <a:endParaRPr lang="lt-LT" dirty="0"/>
          </a:p>
        </p:txBody>
      </p:sp>
      <p:pic>
        <p:nvPicPr>
          <p:cNvPr id="17" name="Imagem 54">
            <a:extLst>
              <a:ext uri="{FF2B5EF4-FFF2-40B4-BE49-F238E27FC236}">
                <a16:creationId xmlns:a16="http://schemas.microsoft.com/office/drawing/2014/main" id="{93F51256-2BD3-416C-BA30-861BF38D5B6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45216" y="330716"/>
            <a:ext cx="137877" cy="227930"/>
          </a:xfrm>
          <a:prstGeom prst="rect">
            <a:avLst/>
          </a:prstGeom>
        </p:spPr>
      </p:pic>
      <p:pic>
        <p:nvPicPr>
          <p:cNvPr id="16" name="Picture 6" descr="civitta_LOGO.ai.ps">
            <a:extLst>
              <a:ext uri="{FF2B5EF4-FFF2-40B4-BE49-F238E27FC236}">
                <a16:creationId xmlns:a16="http://schemas.microsoft.com/office/drawing/2014/main" id="{2CEF661A-61B2-41CD-A931-6EB6F32CD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66" t="39481" r="20990" b="29116"/>
          <a:stretch/>
        </p:blipFill>
        <p:spPr>
          <a:xfrm>
            <a:off x="425155" y="6524346"/>
            <a:ext cx="874599" cy="195276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DAB704-3DC2-4F12-8FB3-90DF4FCF01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08725" y="6484530"/>
            <a:ext cx="4347746" cy="276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lt-LT"/>
              <a:t>Source: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7604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Esquema Personalizado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6BC388D-D3F1-46FD-A6A4-7452A083BC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66129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4269" name="think-cell Slide" r:id="rId5" imgW="442" imgH="440" progId="TCLayout.ActiveDocument.1">
                  <p:embed/>
                </p:oleObj>
              </mc:Choice>
              <mc:Fallback>
                <p:oleObj name="think-cell Slide" r:id="rId5" imgW="442" imgH="44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013097-C4EC-4D02-8E8F-BB586807A0F9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61854" y="6191572"/>
            <a:ext cx="1736060" cy="4356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www.civitta.com</a:t>
            </a:r>
            <a:endParaRPr lang="lt-LT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8CF82A0-17C8-4D06-B124-C0BA6F9C51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30" y="5260869"/>
            <a:ext cx="140323" cy="23892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430D99-6689-46DE-ACB6-4BCD27670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854" y="5260869"/>
            <a:ext cx="11526142" cy="6340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eaLnBrk="1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lt-LT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F82255B-8503-4E38-855F-EFAFDC0D81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45" y="564734"/>
            <a:ext cx="2476981" cy="5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09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squema Personalizado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5AC9557-B9D7-46A3-8D78-6370B3EE00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91408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293" name="think-cell Slide" r:id="rId6" imgW="442" imgH="440" progId="TCLayout.ActiveDocument.1">
                  <p:embed/>
                </p:oleObj>
              </mc:Choice>
              <mc:Fallback>
                <p:oleObj name="think-cell Slide" r:id="rId6" imgW="442" imgH="44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A642CFC-27A5-4644-B7D1-114CB7BC8679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SzPct val="90000"/>
            </a:pPr>
            <a:endParaRPr lang="lt-LT" sz="1800" b="1" i="0" baseline="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C5F373CC-CF2A-40C8-AD1C-5996A7F96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357" y="5919640"/>
            <a:ext cx="112466" cy="19149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95EF125-F252-4F42-B849-FE3C2EBC45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50823" y="5896262"/>
            <a:ext cx="5876967" cy="5662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lt-LT"/>
              <a:t>WE LOOK FORWARD TO WORKING WITH YOU!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3679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E54430D-6173-48AE-BA19-524E634F69F0}"/>
              </a:ext>
            </a:extLst>
          </p:cNvPr>
          <p:cNvGraphicFramePr>
            <a:graphicFrameLocks noChangeAspect="1"/>
          </p:cNvGraphicFramePr>
          <p:nvPr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9347097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2" name="think-cell Slide" r:id="rId17" imgW="279" imgH="277" progId="TCLayout.ActiveDocument.1">
                  <p:embed/>
                </p:oleObj>
              </mc:Choice>
              <mc:Fallback>
                <p:oleObj name="think-cell Slide" r:id="rId17" imgW="279" imgH="277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D9337F53-9637-49E5-B30D-45007CD67945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l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SzPct val="90000"/>
            </a:pPr>
            <a:endParaRPr lang="lt-LT" sz="2100" b="1" i="0" baseline="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FA25C4B8-EF35-4CC9-86E9-A9341E35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954" y="185782"/>
            <a:ext cx="10358846" cy="5100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Page title</a:t>
            </a:r>
            <a:endParaRPr lang="lt-LT" dirty="0"/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BFBD344-6490-403D-867B-709C1D17A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4954" y="1253331"/>
            <a:ext cx="10358846" cy="5003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Edit Text</a:t>
            </a:r>
            <a:endParaRPr lang="lt-L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10FC80C-CE4D-4076-80BF-9F38F322F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8743" y="6394294"/>
            <a:ext cx="6945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8A740-D915-479B-91B9-2DDC11B59556}" type="slidenum">
              <a:rPr lang="lt-LT" smtClean="0"/>
              <a:t>‹#›</a:t>
            </a:fld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1597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3" r:id="rId4"/>
    <p:sldLayoutId id="2147483654" r:id="rId5"/>
    <p:sldLayoutId id="2147483658" r:id="rId6"/>
    <p:sldLayoutId id="2147483666" r:id="rId7"/>
    <p:sldLayoutId id="2147483661" r:id="rId8"/>
    <p:sldLayoutId id="2147483662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emf"/><Relationship Id="rId2" Type="http://schemas.openxmlformats.org/officeDocument/2006/relationships/tags" Target="../tags/tag2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7.jp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24.bin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28.png"/><Relationship Id="rId2" Type="http://schemas.openxmlformats.org/officeDocument/2006/relationships/tags" Target="../tags/tag41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5.bin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30.png"/><Relationship Id="rId2" Type="http://schemas.openxmlformats.org/officeDocument/2006/relationships/tags" Target="../tags/tag4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6.bin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image" Target="../media/image34.png"/><Relationship Id="rId2" Type="http://schemas.openxmlformats.org/officeDocument/2006/relationships/tags" Target="../tags/tag4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7.bin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20.jpeg"/><Relationship Id="rId2" Type="http://schemas.openxmlformats.org/officeDocument/2006/relationships/tags" Target="../tags/tag2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21.jpeg"/><Relationship Id="rId2" Type="http://schemas.openxmlformats.org/officeDocument/2006/relationships/tags" Target="../tags/tag2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22.jpeg"/><Relationship Id="rId2" Type="http://schemas.openxmlformats.org/officeDocument/2006/relationships/tags" Target="../tags/tag29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48952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37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5">
            <a:extLst>
              <a:ext uri="{FF2B5EF4-FFF2-40B4-BE49-F238E27FC236}">
                <a16:creationId xmlns:a16="http://schemas.microsoft.com/office/drawing/2014/main" id="{0F6C950D-B9B8-4897-B3B5-59743995C2A0}"/>
              </a:ext>
            </a:extLst>
          </p:cNvPr>
          <p:cNvGrpSpPr/>
          <p:nvPr/>
        </p:nvGrpSpPr>
        <p:grpSpPr>
          <a:xfrm>
            <a:off x="4497850" y="-40178"/>
            <a:ext cx="5993262" cy="6897178"/>
            <a:chOff x="4435505" y="0"/>
            <a:chExt cx="5993262" cy="6897178"/>
          </a:xfrm>
        </p:grpSpPr>
        <p:sp>
          <p:nvSpPr>
            <p:cNvPr id="6" name="Parallelogram 1">
              <a:extLst>
                <a:ext uri="{FF2B5EF4-FFF2-40B4-BE49-F238E27FC236}">
                  <a16:creationId xmlns:a16="http://schemas.microsoft.com/office/drawing/2014/main" id="{3929F4E8-410E-47BD-BF95-0679D200CFC1}"/>
                </a:ext>
              </a:extLst>
            </p:cNvPr>
            <p:cNvSpPr/>
            <p:nvPr/>
          </p:nvSpPr>
          <p:spPr>
            <a:xfrm>
              <a:off x="7870751" y="6424"/>
              <a:ext cx="2558016" cy="4252832"/>
            </a:xfrm>
            <a:custGeom>
              <a:avLst/>
              <a:gdLst>
                <a:gd name="connsiteX0" fmla="*/ 0 w 2962275"/>
                <a:gd name="connsiteY0" fmla="*/ 2601906 h 2601906"/>
                <a:gd name="connsiteX1" fmla="*/ 650477 w 2962275"/>
                <a:gd name="connsiteY1" fmla="*/ 0 h 2601906"/>
                <a:gd name="connsiteX2" fmla="*/ 2962275 w 2962275"/>
                <a:gd name="connsiteY2" fmla="*/ 0 h 2601906"/>
                <a:gd name="connsiteX3" fmla="*/ 2311799 w 2962275"/>
                <a:gd name="connsiteY3" fmla="*/ 2601906 h 2601906"/>
                <a:gd name="connsiteX4" fmla="*/ 0 w 2962275"/>
                <a:gd name="connsiteY4" fmla="*/ 2601906 h 2601906"/>
                <a:gd name="connsiteX0" fmla="*/ 0 w 4029075"/>
                <a:gd name="connsiteY0" fmla="*/ 2611431 h 2611431"/>
                <a:gd name="connsiteX1" fmla="*/ 650477 w 4029075"/>
                <a:gd name="connsiteY1" fmla="*/ 9525 h 2611431"/>
                <a:gd name="connsiteX2" fmla="*/ 4029075 w 4029075"/>
                <a:gd name="connsiteY2" fmla="*/ 0 h 2611431"/>
                <a:gd name="connsiteX3" fmla="*/ 2311799 w 4029075"/>
                <a:gd name="connsiteY3" fmla="*/ 2611431 h 2611431"/>
                <a:gd name="connsiteX4" fmla="*/ 0 w 4029075"/>
                <a:gd name="connsiteY4" fmla="*/ 2611431 h 2611431"/>
                <a:gd name="connsiteX0" fmla="*/ 0 w 4029075"/>
                <a:gd name="connsiteY0" fmla="*/ 2611431 h 2611431"/>
                <a:gd name="connsiteX1" fmla="*/ 2526902 w 4029075"/>
                <a:gd name="connsiteY1" fmla="*/ 9525 h 2611431"/>
                <a:gd name="connsiteX2" fmla="*/ 4029075 w 4029075"/>
                <a:gd name="connsiteY2" fmla="*/ 0 h 2611431"/>
                <a:gd name="connsiteX3" fmla="*/ 2311799 w 4029075"/>
                <a:gd name="connsiteY3" fmla="*/ 2611431 h 2611431"/>
                <a:gd name="connsiteX4" fmla="*/ 0 w 4029075"/>
                <a:gd name="connsiteY4" fmla="*/ 2611431 h 2611431"/>
                <a:gd name="connsiteX0" fmla="*/ 0 w 2552700"/>
                <a:gd name="connsiteY0" fmla="*/ 2382831 h 2611431"/>
                <a:gd name="connsiteX1" fmla="*/ 1050527 w 2552700"/>
                <a:gd name="connsiteY1" fmla="*/ 9525 h 2611431"/>
                <a:gd name="connsiteX2" fmla="*/ 2552700 w 2552700"/>
                <a:gd name="connsiteY2" fmla="*/ 0 h 2611431"/>
                <a:gd name="connsiteX3" fmla="*/ 835424 w 2552700"/>
                <a:gd name="connsiteY3" fmla="*/ 2611431 h 2611431"/>
                <a:gd name="connsiteX4" fmla="*/ 0 w 2552700"/>
                <a:gd name="connsiteY4" fmla="*/ 2382831 h 2611431"/>
                <a:gd name="connsiteX0" fmla="*/ 0 w 2552700"/>
                <a:gd name="connsiteY0" fmla="*/ 2382831 h 4268781"/>
                <a:gd name="connsiteX1" fmla="*/ 1050527 w 2552700"/>
                <a:gd name="connsiteY1" fmla="*/ 9525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52700"/>
                <a:gd name="connsiteY0" fmla="*/ 2382831 h 4268781"/>
                <a:gd name="connsiteX1" fmla="*/ 1012427 w 2552700"/>
                <a:gd name="connsiteY1" fmla="*/ 19050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52700"/>
                <a:gd name="connsiteY0" fmla="*/ 2382831 h 4268781"/>
                <a:gd name="connsiteX1" fmla="*/ 983852 w 2552700"/>
                <a:gd name="connsiteY1" fmla="*/ 19050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42067"/>
                <a:gd name="connsiteY0" fmla="*/ 2366882 h 4252832"/>
                <a:gd name="connsiteX1" fmla="*/ 983852 w 2542067"/>
                <a:gd name="connsiteY1" fmla="*/ 3101 h 4252832"/>
                <a:gd name="connsiteX2" fmla="*/ 2542067 w 2542067"/>
                <a:gd name="connsiteY2" fmla="*/ 0 h 4252832"/>
                <a:gd name="connsiteX3" fmla="*/ 749699 w 2542067"/>
                <a:gd name="connsiteY3" fmla="*/ 4252832 h 4252832"/>
                <a:gd name="connsiteX4" fmla="*/ 0 w 2542067"/>
                <a:gd name="connsiteY4" fmla="*/ 2366882 h 4252832"/>
                <a:gd name="connsiteX0" fmla="*/ 0 w 2558016"/>
                <a:gd name="connsiteY0" fmla="*/ 2372198 h 4252832"/>
                <a:gd name="connsiteX1" fmla="*/ 999801 w 2558016"/>
                <a:gd name="connsiteY1" fmla="*/ 3101 h 4252832"/>
                <a:gd name="connsiteX2" fmla="*/ 2558016 w 2558016"/>
                <a:gd name="connsiteY2" fmla="*/ 0 h 4252832"/>
                <a:gd name="connsiteX3" fmla="*/ 765648 w 2558016"/>
                <a:gd name="connsiteY3" fmla="*/ 4252832 h 4252832"/>
                <a:gd name="connsiteX4" fmla="*/ 0 w 2558016"/>
                <a:gd name="connsiteY4" fmla="*/ 2372198 h 425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58016" h="4252832">
                  <a:moveTo>
                    <a:pt x="0" y="2372198"/>
                  </a:moveTo>
                  <a:lnTo>
                    <a:pt x="999801" y="3101"/>
                  </a:lnTo>
                  <a:lnTo>
                    <a:pt x="2558016" y="0"/>
                  </a:lnTo>
                  <a:lnTo>
                    <a:pt x="765648" y="4252832"/>
                  </a:lnTo>
                  <a:lnTo>
                    <a:pt x="0" y="2372198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  <p:sp>
          <p:nvSpPr>
            <p:cNvPr id="7" name="Parallelogram 1">
              <a:extLst>
                <a:ext uri="{FF2B5EF4-FFF2-40B4-BE49-F238E27FC236}">
                  <a16:creationId xmlns:a16="http://schemas.microsoft.com/office/drawing/2014/main" id="{A3862A9E-67BB-413D-B0B9-6D091F4D9892}"/>
                </a:ext>
              </a:extLst>
            </p:cNvPr>
            <p:cNvSpPr/>
            <p:nvPr/>
          </p:nvSpPr>
          <p:spPr>
            <a:xfrm flipH="1">
              <a:off x="4435505" y="0"/>
              <a:ext cx="3719551" cy="6897178"/>
            </a:xfrm>
            <a:custGeom>
              <a:avLst/>
              <a:gdLst>
                <a:gd name="connsiteX0" fmla="*/ 0 w 2962275"/>
                <a:gd name="connsiteY0" fmla="*/ 2601906 h 2601906"/>
                <a:gd name="connsiteX1" fmla="*/ 650477 w 2962275"/>
                <a:gd name="connsiteY1" fmla="*/ 0 h 2601906"/>
                <a:gd name="connsiteX2" fmla="*/ 2962275 w 2962275"/>
                <a:gd name="connsiteY2" fmla="*/ 0 h 2601906"/>
                <a:gd name="connsiteX3" fmla="*/ 2311799 w 2962275"/>
                <a:gd name="connsiteY3" fmla="*/ 2601906 h 2601906"/>
                <a:gd name="connsiteX4" fmla="*/ 0 w 2962275"/>
                <a:gd name="connsiteY4" fmla="*/ 2601906 h 2601906"/>
                <a:gd name="connsiteX0" fmla="*/ 0 w 4029075"/>
                <a:gd name="connsiteY0" fmla="*/ 2611431 h 2611431"/>
                <a:gd name="connsiteX1" fmla="*/ 650477 w 4029075"/>
                <a:gd name="connsiteY1" fmla="*/ 9525 h 2611431"/>
                <a:gd name="connsiteX2" fmla="*/ 4029075 w 4029075"/>
                <a:gd name="connsiteY2" fmla="*/ 0 h 2611431"/>
                <a:gd name="connsiteX3" fmla="*/ 2311799 w 4029075"/>
                <a:gd name="connsiteY3" fmla="*/ 2611431 h 2611431"/>
                <a:gd name="connsiteX4" fmla="*/ 0 w 4029075"/>
                <a:gd name="connsiteY4" fmla="*/ 2611431 h 2611431"/>
                <a:gd name="connsiteX0" fmla="*/ 0 w 4029075"/>
                <a:gd name="connsiteY0" fmla="*/ 2611431 h 2611431"/>
                <a:gd name="connsiteX1" fmla="*/ 2526902 w 4029075"/>
                <a:gd name="connsiteY1" fmla="*/ 9525 h 2611431"/>
                <a:gd name="connsiteX2" fmla="*/ 4029075 w 4029075"/>
                <a:gd name="connsiteY2" fmla="*/ 0 h 2611431"/>
                <a:gd name="connsiteX3" fmla="*/ 2311799 w 4029075"/>
                <a:gd name="connsiteY3" fmla="*/ 2611431 h 2611431"/>
                <a:gd name="connsiteX4" fmla="*/ 0 w 4029075"/>
                <a:gd name="connsiteY4" fmla="*/ 2611431 h 2611431"/>
                <a:gd name="connsiteX0" fmla="*/ 0 w 2552700"/>
                <a:gd name="connsiteY0" fmla="*/ 2382831 h 2611431"/>
                <a:gd name="connsiteX1" fmla="*/ 1050527 w 2552700"/>
                <a:gd name="connsiteY1" fmla="*/ 9525 h 2611431"/>
                <a:gd name="connsiteX2" fmla="*/ 2552700 w 2552700"/>
                <a:gd name="connsiteY2" fmla="*/ 0 h 2611431"/>
                <a:gd name="connsiteX3" fmla="*/ 835424 w 2552700"/>
                <a:gd name="connsiteY3" fmla="*/ 2611431 h 2611431"/>
                <a:gd name="connsiteX4" fmla="*/ 0 w 2552700"/>
                <a:gd name="connsiteY4" fmla="*/ 2382831 h 2611431"/>
                <a:gd name="connsiteX0" fmla="*/ 0 w 2552700"/>
                <a:gd name="connsiteY0" fmla="*/ 2382831 h 4268781"/>
                <a:gd name="connsiteX1" fmla="*/ 1050527 w 2552700"/>
                <a:gd name="connsiteY1" fmla="*/ 9525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52700"/>
                <a:gd name="connsiteY0" fmla="*/ 2382831 h 4268781"/>
                <a:gd name="connsiteX1" fmla="*/ 1012427 w 2552700"/>
                <a:gd name="connsiteY1" fmla="*/ 19050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52700"/>
                <a:gd name="connsiteY0" fmla="*/ 2382831 h 4268781"/>
                <a:gd name="connsiteX1" fmla="*/ 983852 w 2552700"/>
                <a:gd name="connsiteY1" fmla="*/ 19050 h 4268781"/>
                <a:gd name="connsiteX2" fmla="*/ 2552700 w 2552700"/>
                <a:gd name="connsiteY2" fmla="*/ 0 h 4268781"/>
                <a:gd name="connsiteX3" fmla="*/ 749699 w 2552700"/>
                <a:gd name="connsiteY3" fmla="*/ 4268781 h 4268781"/>
                <a:gd name="connsiteX4" fmla="*/ 0 w 2552700"/>
                <a:gd name="connsiteY4" fmla="*/ 2382831 h 4268781"/>
                <a:gd name="connsiteX0" fmla="*/ 0 w 2542067"/>
                <a:gd name="connsiteY0" fmla="*/ 2366882 h 4252832"/>
                <a:gd name="connsiteX1" fmla="*/ 983852 w 2542067"/>
                <a:gd name="connsiteY1" fmla="*/ 3101 h 4252832"/>
                <a:gd name="connsiteX2" fmla="*/ 2542067 w 2542067"/>
                <a:gd name="connsiteY2" fmla="*/ 0 h 4252832"/>
                <a:gd name="connsiteX3" fmla="*/ 749699 w 2542067"/>
                <a:gd name="connsiteY3" fmla="*/ 4252832 h 4252832"/>
                <a:gd name="connsiteX4" fmla="*/ 0 w 2542067"/>
                <a:gd name="connsiteY4" fmla="*/ 2366882 h 4252832"/>
                <a:gd name="connsiteX0" fmla="*/ 0 w 2558016"/>
                <a:gd name="connsiteY0" fmla="*/ 2372198 h 4252832"/>
                <a:gd name="connsiteX1" fmla="*/ 999801 w 2558016"/>
                <a:gd name="connsiteY1" fmla="*/ 3101 h 4252832"/>
                <a:gd name="connsiteX2" fmla="*/ 2558016 w 2558016"/>
                <a:gd name="connsiteY2" fmla="*/ 0 h 4252832"/>
                <a:gd name="connsiteX3" fmla="*/ 765648 w 2558016"/>
                <a:gd name="connsiteY3" fmla="*/ 4252832 h 4252832"/>
                <a:gd name="connsiteX4" fmla="*/ 0 w 2558016"/>
                <a:gd name="connsiteY4" fmla="*/ 2372198 h 4252832"/>
                <a:gd name="connsiteX0" fmla="*/ 0 w 3719551"/>
                <a:gd name="connsiteY0" fmla="*/ 5140112 h 5140112"/>
                <a:gd name="connsiteX1" fmla="*/ 2161336 w 3719551"/>
                <a:gd name="connsiteY1" fmla="*/ 3101 h 5140112"/>
                <a:gd name="connsiteX2" fmla="*/ 3719551 w 3719551"/>
                <a:gd name="connsiteY2" fmla="*/ 0 h 5140112"/>
                <a:gd name="connsiteX3" fmla="*/ 1927183 w 3719551"/>
                <a:gd name="connsiteY3" fmla="*/ 4252832 h 5140112"/>
                <a:gd name="connsiteX4" fmla="*/ 0 w 3719551"/>
                <a:gd name="connsiteY4" fmla="*/ 5140112 h 5140112"/>
                <a:gd name="connsiteX0" fmla="*/ 0 w 3719551"/>
                <a:gd name="connsiteY0" fmla="*/ 5140112 h 6897178"/>
                <a:gd name="connsiteX1" fmla="*/ 2161336 w 3719551"/>
                <a:gd name="connsiteY1" fmla="*/ 3101 h 6897178"/>
                <a:gd name="connsiteX2" fmla="*/ 3719551 w 3719551"/>
                <a:gd name="connsiteY2" fmla="*/ 0 h 6897178"/>
                <a:gd name="connsiteX3" fmla="*/ 753291 w 3719551"/>
                <a:gd name="connsiteY3" fmla="*/ 6897178 h 6897178"/>
                <a:gd name="connsiteX4" fmla="*/ 0 w 3719551"/>
                <a:gd name="connsiteY4" fmla="*/ 5140112 h 689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19551" h="6897178">
                  <a:moveTo>
                    <a:pt x="0" y="5140112"/>
                  </a:moveTo>
                  <a:lnTo>
                    <a:pt x="2161336" y="3101"/>
                  </a:lnTo>
                  <a:lnTo>
                    <a:pt x="3719551" y="0"/>
                  </a:lnTo>
                  <a:lnTo>
                    <a:pt x="753291" y="6897178"/>
                  </a:lnTo>
                  <a:lnTo>
                    <a:pt x="0" y="5140112"/>
                  </a:lnTo>
                  <a:close/>
                </a:path>
              </a:pathLst>
            </a:custGeom>
            <a:solidFill>
              <a:schemeClr val="accent4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9" name="Parallelogram 3">
            <a:extLst>
              <a:ext uri="{FF2B5EF4-FFF2-40B4-BE49-F238E27FC236}">
                <a16:creationId xmlns:a16="http://schemas.microsoft.com/office/drawing/2014/main" id="{4568F5A0-4EAE-4266-A9A7-082042A68BCB}"/>
              </a:ext>
            </a:extLst>
          </p:cNvPr>
          <p:cNvSpPr/>
          <p:nvPr/>
        </p:nvSpPr>
        <p:spPr>
          <a:xfrm flipH="1">
            <a:off x="0" y="1000"/>
            <a:ext cx="6417866" cy="6876006"/>
          </a:xfrm>
          <a:custGeom>
            <a:avLst/>
            <a:gdLst>
              <a:gd name="connsiteX0" fmla="*/ 0 w 8133907"/>
              <a:gd name="connsiteY0" fmla="*/ 6858000 h 6858000"/>
              <a:gd name="connsiteX1" fmla="*/ 1714500 w 8133907"/>
              <a:gd name="connsiteY1" fmla="*/ 0 h 6858000"/>
              <a:gd name="connsiteX2" fmla="*/ 8133907 w 8133907"/>
              <a:gd name="connsiteY2" fmla="*/ 0 h 6858000"/>
              <a:gd name="connsiteX3" fmla="*/ 6419407 w 8133907"/>
              <a:gd name="connsiteY3" fmla="*/ 6858000 h 6858000"/>
              <a:gd name="connsiteX4" fmla="*/ 0 w 8133907"/>
              <a:gd name="connsiteY4" fmla="*/ 6858000 h 6858000"/>
              <a:gd name="connsiteX0" fmla="*/ 0 w 6419407"/>
              <a:gd name="connsiteY0" fmla="*/ 6879265 h 6879265"/>
              <a:gd name="connsiteX1" fmla="*/ 1714500 w 6419407"/>
              <a:gd name="connsiteY1" fmla="*/ 21265 h 6879265"/>
              <a:gd name="connsiteX2" fmla="*/ 4423144 w 6419407"/>
              <a:gd name="connsiteY2" fmla="*/ 0 h 6879265"/>
              <a:gd name="connsiteX3" fmla="*/ 6419407 w 6419407"/>
              <a:gd name="connsiteY3" fmla="*/ 6879265 h 6879265"/>
              <a:gd name="connsiteX4" fmla="*/ 0 w 6419407"/>
              <a:gd name="connsiteY4" fmla="*/ 6879265 h 6879265"/>
              <a:gd name="connsiteX0" fmla="*/ 0 w 6419407"/>
              <a:gd name="connsiteY0" fmla="*/ 6858000 h 6858000"/>
              <a:gd name="connsiteX1" fmla="*/ 1714500 w 6419407"/>
              <a:gd name="connsiteY1" fmla="*/ 0 h 6858000"/>
              <a:gd name="connsiteX2" fmla="*/ 5284381 w 6419407"/>
              <a:gd name="connsiteY2" fmla="*/ 10633 h 6858000"/>
              <a:gd name="connsiteX3" fmla="*/ 6419407 w 6419407"/>
              <a:gd name="connsiteY3" fmla="*/ 6858000 h 6858000"/>
              <a:gd name="connsiteX4" fmla="*/ 0 w 6419407"/>
              <a:gd name="connsiteY4" fmla="*/ 6858000 h 6858000"/>
              <a:gd name="connsiteX0" fmla="*/ 0 w 5284381"/>
              <a:gd name="connsiteY0" fmla="*/ 6858000 h 6858000"/>
              <a:gd name="connsiteX1" fmla="*/ 1714500 w 5284381"/>
              <a:gd name="connsiteY1" fmla="*/ 0 h 6858000"/>
              <a:gd name="connsiteX2" fmla="*/ 5284381 w 5284381"/>
              <a:gd name="connsiteY2" fmla="*/ 10633 h 6858000"/>
              <a:gd name="connsiteX3" fmla="*/ 4058979 w 5284381"/>
              <a:gd name="connsiteY3" fmla="*/ 6709144 h 6858000"/>
              <a:gd name="connsiteX4" fmla="*/ 0 w 5284381"/>
              <a:gd name="connsiteY4" fmla="*/ 6858000 h 6858000"/>
              <a:gd name="connsiteX0" fmla="*/ 0 w 5284381"/>
              <a:gd name="connsiteY0" fmla="*/ 6858000 h 6858000"/>
              <a:gd name="connsiteX1" fmla="*/ 1714500 w 5284381"/>
              <a:gd name="connsiteY1" fmla="*/ 0 h 6858000"/>
              <a:gd name="connsiteX2" fmla="*/ 5284381 w 5284381"/>
              <a:gd name="connsiteY2" fmla="*/ 10633 h 6858000"/>
              <a:gd name="connsiteX3" fmla="*/ 5239193 w 5284381"/>
              <a:gd name="connsiteY3" fmla="*/ 6857999 h 6858000"/>
              <a:gd name="connsiteX4" fmla="*/ 0 w 5284381"/>
              <a:gd name="connsiteY4" fmla="*/ 6858000 h 6858000"/>
              <a:gd name="connsiteX0" fmla="*/ 0 w 6443330"/>
              <a:gd name="connsiteY0" fmla="*/ 6868632 h 6868632"/>
              <a:gd name="connsiteX1" fmla="*/ 2873449 w 6443330"/>
              <a:gd name="connsiteY1" fmla="*/ 0 h 6868632"/>
              <a:gd name="connsiteX2" fmla="*/ 6443330 w 6443330"/>
              <a:gd name="connsiteY2" fmla="*/ 10633 h 6868632"/>
              <a:gd name="connsiteX3" fmla="*/ 6398142 w 6443330"/>
              <a:gd name="connsiteY3" fmla="*/ 6857999 h 6868632"/>
              <a:gd name="connsiteX4" fmla="*/ 0 w 6443330"/>
              <a:gd name="connsiteY4" fmla="*/ 6868632 h 6868632"/>
              <a:gd name="connsiteX0" fmla="*/ 0 w 6398142"/>
              <a:gd name="connsiteY0" fmla="*/ 6868632 h 6868632"/>
              <a:gd name="connsiteX1" fmla="*/ 2873449 w 6398142"/>
              <a:gd name="connsiteY1" fmla="*/ 0 h 6868632"/>
              <a:gd name="connsiteX2" fmla="*/ 6273209 w 6398142"/>
              <a:gd name="connsiteY2" fmla="*/ 127591 h 6868632"/>
              <a:gd name="connsiteX3" fmla="*/ 6398142 w 6398142"/>
              <a:gd name="connsiteY3" fmla="*/ 6857999 h 6868632"/>
              <a:gd name="connsiteX4" fmla="*/ 0 w 6398142"/>
              <a:gd name="connsiteY4" fmla="*/ 6868632 h 6868632"/>
              <a:gd name="connsiteX0" fmla="*/ 0 w 6398142"/>
              <a:gd name="connsiteY0" fmla="*/ 6868632 h 6868632"/>
              <a:gd name="connsiteX1" fmla="*/ 2873449 w 6398142"/>
              <a:gd name="connsiteY1" fmla="*/ 0 h 6868632"/>
              <a:gd name="connsiteX2" fmla="*/ 6379534 w 6398142"/>
              <a:gd name="connsiteY2" fmla="*/ 0 h 6868632"/>
              <a:gd name="connsiteX3" fmla="*/ 6398142 w 6398142"/>
              <a:gd name="connsiteY3" fmla="*/ 6857999 h 6868632"/>
              <a:gd name="connsiteX4" fmla="*/ 0 w 6398142"/>
              <a:gd name="connsiteY4" fmla="*/ 6868632 h 6868632"/>
              <a:gd name="connsiteX0" fmla="*/ 0 w 6398142"/>
              <a:gd name="connsiteY0" fmla="*/ 6868632 h 6868632"/>
              <a:gd name="connsiteX1" fmla="*/ 2873449 w 6398142"/>
              <a:gd name="connsiteY1" fmla="*/ 0 h 6868632"/>
              <a:gd name="connsiteX2" fmla="*/ 6283669 w 6398142"/>
              <a:gd name="connsiteY2" fmla="*/ 154858 h 6868632"/>
              <a:gd name="connsiteX3" fmla="*/ 6398142 w 6398142"/>
              <a:gd name="connsiteY3" fmla="*/ 6857999 h 6868632"/>
              <a:gd name="connsiteX4" fmla="*/ 0 w 6398142"/>
              <a:gd name="connsiteY4" fmla="*/ 6868632 h 6868632"/>
              <a:gd name="connsiteX0" fmla="*/ 0 w 6398142"/>
              <a:gd name="connsiteY0" fmla="*/ 6868632 h 6868632"/>
              <a:gd name="connsiteX1" fmla="*/ 2873449 w 6398142"/>
              <a:gd name="connsiteY1" fmla="*/ 0 h 6868632"/>
              <a:gd name="connsiteX2" fmla="*/ 6283669 w 6398142"/>
              <a:gd name="connsiteY2" fmla="*/ 7374 h 6868632"/>
              <a:gd name="connsiteX3" fmla="*/ 6398142 w 6398142"/>
              <a:gd name="connsiteY3" fmla="*/ 6857999 h 6868632"/>
              <a:gd name="connsiteX4" fmla="*/ 0 w 6398142"/>
              <a:gd name="connsiteY4" fmla="*/ 6868632 h 6868632"/>
              <a:gd name="connsiteX0" fmla="*/ 0 w 6403118"/>
              <a:gd name="connsiteY0" fmla="*/ 6868632 h 6868632"/>
              <a:gd name="connsiteX1" fmla="*/ 2873449 w 6403118"/>
              <a:gd name="connsiteY1" fmla="*/ 0 h 6868632"/>
              <a:gd name="connsiteX2" fmla="*/ 6401656 w 6403118"/>
              <a:gd name="connsiteY2" fmla="*/ 0 h 6868632"/>
              <a:gd name="connsiteX3" fmla="*/ 6398142 w 6403118"/>
              <a:gd name="connsiteY3" fmla="*/ 6857999 h 6868632"/>
              <a:gd name="connsiteX4" fmla="*/ 0 w 6403118"/>
              <a:gd name="connsiteY4" fmla="*/ 6868632 h 6868632"/>
              <a:gd name="connsiteX0" fmla="*/ 0 w 6410090"/>
              <a:gd name="connsiteY0" fmla="*/ 6876006 h 6876006"/>
              <a:gd name="connsiteX1" fmla="*/ 2873449 w 6410090"/>
              <a:gd name="connsiteY1" fmla="*/ 7374 h 6876006"/>
              <a:gd name="connsiteX2" fmla="*/ 6409030 w 6410090"/>
              <a:gd name="connsiteY2" fmla="*/ 0 h 6876006"/>
              <a:gd name="connsiteX3" fmla="*/ 6398142 w 6410090"/>
              <a:gd name="connsiteY3" fmla="*/ 6865373 h 6876006"/>
              <a:gd name="connsiteX4" fmla="*/ 0 w 6410090"/>
              <a:gd name="connsiteY4" fmla="*/ 6876006 h 6876006"/>
              <a:gd name="connsiteX0" fmla="*/ 0 w 6417237"/>
              <a:gd name="connsiteY0" fmla="*/ 6876006 h 6876006"/>
              <a:gd name="connsiteX1" fmla="*/ 2873449 w 6417237"/>
              <a:gd name="connsiteY1" fmla="*/ 7374 h 6876006"/>
              <a:gd name="connsiteX2" fmla="*/ 6416404 w 6417237"/>
              <a:gd name="connsiteY2" fmla="*/ 0 h 6876006"/>
              <a:gd name="connsiteX3" fmla="*/ 6398142 w 6417237"/>
              <a:gd name="connsiteY3" fmla="*/ 6865373 h 6876006"/>
              <a:gd name="connsiteX4" fmla="*/ 0 w 6417237"/>
              <a:gd name="connsiteY4" fmla="*/ 6876006 h 6876006"/>
              <a:gd name="connsiteX0" fmla="*/ 0 w 6416689"/>
              <a:gd name="connsiteY0" fmla="*/ 6876006 h 6876006"/>
              <a:gd name="connsiteX1" fmla="*/ 2873449 w 6416689"/>
              <a:gd name="connsiteY1" fmla="*/ 7374 h 6876006"/>
              <a:gd name="connsiteX2" fmla="*/ 6416404 w 6416689"/>
              <a:gd name="connsiteY2" fmla="*/ 0 h 6876006"/>
              <a:gd name="connsiteX3" fmla="*/ 6331774 w 6416689"/>
              <a:gd name="connsiteY3" fmla="*/ 6850625 h 6876006"/>
              <a:gd name="connsiteX4" fmla="*/ 0 w 6416689"/>
              <a:gd name="connsiteY4" fmla="*/ 6876006 h 6876006"/>
              <a:gd name="connsiteX0" fmla="*/ 0 w 6417464"/>
              <a:gd name="connsiteY0" fmla="*/ 6876006 h 6876006"/>
              <a:gd name="connsiteX1" fmla="*/ 2873449 w 6417464"/>
              <a:gd name="connsiteY1" fmla="*/ 7374 h 6876006"/>
              <a:gd name="connsiteX2" fmla="*/ 6416404 w 6417464"/>
              <a:gd name="connsiteY2" fmla="*/ 0 h 6876006"/>
              <a:gd name="connsiteX3" fmla="*/ 6405516 w 6417464"/>
              <a:gd name="connsiteY3" fmla="*/ 6872747 h 6876006"/>
              <a:gd name="connsiteX4" fmla="*/ 0 w 6417464"/>
              <a:gd name="connsiteY4" fmla="*/ 6876006 h 6876006"/>
              <a:gd name="connsiteX0" fmla="*/ 0 w 6417866"/>
              <a:gd name="connsiteY0" fmla="*/ 6876006 h 6876006"/>
              <a:gd name="connsiteX1" fmla="*/ 2873449 w 6417866"/>
              <a:gd name="connsiteY1" fmla="*/ 7374 h 6876006"/>
              <a:gd name="connsiteX2" fmla="*/ 6416404 w 6417866"/>
              <a:gd name="connsiteY2" fmla="*/ 0 h 6876006"/>
              <a:gd name="connsiteX3" fmla="*/ 6412890 w 6417866"/>
              <a:gd name="connsiteY3" fmla="*/ 6872747 h 6876006"/>
              <a:gd name="connsiteX4" fmla="*/ 0 w 6417866"/>
              <a:gd name="connsiteY4" fmla="*/ 6876006 h 687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17866" h="6876006">
                <a:moveTo>
                  <a:pt x="0" y="6876006"/>
                </a:moveTo>
                <a:lnTo>
                  <a:pt x="2873449" y="7374"/>
                </a:lnTo>
                <a:lnTo>
                  <a:pt x="6416404" y="0"/>
                </a:lnTo>
                <a:cubicBezTo>
                  <a:pt x="6422607" y="2286000"/>
                  <a:pt x="6406687" y="4586747"/>
                  <a:pt x="6412890" y="6872747"/>
                </a:cubicBezTo>
                <a:lnTo>
                  <a:pt x="0" y="6876006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5CC2580B-428D-475E-8795-4CBDB78077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49" y="2704950"/>
            <a:ext cx="196395" cy="337206"/>
          </a:xfrm>
          <a:prstGeom prst="rect">
            <a:avLst/>
          </a:prstGeom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7F28539-C701-4E57-9FFB-2F7A98B966EB}"/>
              </a:ext>
            </a:extLst>
          </p:cNvPr>
          <p:cNvSpPr txBox="1">
            <a:spLocks/>
          </p:cNvSpPr>
          <p:nvPr/>
        </p:nvSpPr>
        <p:spPr>
          <a:xfrm>
            <a:off x="661854" y="6191572"/>
            <a:ext cx="1736060" cy="43565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b="1" dirty="0">
                <a:solidFill>
                  <a:schemeClr val="accent4"/>
                </a:solidFill>
              </a:rPr>
              <a:t>20</a:t>
            </a:r>
            <a:r>
              <a:rPr lang="en-US" b="1" dirty="0">
                <a:solidFill>
                  <a:schemeClr val="accent4"/>
                </a:solidFill>
              </a:rPr>
              <a:t>20</a:t>
            </a:r>
            <a:r>
              <a:rPr lang="lt-LT" b="1" dirty="0">
                <a:solidFill>
                  <a:schemeClr val="accent4"/>
                </a:solidFill>
              </a:rPr>
              <a:t> m.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7313853-5D4D-4C88-A2A9-09BAFA86127D}"/>
              </a:ext>
            </a:extLst>
          </p:cNvPr>
          <p:cNvSpPr txBox="1">
            <a:spLocks/>
          </p:cNvSpPr>
          <p:nvPr/>
        </p:nvSpPr>
        <p:spPr>
          <a:xfrm>
            <a:off x="619908" y="2601906"/>
            <a:ext cx="4260563" cy="21965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2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sz="2800" b="0" dirty="0">
                <a:solidFill>
                  <a:schemeClr val="tx1"/>
                </a:solidFill>
              </a:rPr>
              <a:t>PERSPEKTYVINIŲ NAUJŲ TRANSPORTO RŪŠIŲ DIEGIMO GALIMYBIŲ STUDIJA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120BF554-127C-4928-A0F4-300EA7FD82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346" y="5391464"/>
            <a:ext cx="1328586" cy="2785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54" y="230776"/>
            <a:ext cx="1170696" cy="117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226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76C2-6BFE-C841-A250-4B9A2715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KLAIPĖDOS MIESTAS – ESAMA SITUACIJA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F683DD-A271-40D2-946F-E29119D38D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824415"/>
              </p:ext>
            </p:extLst>
          </p:nvPr>
        </p:nvGraphicFramePr>
        <p:xfrm>
          <a:off x="982662" y="955040"/>
          <a:ext cx="10117137" cy="531875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642186">
                  <a:extLst>
                    <a:ext uri="{9D8B030D-6E8A-4147-A177-3AD203B41FA5}">
                      <a16:colId xmlns:a16="http://schemas.microsoft.com/office/drawing/2014/main" val="4290682333"/>
                    </a:ext>
                  </a:extLst>
                </a:gridCol>
                <a:gridCol w="4102572">
                  <a:extLst>
                    <a:ext uri="{9D8B030D-6E8A-4147-A177-3AD203B41FA5}">
                      <a16:colId xmlns:a16="http://schemas.microsoft.com/office/drawing/2014/main" val="3903603898"/>
                    </a:ext>
                  </a:extLst>
                </a:gridCol>
                <a:gridCol w="3372379">
                  <a:extLst>
                    <a:ext uri="{9D8B030D-6E8A-4147-A177-3AD203B41FA5}">
                      <a16:colId xmlns:a16="http://schemas.microsoft.com/office/drawing/2014/main" val="2891447476"/>
                    </a:ext>
                  </a:extLst>
                </a:gridCol>
              </a:tblGrid>
              <a:tr h="393523"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RODIKLIS</a:t>
                      </a:r>
                      <a:endParaRPr lang="lt-L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ESAMA SITUACIJA</a:t>
                      </a:r>
                      <a:endParaRPr lang="lt-LT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600" dirty="0"/>
                        <a:t>TENDENCIJOS</a:t>
                      </a:r>
                      <a:endParaRPr lang="lt-L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256931"/>
                  </a:ext>
                </a:extLst>
              </a:tr>
              <a:tr h="586641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Lengvųjų automobilių srautai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1,34 mln. km per parą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Padidėjo 10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per 3 metus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038492"/>
                  </a:ext>
                </a:extLst>
              </a:tr>
              <a:tr h="139081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5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Parkavimo sistema;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Senamiestyje – raudonoji zona</a:t>
                      </a:r>
                    </a:p>
                    <a:p>
                      <a:pPr marL="285750" indent="-285750" algn="l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Naujamiestyje – geltonoji zona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Naudojimasis auga: surenkamų įplaukų dydis 2018 m. padidėjo 60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lyginant su 2015 m.</a:t>
                      </a:r>
                    </a:p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Parkavimo vietos miesto centre ir senamiestyje pilnai užpildomos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426636"/>
                  </a:ext>
                </a:extLst>
              </a:tr>
              <a:tr h="614544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Eismo sauga;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51 „Juodoji dėmė“ (2019 m.)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Nekinta (53 „Juodosios dėmės“ 2014 m.)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804972"/>
                  </a:ext>
                </a:extLst>
              </a:tr>
              <a:tr h="586641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Viešojo transporto keleiviai;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82 tūkst. keleivių per parą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Išlaikomas keleivių skaičius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7486910"/>
                  </a:ext>
                </a:extLst>
              </a:tr>
              <a:tr h="1132055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Viešojo transporto parkas;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210 autobusų</a:t>
                      </a:r>
                    </a:p>
                    <a:p>
                      <a:pPr marL="285750" indent="-285750" algn="l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Vidutinis amžius – 11 metų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Pamažu atnaujinamas. Suslėgtas dujas naudoja 40 vnt.  autobusų, 40 vnt. sudaro EURO-6 klasės dyzeliniai autobusai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87360"/>
                  </a:ext>
                </a:extLst>
              </a:tr>
              <a:tr h="614544"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Oro tarša;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2018 m. – kietųjų dalelių emisijos Šilutės pl. oro kokybės stotelėje viršijo leistiną normą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 defTabSz="914400" rtl="0" eaLnBrk="1" latinLnBrk="0" hangingPunct="1">
                        <a:buClr>
                          <a:schemeClr val="accent5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lt-LT" sz="16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Kietųjų dalelių, ženkliai įtakojamų transporto, emisijos auga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5388276"/>
                  </a:ext>
                </a:extLst>
              </a:tr>
            </a:tbl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5E0C429-156E-4C97-8759-8B5E0F068F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esamos situacijos analizė,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868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D7ED-A5A7-4638-937B-EA1709624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AUTOMOBILIŲ IR VIEŠOJO TRANSPORTO KELEIVIŲ SRAUTŲ KARTOGRAMOS (PER PARĄ)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387F6F-601B-4738-B1B4-62D5BCE2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3" y="1086618"/>
            <a:ext cx="4055297" cy="5187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BD2E91-7CAD-4031-9EA6-BB7383AEE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413" y="1086619"/>
            <a:ext cx="3611424" cy="51871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04320E-9ED7-463A-B7B3-72C589111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8413" y="839635"/>
            <a:ext cx="3478633" cy="2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lt-LT" altLang="ko-KR" sz="1000" b="1" dirty="0">
                <a:latin typeface="+mj-lt"/>
                <a:ea typeface="Gulim" panose="020B0600000101010101" pitchFamily="34" charset="-127"/>
              </a:rPr>
              <a:t>VIEŠOJO TRANSPORTO </a:t>
            </a:r>
            <a:r>
              <a:rPr lang="en-US" altLang="ko-KR" sz="1000" b="1" dirty="0">
                <a:latin typeface="+mj-lt"/>
                <a:ea typeface="Gulim" panose="020B0600000101010101" pitchFamily="34" charset="-127"/>
              </a:rPr>
              <a:t>SRAUTAI</a:t>
            </a:r>
            <a:r>
              <a:rPr lang="lt-LT" altLang="ko-KR" sz="1000" b="1" dirty="0">
                <a:latin typeface="+mj-lt"/>
                <a:ea typeface="Gulim" panose="020B0600000101010101" pitchFamily="34" charset="-127"/>
              </a:rPr>
              <a:t> GATVIŲ ATKARPOSE PER PARĄ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5727B8-3D4F-474B-A438-192C4A121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851664"/>
            <a:ext cx="3478633" cy="2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en-US" altLang="ko-KR" sz="1000" b="1" dirty="0">
                <a:latin typeface="+mj-lt"/>
                <a:ea typeface="Gulim" panose="020B0600000101010101" pitchFamily="34" charset="-127"/>
              </a:rPr>
              <a:t>AUTOMOBILI</a:t>
            </a:r>
            <a:r>
              <a:rPr lang="lt-LT" altLang="ko-KR" sz="1000" b="1" dirty="0">
                <a:latin typeface="+mj-lt"/>
                <a:ea typeface="Gulim" panose="020B0600000101010101" pitchFamily="34" charset="-127"/>
              </a:rPr>
              <a:t>Ų SRAUTAI GATVIŲ ATKARPOSE PER PARĄ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09E6571-9057-4F07-BBD0-32BE8E495D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esamos situacijos analizė,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1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059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arallelogram 4">
            <a:extLst>
              <a:ext uri="{FF2B5EF4-FFF2-40B4-BE49-F238E27FC236}">
                <a16:creationId xmlns:a16="http://schemas.microsoft.com/office/drawing/2014/main" id="{98447D60-7C8F-40B3-A07A-405ACDD2311A}"/>
              </a:ext>
            </a:extLst>
          </p:cNvPr>
          <p:cNvSpPr/>
          <p:nvPr/>
        </p:nvSpPr>
        <p:spPr>
          <a:xfrm flipH="1">
            <a:off x="2922193" y="3182377"/>
            <a:ext cx="6986588" cy="493246"/>
          </a:xfrm>
          <a:prstGeom prst="parallelogram">
            <a:avLst>
              <a:gd name="adj" fmla="val 32676"/>
            </a:avLst>
          </a:prstGeom>
          <a:solidFill>
            <a:srgbClr val="F8F8F8">
              <a:alpha val="25098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F6DEB-677A-2E42-8C2C-13CA0035A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8672" y="2166785"/>
            <a:ext cx="5963800" cy="3416850"/>
          </a:xfrm>
        </p:spPr>
        <p:txBody>
          <a:bodyPr>
            <a:normAutofit/>
          </a:bodyPr>
          <a:lstStyle/>
          <a:p>
            <a:r>
              <a:rPr lang="en-US" dirty="0" err="1"/>
              <a:t>Aktual</a:t>
            </a:r>
            <a:r>
              <a:rPr lang="lt-LT" dirty="0" err="1"/>
              <a:t>ūs</a:t>
            </a:r>
            <a:r>
              <a:rPr lang="lt-LT" dirty="0"/>
              <a:t> strateginiai dokumentai</a:t>
            </a:r>
          </a:p>
          <a:p>
            <a:r>
              <a:rPr lang="lt-LT" dirty="0"/>
              <a:t>Klaipėdos miesto esamos situacijos analizė</a:t>
            </a:r>
          </a:p>
          <a:p>
            <a:r>
              <a:rPr lang="lt-LT" dirty="0"/>
              <a:t>Sėkmės istorija</a:t>
            </a:r>
          </a:p>
          <a:p>
            <a:r>
              <a:rPr lang="lt-LT" dirty="0"/>
              <a:t>Pasiūlymai Klaipėdos miesto tolimesnei plėtrai</a:t>
            </a:r>
          </a:p>
          <a:p>
            <a:r>
              <a:rPr lang="lt-LT" dirty="0"/>
              <a:t>Išvados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6E5DB85-2D2D-4959-A2D9-A67D6B1D66B3}"/>
              </a:ext>
            </a:extLst>
          </p:cNvPr>
          <p:cNvSpPr txBox="1">
            <a:spLocks/>
          </p:cNvSpPr>
          <p:nvPr/>
        </p:nvSpPr>
        <p:spPr>
          <a:xfrm>
            <a:off x="3679172" y="697142"/>
            <a:ext cx="4063411" cy="596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SUSITIKIMO PLANAS</a:t>
            </a:r>
          </a:p>
        </p:txBody>
      </p:sp>
    </p:spTree>
    <p:extLst>
      <p:ext uri="{BB962C8B-B14F-4D97-AF65-F5344CB8AC3E}">
        <p14:creationId xmlns:p14="http://schemas.microsoft.com/office/powerpoint/2010/main" val="428906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A65E5C9-AD21-4296-8A86-CD6A277FA6EB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917338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23" name="think-cell Slide" r:id="rId4" imgW="493" imgH="493" progId="TCLayout.ActiveDocument.1">
                  <p:embed/>
                </p:oleObj>
              </mc:Choice>
              <mc:Fallback>
                <p:oleObj name="think-cell Slide" r:id="rId4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6A6ACC-52D0-4552-AB18-E9BF875F2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849326"/>
              </p:ext>
            </p:extLst>
          </p:nvPr>
        </p:nvGraphicFramePr>
        <p:xfrm>
          <a:off x="994955" y="1407965"/>
          <a:ext cx="10104846" cy="2124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26874">
                  <a:extLst>
                    <a:ext uri="{9D8B030D-6E8A-4147-A177-3AD203B41FA5}">
                      <a16:colId xmlns:a16="http://schemas.microsoft.com/office/drawing/2014/main" val="607980739"/>
                    </a:ext>
                  </a:extLst>
                </a:gridCol>
                <a:gridCol w="8377972">
                  <a:extLst>
                    <a:ext uri="{9D8B030D-6E8A-4147-A177-3AD203B41FA5}">
                      <a16:colId xmlns:a16="http://schemas.microsoft.com/office/drawing/2014/main" val="2806228586"/>
                    </a:ext>
                  </a:extLst>
                </a:gridCol>
              </a:tblGrid>
              <a:tr h="455385">
                <a:tc>
                  <a:txBody>
                    <a:bodyPr/>
                    <a:lstStyle/>
                    <a:p>
                      <a:r>
                        <a:rPr lang="lt-LT" sz="1600" b="1" dirty="0">
                          <a:solidFill>
                            <a:schemeClr val="tx1"/>
                          </a:solidFill>
                        </a:rPr>
                        <a:t>Problema: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Automobilių eismo augimas, grūstys, oro tarša</a:t>
                      </a:r>
                      <a:endParaRPr lang="lt-LT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4313885"/>
                  </a:ext>
                </a:extLst>
              </a:tr>
              <a:tr h="468517">
                <a:tc>
                  <a:txBody>
                    <a:bodyPr/>
                    <a:lstStyle/>
                    <a:p>
                      <a:r>
                        <a:rPr lang="lt-LT" sz="1600" b="1" dirty="0">
                          <a:solidFill>
                            <a:schemeClr val="tx1"/>
                          </a:solidFill>
                        </a:rPr>
                        <a:t>Sprendimo būdai: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Gatvių platinimas, naujos jungtys</a:t>
                      </a:r>
                      <a:endParaRPr lang="lt-LT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498749"/>
                  </a:ext>
                </a:extLst>
              </a:tr>
              <a:tr h="468517">
                <a:tc>
                  <a:txBody>
                    <a:bodyPr/>
                    <a:lstStyle/>
                    <a:p>
                      <a:r>
                        <a:rPr lang="lt-LT" sz="1600" b="1" dirty="0">
                          <a:solidFill>
                            <a:schemeClr val="tx1"/>
                          </a:solidFill>
                        </a:rPr>
                        <a:t>Pasekmės: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Nauji automobilių srautai, naujos grūstys, papildoma oro tarša</a:t>
                      </a:r>
                      <a:endParaRPr lang="lt-LT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0031956"/>
                  </a:ext>
                </a:extLst>
              </a:tr>
              <a:tr h="731656">
                <a:tc>
                  <a:txBody>
                    <a:bodyPr/>
                    <a:lstStyle/>
                    <a:p>
                      <a:r>
                        <a:rPr lang="lt-LT" sz="1600" b="1" dirty="0">
                          <a:solidFill>
                            <a:schemeClr val="tx1"/>
                          </a:solidFill>
                        </a:rPr>
                        <a:t>Suvokimas: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Problemas reikia spręsti kitaip – miestas negali būti automobilių įkaitas. Žmonės bus laimingi tik tada, jei gyvens švarioje aplinkoje, bus patenkinti gyvenimo sąlygomis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.</a:t>
                      </a:r>
                      <a:endParaRPr lang="lt-LT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12236199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21AC04D3-A1FD-4E87-A0A1-A29F0870A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954" y="257494"/>
            <a:ext cx="10358846" cy="510086"/>
          </a:xfrm>
        </p:spPr>
        <p:txBody>
          <a:bodyPr>
            <a:normAutofit/>
          </a:bodyPr>
          <a:lstStyle/>
          <a:p>
            <a:r>
              <a:rPr lang="lt-LT" dirty="0"/>
              <a:t>KITŲ MIESTŲ PATIRTIS. ŽALIASIS MIESTAS. KOPENHAGOS SĖKMĖS ISTORIJA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7FBB0-9448-40E2-940E-94B17800962E}"/>
              </a:ext>
            </a:extLst>
          </p:cNvPr>
          <p:cNvSpPr/>
          <p:nvPr/>
        </p:nvSpPr>
        <p:spPr>
          <a:xfrm>
            <a:off x="994954" y="928156"/>
            <a:ext cx="10061517" cy="36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/>
              <a:t>KOPENHAGA – </a:t>
            </a:r>
            <a:r>
              <a:rPr lang="en-US" sz="1600" b="1" dirty="0"/>
              <a:t>1980</a:t>
            </a:r>
            <a:r>
              <a:rPr lang="lt-LT" sz="1600" b="1" dirty="0"/>
              <a:t> M. SITUACIJA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04DA2C-C4B2-4479-91AF-1CBCC93814DA}"/>
              </a:ext>
            </a:extLst>
          </p:cNvPr>
          <p:cNvSpPr/>
          <p:nvPr/>
        </p:nvSpPr>
        <p:spPr>
          <a:xfrm>
            <a:off x="994954" y="3611628"/>
            <a:ext cx="5273644" cy="369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en-US" sz="1600" b="1" dirty="0">
                <a:solidFill>
                  <a:schemeClr val="tx1"/>
                </a:solidFill>
              </a:rPr>
              <a:t>STRATEGIJA:</a:t>
            </a:r>
            <a:endParaRPr lang="lt-LT" sz="1600" b="1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0D948F-8B3C-4A53-AC55-6CDCA3988671}"/>
              </a:ext>
            </a:extLst>
          </p:cNvPr>
          <p:cNvSpPr/>
          <p:nvPr/>
        </p:nvSpPr>
        <p:spPr>
          <a:xfrm>
            <a:off x="994952" y="3981267"/>
            <a:ext cx="5353461" cy="2254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000000"/>
                </a:solidFill>
              </a:rPr>
              <a:t>Dviračių susisiekimo sistemos ir viešojo transporto sistemos integravimas;</a:t>
            </a:r>
          </a:p>
          <a:p>
            <a:pPr marL="285750" indent="-285750">
              <a:spcBef>
                <a:spcPts val="3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000000"/>
                </a:solidFill>
              </a:rPr>
              <a:t>Viešojo transporto plėtra:</a:t>
            </a:r>
          </a:p>
          <a:p>
            <a:pPr marL="285750" indent="-285750">
              <a:spcBef>
                <a:spcPts val="3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000000"/>
                </a:solidFill>
              </a:rPr>
              <a:t>Prioritetas autobusams, A-juostų skaičiaus didinimas;</a:t>
            </a:r>
          </a:p>
          <a:p>
            <a:pPr marL="285750" indent="-285750">
              <a:spcBef>
                <a:spcPts val="3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000000"/>
                </a:solidFill>
              </a:rPr>
              <a:t>Stotelių infrastruktūros tobulinimas;</a:t>
            </a:r>
          </a:p>
          <a:p>
            <a:pPr marL="285750" indent="-285750">
              <a:spcBef>
                <a:spcPts val="3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000000"/>
                </a:solidFill>
              </a:rPr>
              <a:t>Alternatyvų kurą naudojantys autobusai.</a:t>
            </a:r>
          </a:p>
          <a:p>
            <a:pPr marL="285750" indent="-285750">
              <a:spcBef>
                <a:spcPts val="300"/>
              </a:spcBef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000000"/>
                </a:solidFill>
              </a:rPr>
              <a:t>Naujų miesto rajonų projektavimas iš karto pritaikant dviratininkams ir viešajam transportui;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256371-6C2A-4F39-B468-C10B25FA68D1}"/>
              </a:ext>
            </a:extLst>
          </p:cNvPr>
          <p:cNvSpPr/>
          <p:nvPr/>
        </p:nvSpPr>
        <p:spPr>
          <a:xfrm>
            <a:off x="6435451" y="3611628"/>
            <a:ext cx="4664349" cy="369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en-US" sz="1600" b="1" dirty="0">
                <a:solidFill>
                  <a:schemeClr val="tx1"/>
                </a:solidFill>
              </a:rPr>
              <a:t>REZULTATAI:</a:t>
            </a:r>
            <a:endParaRPr lang="lt-LT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A69C4E41-B09B-4943-95F9-459EBBDEE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135340"/>
              </p:ext>
            </p:extLst>
          </p:nvPr>
        </p:nvGraphicFramePr>
        <p:xfrm>
          <a:off x="6348413" y="3981267"/>
          <a:ext cx="4751387" cy="23184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9324">
                  <a:extLst>
                    <a:ext uri="{9D8B030D-6E8A-4147-A177-3AD203B41FA5}">
                      <a16:colId xmlns:a16="http://schemas.microsoft.com/office/drawing/2014/main" val="607980739"/>
                    </a:ext>
                  </a:extLst>
                </a:gridCol>
                <a:gridCol w="3122063">
                  <a:extLst>
                    <a:ext uri="{9D8B030D-6E8A-4147-A177-3AD203B41FA5}">
                      <a16:colId xmlns:a16="http://schemas.microsoft.com/office/drawing/2014/main" val="2806228586"/>
                    </a:ext>
                  </a:extLst>
                </a:gridCol>
              </a:tblGrid>
              <a:tr h="815748">
                <a:tc>
                  <a:txBody>
                    <a:bodyPr/>
                    <a:lstStyle/>
                    <a:p>
                      <a:r>
                        <a:rPr lang="lt-LT" sz="1600" b="1" dirty="0">
                          <a:solidFill>
                            <a:schemeClr val="tx1"/>
                          </a:solidFill>
                        </a:rPr>
                        <a:t>CO2 sumažėjimas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lt-L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2018 m. 42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% </a:t>
                      </a:r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sumažėjimas lyginant su 2002 m.</a:t>
                      </a:r>
                      <a:endParaRPr lang="lt-LT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498749"/>
                  </a:ext>
                </a:extLst>
              </a:tr>
              <a:tr h="1502695">
                <a:tc>
                  <a:txBody>
                    <a:bodyPr/>
                    <a:lstStyle/>
                    <a:p>
                      <a:r>
                        <a:rPr lang="lt-LT" sz="1600" b="1" dirty="0">
                          <a:solidFill>
                            <a:schemeClr val="tx1"/>
                          </a:solidFill>
                        </a:rPr>
                        <a:t>Ekonomikos augimas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:</a:t>
                      </a:r>
                      <a:endParaRPr lang="lt-LT" sz="1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lt-LT" sz="1600" dirty="0">
                          <a:solidFill>
                            <a:srgbClr val="000000"/>
                          </a:solidFill>
                        </a:rPr>
                        <a:t>Žaliojo miesto strategija nesutrukdė augti ekonomikai, priešingai – Kopenhagos ekonomika išaugo 25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</a:rPr>
                        <a:t>% </a:t>
                      </a:r>
                      <a:endParaRPr lang="lt-LT" sz="16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10031956"/>
                  </a:ext>
                </a:extLst>
              </a:tr>
            </a:tbl>
          </a:graphicData>
        </a:graphic>
      </p:graphicFrame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0F33076-0476-4C42-8E51-1A1892E37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„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COPENHAGEN: HIGH AMBITIONS FOR GREEN TRANSPORTATION</a:t>
            </a:r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481269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366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arallelogram 4">
            <a:extLst>
              <a:ext uri="{FF2B5EF4-FFF2-40B4-BE49-F238E27FC236}">
                <a16:creationId xmlns:a16="http://schemas.microsoft.com/office/drawing/2014/main" id="{98447D60-7C8F-40B3-A07A-405ACDD2311A}"/>
              </a:ext>
            </a:extLst>
          </p:cNvPr>
          <p:cNvSpPr/>
          <p:nvPr/>
        </p:nvSpPr>
        <p:spPr>
          <a:xfrm flipH="1">
            <a:off x="3055746" y="3628587"/>
            <a:ext cx="6986588" cy="493246"/>
          </a:xfrm>
          <a:prstGeom prst="parallelogram">
            <a:avLst>
              <a:gd name="adj" fmla="val 32676"/>
            </a:avLst>
          </a:prstGeom>
          <a:solidFill>
            <a:srgbClr val="F8F8F8">
              <a:alpha val="25098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F6DEB-677A-2E42-8C2C-13CA0035A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8672" y="2166785"/>
            <a:ext cx="5963800" cy="3416850"/>
          </a:xfrm>
        </p:spPr>
        <p:txBody>
          <a:bodyPr>
            <a:normAutofit/>
          </a:bodyPr>
          <a:lstStyle/>
          <a:p>
            <a:r>
              <a:rPr lang="en-US" dirty="0" err="1"/>
              <a:t>Aktual</a:t>
            </a:r>
            <a:r>
              <a:rPr lang="lt-LT" dirty="0" err="1"/>
              <a:t>ūs</a:t>
            </a:r>
            <a:r>
              <a:rPr lang="lt-LT" dirty="0"/>
              <a:t> strateginiai dokumentai</a:t>
            </a:r>
          </a:p>
          <a:p>
            <a:r>
              <a:rPr lang="lt-LT" dirty="0"/>
              <a:t>Klaipėdos miesto esamos situacijos analizė</a:t>
            </a:r>
          </a:p>
          <a:p>
            <a:r>
              <a:rPr lang="lt-LT" dirty="0"/>
              <a:t>Sėkmės istorija</a:t>
            </a:r>
          </a:p>
          <a:p>
            <a:r>
              <a:rPr lang="lt-LT" dirty="0"/>
              <a:t>Pasiūlymai Klaipėdos miesto tolimesnei plėtrai</a:t>
            </a:r>
          </a:p>
          <a:p>
            <a:r>
              <a:rPr lang="lt-LT" dirty="0"/>
              <a:t>Išvados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6E5DB85-2D2D-4959-A2D9-A67D6B1D66B3}"/>
              </a:ext>
            </a:extLst>
          </p:cNvPr>
          <p:cNvSpPr txBox="1">
            <a:spLocks/>
          </p:cNvSpPr>
          <p:nvPr/>
        </p:nvSpPr>
        <p:spPr>
          <a:xfrm>
            <a:off x="3679172" y="697142"/>
            <a:ext cx="4063411" cy="596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SUSITIKIMO PLANAS</a:t>
            </a:r>
          </a:p>
        </p:txBody>
      </p:sp>
    </p:spTree>
    <p:extLst>
      <p:ext uri="{BB962C8B-B14F-4D97-AF65-F5344CB8AC3E}">
        <p14:creationId xmlns:p14="http://schemas.microsoft.com/office/powerpoint/2010/main" val="2236669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id="{7695DCB5-F45B-4591-ABA5-22AAEE6D4AF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02203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691" name="think-cell Slide" r:id="rId5" imgW="442" imgH="440" progId="TCLayout.ActiveDocument.1">
                  <p:embed/>
                </p:oleObj>
              </mc:Choice>
              <mc:Fallback>
                <p:oleObj name="think-cell Slide" r:id="rId5" imgW="442" imgH="440" progId="TCLayout.ActiveDocument.1">
                  <p:embed/>
                  <p:pic>
                    <p:nvPicPr>
                      <p:cNvPr id="14" name="Object 13" hidden="1">
                        <a:extLst>
                          <a:ext uri="{FF2B5EF4-FFF2-40B4-BE49-F238E27FC236}">
                            <a16:creationId xmlns:a16="http://schemas.microsoft.com/office/drawing/2014/main" id="{7695DCB5-F45B-4591-ABA5-22AAEE6D4A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8896694C-9C9C-42FF-B773-46F8EEB19E60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SzPct val="90000"/>
            </a:pP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C0CC5-D7AE-40C7-8C46-0DC718504088}"/>
              </a:ext>
            </a:extLst>
          </p:cNvPr>
          <p:cNvSpPr/>
          <p:nvPr/>
        </p:nvSpPr>
        <p:spPr>
          <a:xfrm>
            <a:off x="982663" y="1024568"/>
            <a:ext cx="10117137" cy="496860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buClr>
                <a:schemeClr val="accent5"/>
              </a:buClr>
              <a:buSzPct val="90000"/>
            </a:pPr>
            <a:endParaRPr lang="lt-LT" sz="12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4658CE-44AF-48D4-82CD-929FB808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NAGRINĖJAM</a:t>
            </a:r>
            <a:r>
              <a:rPr lang="en-US" dirty="0"/>
              <a:t>I</a:t>
            </a:r>
            <a:r>
              <a:rPr lang="lt-LT" dirty="0"/>
              <a:t> NAUJŲ TRANSPORTO RŪŠIŲ (NTR) </a:t>
            </a:r>
            <a:r>
              <a:rPr lang="en-US" dirty="0" err="1"/>
              <a:t>ScenArijai</a:t>
            </a:r>
            <a:r>
              <a:rPr lang="en-US" dirty="0"/>
              <a:t> </a:t>
            </a:r>
            <a:r>
              <a:rPr lang="en-US" dirty="0" err="1"/>
              <a:t>ir</a:t>
            </a:r>
            <a:r>
              <a:rPr lang="en-US" dirty="0"/>
              <a:t> </a:t>
            </a:r>
            <a:r>
              <a:rPr lang="lt-LT" dirty="0"/>
              <a:t>ALTERNATYVOS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D536183C-057D-4BE7-9DD4-61C3F4FB41CD}"/>
              </a:ext>
            </a:extLst>
          </p:cNvPr>
          <p:cNvSpPr/>
          <p:nvPr/>
        </p:nvSpPr>
        <p:spPr>
          <a:xfrm>
            <a:off x="866771" y="2187504"/>
            <a:ext cx="1568860" cy="202825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228600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400" b="1" dirty="0">
                <a:solidFill>
                  <a:schemeClr val="tx1"/>
                </a:solidFill>
              </a:rPr>
              <a:t>PAGAL TECHNINĖS UŽDUOTIES REIKALAVIMUS VERTINAMI TRYS SCENARIJAI </a:t>
            </a:r>
          </a:p>
          <a:p>
            <a:pPr marL="228600">
              <a:spcBef>
                <a:spcPts val="600"/>
              </a:spcBef>
              <a:buClr>
                <a:schemeClr val="accent5"/>
              </a:buClr>
              <a:buSzPct val="90000"/>
            </a:pPr>
            <a:endParaRPr lang="lt-LT" sz="1400" b="1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4F025FF-7DBB-418C-B7E4-87DCAAE6D1D8}"/>
              </a:ext>
            </a:extLst>
          </p:cNvPr>
          <p:cNvCxnSpPr>
            <a:cxnSpLocks/>
          </p:cNvCxnSpPr>
          <p:nvPr/>
        </p:nvCxnSpPr>
        <p:spPr>
          <a:xfrm>
            <a:off x="2745353" y="1695995"/>
            <a:ext cx="0" cy="345766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7EED7F45-A911-4EEF-B59A-881704D2B494}"/>
              </a:ext>
            </a:extLst>
          </p:cNvPr>
          <p:cNvSpPr/>
          <p:nvPr/>
        </p:nvSpPr>
        <p:spPr>
          <a:xfrm>
            <a:off x="2031347" y="469199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buFont typeface="+mj-lt"/>
              <a:buAutoNum type="arabicPeriod"/>
            </a:pPr>
            <a:endParaRPr lang="lt-LT" sz="1200" dirty="0"/>
          </a:p>
          <a:p>
            <a:pPr marL="228600" indent="-228600">
              <a:buFont typeface="+mj-lt"/>
              <a:buAutoNum type="arabicPeriod"/>
            </a:pPr>
            <a:endParaRPr lang="en-US" sz="1200" dirty="0"/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94D0C44-B0D6-44F6-8C3A-1B8405DD0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8713" y="1652069"/>
            <a:ext cx="6396446" cy="377178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buFont typeface="+mj-lt"/>
              <a:buAutoNum type="arabicPeriod"/>
            </a:pPr>
            <a:r>
              <a:rPr lang="lt-LT" b="1" dirty="0">
                <a:solidFill>
                  <a:schemeClr val="tx1"/>
                </a:solidFill>
              </a:rPr>
              <a:t>Minimalus viešojo transporto sistemos tobulinimo </a:t>
            </a:r>
            <a:r>
              <a:rPr lang="en-US" b="1" dirty="0" err="1">
                <a:solidFill>
                  <a:schemeClr val="tx1"/>
                </a:solidFill>
              </a:rPr>
              <a:t>scenarijus</a:t>
            </a:r>
            <a:r>
              <a:rPr lang="lt-LT" b="1" dirty="0">
                <a:solidFill>
                  <a:schemeClr val="tx1"/>
                </a:solidFill>
              </a:rPr>
              <a:t> – esamos transporto sistemos tobulinimo perspektyvų ir poreikio analizė</a:t>
            </a:r>
            <a:endParaRPr lang="en-US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  <a:buFont typeface="+mj-lt"/>
              <a:buAutoNum type="arabicPeriod" startAt="2"/>
            </a:pPr>
            <a:r>
              <a:rPr lang="lt-LT" b="1" dirty="0">
                <a:solidFill>
                  <a:schemeClr val="tx1"/>
                </a:solidFill>
              </a:rPr>
              <a:t>Dalinio eismo prioriteto (antžeminis) NTR įdiegimo </a:t>
            </a:r>
            <a:r>
              <a:rPr lang="en-US" b="1" dirty="0" err="1">
                <a:solidFill>
                  <a:schemeClr val="tx1"/>
                </a:solidFill>
              </a:rPr>
              <a:t>scenarijus</a:t>
            </a:r>
            <a:r>
              <a:rPr lang="en-US" b="1" dirty="0">
                <a:solidFill>
                  <a:schemeClr val="tx1"/>
                </a:solidFill>
              </a:rPr>
              <a:t> | 2 </a:t>
            </a:r>
            <a:r>
              <a:rPr lang="en-US" b="1" dirty="0" err="1">
                <a:solidFill>
                  <a:schemeClr val="tx1"/>
                </a:solidFill>
              </a:rPr>
              <a:t>alternatyvos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lt-LT" b="1" dirty="0">
              <a:solidFill>
                <a:schemeClr val="tx1"/>
              </a:solidFill>
            </a:endParaRPr>
          </a:p>
          <a:p>
            <a:pPr marL="449263">
              <a:lnSpc>
                <a:spcPct val="100000"/>
              </a:lnSpc>
            </a:pPr>
            <a:r>
              <a:rPr lang="lt-LT" dirty="0"/>
              <a:t>BRT trasa šiaurės-pietų kryptimi</a:t>
            </a:r>
          </a:p>
          <a:p>
            <a:pPr marL="449263">
              <a:lnSpc>
                <a:spcPct val="100000"/>
              </a:lnSpc>
            </a:pPr>
            <a:r>
              <a:rPr lang="lt-LT" dirty="0"/>
              <a:t>Tramvajaus trasa šiaurės-pietų kryptimi</a:t>
            </a: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b="1" dirty="0"/>
          </a:p>
          <a:p>
            <a:pPr>
              <a:lnSpc>
                <a:spcPct val="100000"/>
              </a:lnSpc>
              <a:buFont typeface="+mj-lt"/>
              <a:buAutoNum type="arabicPeriod" startAt="3"/>
            </a:pPr>
            <a:r>
              <a:rPr lang="lt-LT" b="1" dirty="0">
                <a:solidFill>
                  <a:schemeClr val="tx1"/>
                </a:solidFill>
              </a:rPr>
              <a:t>Visiško eismo prioriteto (</a:t>
            </a:r>
            <a:r>
              <a:rPr lang="lt-LT" b="1" dirty="0" err="1">
                <a:solidFill>
                  <a:schemeClr val="tx1"/>
                </a:solidFill>
              </a:rPr>
              <a:t>estakadinis</a:t>
            </a:r>
            <a:r>
              <a:rPr lang="lt-LT" b="1" dirty="0">
                <a:solidFill>
                  <a:schemeClr val="tx1"/>
                </a:solidFill>
              </a:rPr>
              <a:t>/požeminis) NTR įdiegimo </a:t>
            </a:r>
            <a:r>
              <a:rPr lang="en-US" b="1" dirty="0" err="1">
                <a:solidFill>
                  <a:schemeClr val="tx1"/>
                </a:solidFill>
              </a:rPr>
              <a:t>scenarijus</a:t>
            </a:r>
            <a:r>
              <a:rPr lang="en-US" b="1" dirty="0">
                <a:solidFill>
                  <a:schemeClr val="tx1"/>
                </a:solidFill>
              </a:rPr>
              <a:t> | 3 </a:t>
            </a:r>
            <a:r>
              <a:rPr lang="en-US" b="1" dirty="0" err="1">
                <a:solidFill>
                  <a:schemeClr val="tx1"/>
                </a:solidFill>
              </a:rPr>
              <a:t>alternatyvos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lt-LT" b="1" dirty="0">
              <a:solidFill>
                <a:schemeClr val="tx1"/>
              </a:solidFill>
            </a:endParaRPr>
          </a:p>
          <a:p>
            <a:pPr marL="449263">
              <a:lnSpc>
                <a:spcPct val="100000"/>
              </a:lnSpc>
            </a:pPr>
            <a:r>
              <a:rPr lang="lt-LT" dirty="0"/>
              <a:t>BRT trasa šiaurės-pietų kryptimi</a:t>
            </a:r>
          </a:p>
          <a:p>
            <a:pPr marL="449263">
              <a:lnSpc>
                <a:spcPct val="100000"/>
              </a:lnSpc>
            </a:pPr>
            <a:r>
              <a:rPr lang="lt-LT" dirty="0"/>
              <a:t>Tramvajaus trasa šiaurės-pietų kryptimi</a:t>
            </a:r>
          </a:p>
          <a:p>
            <a:pPr marL="449263">
              <a:lnSpc>
                <a:spcPct val="100000"/>
              </a:lnSpc>
            </a:pPr>
            <a:r>
              <a:rPr lang="lt-LT" dirty="0"/>
              <a:t>Tunelinio varianto (metro) trasa šiaurės (stotis)-pietų kryptimi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69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F9EA369-8135-48D4-926B-819F8808419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0030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5713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93150CF9-E6D5-44D1-9329-973E31B2134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lt-LT" sz="2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07AE9C-EFE8-4794-9028-1A50ECBA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70" y="243223"/>
            <a:ext cx="9867415" cy="510086"/>
          </a:xfrm>
        </p:spPr>
        <p:txBody>
          <a:bodyPr>
            <a:noAutofit/>
          </a:bodyPr>
          <a:lstStyle/>
          <a:p>
            <a:r>
              <a:rPr lang="lt-LT" dirty="0"/>
              <a:t>MINIMALAUS VIEŠOJO TRANSPORTO TOBULINIMO ALTERNATYVA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1836147-21DE-4EEC-8BCF-F04155CB5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969" y="1315715"/>
            <a:ext cx="5292725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lt-LT" altLang="lt-L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Cambria" panose="02040503050406030204" pitchFamily="18" charset="0"/>
              </a:rPr>
              <a:t>BRT trasa neįrengiama. 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kumimoji="0" lang="lt-LT" altLang="lt-L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SimSun" panose="02010600030101010101" pitchFamily="2" charset="-122"/>
                <a:cs typeface="Cambria" panose="02040503050406030204" pitchFamily="18" charset="0"/>
              </a:rPr>
              <a:t>Pertvarkomi vi</a:t>
            </a:r>
            <a:r>
              <a:rPr lang="lt-LT" altLang="lt-LT" sz="1400" dirty="0">
                <a:solidFill>
                  <a:srgbClr val="000000"/>
                </a:solidFill>
                <a:latin typeface="+mj-lt"/>
              </a:rPr>
              <a:t>ešojo transporto maršrutai. 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lt-LT" altLang="lt-LT" sz="1400" dirty="0">
                <a:solidFill>
                  <a:srgbClr val="000000"/>
                </a:solidFill>
                <a:latin typeface="+mj-lt"/>
              </a:rPr>
              <a:t>Įsigyjami elektriniai autobusai pagrindinės trasos aptarnavimui. </a:t>
            </a:r>
          </a:p>
          <a:p>
            <a:pPr marL="180975" marR="0" lvl="0" indent="-180975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lt-LT" altLang="lt-LT" sz="1400" dirty="0">
                <a:solidFill>
                  <a:srgbClr val="000000"/>
                </a:solidFill>
                <a:latin typeface="+mj-lt"/>
              </a:rPr>
              <a:t>Modernizuojamos e</a:t>
            </a:r>
            <a:r>
              <a:rPr kumimoji="0" lang="lt-LT" altLang="lt-LT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j-lt"/>
              </a:rPr>
              <a:t>samos „A juostos“ įrengiant bortus ir sumažinant pažeidimus</a:t>
            </a:r>
            <a:endParaRPr kumimoji="0" lang="lt-LT" altLang="lt-L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896898E-7072-4BBF-85EC-6014C97CA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2253" y="3376608"/>
            <a:ext cx="1005085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0" lang="lt-LT" altLang="lt-LT" sz="1400" b="1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DALINAI ĮDIEGIAMA EISMO VALDYMO SISTEMA</a:t>
            </a:r>
            <a:endParaRPr kumimoji="0" lang="lt-LT" altLang="lt-LT" sz="1600" b="1" i="0" u="none" strike="noStrike" cap="none" normalizeH="0" baseline="0" dirty="0">
              <a:ln>
                <a:noFill/>
              </a:ln>
              <a:effectLst/>
              <a:latin typeface="+mj-lt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2C0E7B4-05AF-435F-BD34-F30539D3E2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477400"/>
              </p:ext>
            </p:extLst>
          </p:nvPr>
        </p:nvGraphicFramePr>
        <p:xfrm>
          <a:off x="963969" y="3637177"/>
          <a:ext cx="10135832" cy="265443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727989">
                  <a:extLst>
                    <a:ext uri="{9D8B030D-6E8A-4147-A177-3AD203B41FA5}">
                      <a16:colId xmlns:a16="http://schemas.microsoft.com/office/drawing/2014/main" val="1227910327"/>
                    </a:ext>
                  </a:extLst>
                </a:gridCol>
                <a:gridCol w="1971149">
                  <a:extLst>
                    <a:ext uri="{9D8B030D-6E8A-4147-A177-3AD203B41FA5}">
                      <a16:colId xmlns:a16="http://schemas.microsoft.com/office/drawing/2014/main" val="2090165838"/>
                    </a:ext>
                  </a:extLst>
                </a:gridCol>
                <a:gridCol w="4436694">
                  <a:extLst>
                    <a:ext uri="{9D8B030D-6E8A-4147-A177-3AD203B41FA5}">
                      <a16:colId xmlns:a16="http://schemas.microsoft.com/office/drawing/2014/main" val="3475221015"/>
                    </a:ext>
                  </a:extLst>
                </a:gridCol>
              </a:tblGrid>
              <a:tr h="459878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lt-LT" sz="1400" b="1" dirty="0">
                          <a:solidFill>
                            <a:schemeClr val="bg1"/>
                          </a:solidFill>
                          <a:effectLst/>
                        </a:rPr>
                        <a:t>PRIEMONĖ</a:t>
                      </a:r>
                      <a:endParaRPr lang="lt-LT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lt-LT" sz="1400" b="1" dirty="0">
                          <a:solidFill>
                            <a:schemeClr val="bg1"/>
                          </a:solidFill>
                          <a:effectLst/>
                        </a:rPr>
                        <a:t>KAINA, MLN. EUR (SU PVM)</a:t>
                      </a:r>
                      <a:endParaRPr lang="lt-LT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lt-LT" sz="1400" b="1" dirty="0">
                          <a:solidFill>
                            <a:schemeClr val="bg1"/>
                          </a:solidFill>
                          <a:effectLst/>
                        </a:rPr>
                        <a:t>PASTABA</a:t>
                      </a:r>
                      <a:endParaRPr lang="lt-LT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32103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Infrastruktūra (bortų įrengimas)</a:t>
                      </a:r>
                      <a:endParaRPr lang="lt-LT" sz="12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0,33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1600382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Eismo valdymo sistema su viešojo transporto prioritetu</a:t>
                      </a:r>
                      <a:endParaRPr lang="lt-LT" sz="12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3,2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Numatyta įgyvendinti Klaipėdos m. savivaldybės planuose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65926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Elektrinių autobusų įsigijimas</a:t>
                      </a:r>
                      <a:endParaRPr lang="lt-LT" sz="12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Minimalus reikalingas skaičius – 30 vnt.  Prailginti autobusai (16,5 m ilgio)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60513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Trasos ilgis</a:t>
                      </a:r>
                      <a:endParaRPr lang="lt-LT" sz="12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13,7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38066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Kelionės trukmė, minutės</a:t>
                      </a:r>
                      <a:endParaRPr lang="lt-LT" sz="12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14757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Metinės Klaipėdos m. savivaldybės išlaidos viešajam transportui, mln. EUR</a:t>
                      </a:r>
                      <a:endParaRPr lang="lt-LT" sz="1200" b="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</a:t>
                      </a: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endParaRPr lang="lt-LT" sz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3854568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62A3BEAF-DE98-4E4B-B7A3-D60346552A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436" y="990795"/>
            <a:ext cx="3658365" cy="225130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1434C66-810E-4C48-AA29-648312B10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NTR Galimybių studija,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A0809E51-6C3C-4ECB-8343-E22B6B518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874496"/>
            <a:ext cx="3201349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lt-LT" altLang="ko-KR" sz="1400" b="1" dirty="0">
                <a:latin typeface="+mj-lt"/>
                <a:ea typeface="Gulim" panose="020B0600000101010101" pitchFamily="34" charset="-127"/>
              </a:rPr>
              <a:t>KOMENTARAI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grpSp>
        <p:nvGrpSpPr>
          <p:cNvPr id="15" name="Grupo 91">
            <a:extLst>
              <a:ext uri="{FF2B5EF4-FFF2-40B4-BE49-F238E27FC236}">
                <a16:creationId xmlns:a16="http://schemas.microsoft.com/office/drawing/2014/main" id="{96811FC5-814B-43DD-AA7C-21B9165218EC}"/>
              </a:ext>
            </a:extLst>
          </p:cNvPr>
          <p:cNvGrpSpPr/>
          <p:nvPr/>
        </p:nvGrpSpPr>
        <p:grpSpPr>
          <a:xfrm>
            <a:off x="982663" y="1173736"/>
            <a:ext cx="3509823" cy="103454"/>
            <a:chOff x="1066800" y="3210888"/>
            <a:chExt cx="2724150" cy="45719"/>
          </a:xfrm>
        </p:grpSpPr>
        <p:cxnSp>
          <p:nvCxnSpPr>
            <p:cNvPr id="16" name="Conexão reta 92">
              <a:extLst>
                <a:ext uri="{FF2B5EF4-FFF2-40B4-BE49-F238E27FC236}">
                  <a16:creationId xmlns:a16="http://schemas.microsoft.com/office/drawing/2014/main" id="{9C2C06E2-802B-4FF6-9013-D3B376B2CF0A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210888"/>
              <a:ext cx="272415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ângulo 93">
              <a:extLst>
                <a:ext uri="{FF2B5EF4-FFF2-40B4-BE49-F238E27FC236}">
                  <a16:creationId xmlns:a16="http://schemas.microsoft.com/office/drawing/2014/main" id="{E35E7E54-03D2-4C43-A2BB-352695917892}"/>
                </a:ext>
              </a:extLst>
            </p:cNvPr>
            <p:cNvSpPr/>
            <p:nvPr/>
          </p:nvSpPr>
          <p:spPr>
            <a:xfrm>
              <a:off x="1066800" y="3210888"/>
              <a:ext cx="390525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</p:spTree>
    <p:extLst>
      <p:ext uri="{BB962C8B-B14F-4D97-AF65-F5344CB8AC3E}">
        <p14:creationId xmlns:p14="http://schemas.microsoft.com/office/powerpoint/2010/main" val="8042327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6321-BB49-7F43-84D5-35F7DF8B6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Metro</a:t>
            </a:r>
            <a:r>
              <a:rPr lang="en-US" dirty="0"/>
              <a:t>POLITENO </a:t>
            </a:r>
            <a:r>
              <a:rPr lang="lt-LT" dirty="0"/>
              <a:t>alternatyva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36E2AF-DE9C-432D-B3D9-97D9B9913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954" y="1268413"/>
            <a:ext cx="6267383" cy="2478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8C2853-2FD0-4DD0-A5E6-78039540EC85}"/>
              </a:ext>
            </a:extLst>
          </p:cNvPr>
          <p:cNvSpPr txBox="1"/>
          <p:nvPr/>
        </p:nvSpPr>
        <p:spPr>
          <a:xfrm>
            <a:off x="7388346" y="1462937"/>
            <a:ext cx="3668125" cy="37939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marL="22860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endParaRPr lang="lt-LT" sz="1400" dirty="0">
              <a:solidFill>
                <a:srgbClr val="000000"/>
              </a:solidFill>
            </a:endParaRPr>
          </a:p>
          <a:p>
            <a:pPr marL="514350" indent="-285750">
              <a:spcBef>
                <a:spcPts val="600"/>
              </a:spcBef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Klaipėdoje metro techniškai realu įrengti Taikos prospekte ir toliau iki stoties;</a:t>
            </a:r>
          </a:p>
          <a:p>
            <a:pPr marL="514350" indent="-28575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Metro alternatyva leidžia įgyvendinti uždavinį – įrengti visiško eismo prioriteto trasą;</a:t>
            </a:r>
          </a:p>
          <a:p>
            <a:pPr marL="514350" indent="-28575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Tačiau techniškai nerealu rengti trasą, kur koncentruojasi didžiausi  keleivių srautai – t. y. Tiltų g. ir H. Manto g. Šioje vietoje reikėtų tiesti tunelį keliasdešimt metrų po žeme (tokių linijų įrengimas kainuoja 100 mln. EUR/km ir daugiau);</a:t>
            </a:r>
          </a:p>
          <a:p>
            <a:pPr marL="22860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endParaRPr lang="lt-LT" sz="1400" dirty="0">
              <a:solidFill>
                <a:srgbClr val="000000"/>
              </a:solidFill>
            </a:endParaRPr>
          </a:p>
          <a:p>
            <a:pPr marL="22860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endParaRPr lang="lt-LT" sz="1400" dirty="0">
              <a:solidFill>
                <a:srgbClr val="000000"/>
              </a:solidFill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46601F7E-A848-4721-A808-FAC6A9DEEA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13088"/>
              </p:ext>
            </p:extLst>
          </p:nvPr>
        </p:nvGraphicFramePr>
        <p:xfrm>
          <a:off x="982662" y="3820160"/>
          <a:ext cx="6267383" cy="253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5536">
                  <a:extLst>
                    <a:ext uri="{9D8B030D-6E8A-4147-A177-3AD203B41FA5}">
                      <a16:colId xmlns:a16="http://schemas.microsoft.com/office/drawing/2014/main" val="789065965"/>
                    </a:ext>
                  </a:extLst>
                </a:gridCol>
                <a:gridCol w="1411847">
                  <a:extLst>
                    <a:ext uri="{9D8B030D-6E8A-4147-A177-3AD203B41FA5}">
                      <a16:colId xmlns:a16="http://schemas.microsoft.com/office/drawing/2014/main" val="1477194296"/>
                    </a:ext>
                  </a:extLst>
                </a:gridCol>
              </a:tblGrid>
              <a:tr h="331696">
                <a:tc>
                  <a:txBody>
                    <a:bodyPr/>
                    <a:lstStyle/>
                    <a:p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RODIKLIS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REIKŠMĖ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407522"/>
                  </a:ext>
                </a:extLst>
              </a:tr>
              <a:tr h="367344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Trasos ilgis, km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7,3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847440"/>
                  </a:ext>
                </a:extLst>
              </a:tr>
              <a:tr h="367344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Viešojo transporto keleivių skaičiaus padidėjimas Klaipėdos mieste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5%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456337"/>
                  </a:ext>
                </a:extLst>
              </a:tr>
              <a:tr h="367344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Kelionės trukmė, minutės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11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45343"/>
                  </a:ext>
                </a:extLst>
              </a:tr>
              <a:tr h="367344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Infrastruktūros įrengimas,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465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502889"/>
                  </a:ext>
                </a:extLst>
              </a:tr>
              <a:tr h="367344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VPSP sutarties kaina, 25 metų laikotarpiui,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950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834942"/>
                  </a:ext>
                </a:extLst>
              </a:tr>
              <a:tr h="367344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Savivaldybės išlaidos viešajam transportui per metus,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35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2315016"/>
                  </a:ext>
                </a:extLst>
              </a:tr>
            </a:tbl>
          </a:graphicData>
        </a:graphic>
      </p:graphicFrame>
      <p:sp>
        <p:nvSpPr>
          <p:cNvPr id="8" name="Rectangle 12">
            <a:extLst>
              <a:ext uri="{FF2B5EF4-FFF2-40B4-BE49-F238E27FC236}">
                <a16:creationId xmlns:a16="http://schemas.microsoft.com/office/drawing/2014/main" id="{FBD739E9-4A1B-49C8-9DCC-5EF6EB032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648" y="1190241"/>
            <a:ext cx="3201349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lt-LT" altLang="ko-KR" sz="1400" b="1" dirty="0">
                <a:latin typeface="+mj-lt"/>
                <a:ea typeface="Gulim" panose="020B0600000101010101" pitchFamily="34" charset="-127"/>
              </a:rPr>
              <a:t>KOMENTARAI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grpSp>
        <p:nvGrpSpPr>
          <p:cNvPr id="9" name="Grupo 91">
            <a:extLst>
              <a:ext uri="{FF2B5EF4-FFF2-40B4-BE49-F238E27FC236}">
                <a16:creationId xmlns:a16="http://schemas.microsoft.com/office/drawing/2014/main" id="{92898641-2380-4662-B583-D1AC5D731035}"/>
              </a:ext>
            </a:extLst>
          </p:cNvPr>
          <p:cNvGrpSpPr/>
          <p:nvPr/>
        </p:nvGrpSpPr>
        <p:grpSpPr>
          <a:xfrm>
            <a:off x="7546648" y="1489481"/>
            <a:ext cx="3509823" cy="103454"/>
            <a:chOff x="1066800" y="3210888"/>
            <a:chExt cx="2724150" cy="45719"/>
          </a:xfrm>
        </p:grpSpPr>
        <p:cxnSp>
          <p:nvCxnSpPr>
            <p:cNvPr id="10" name="Conexão reta 92">
              <a:extLst>
                <a:ext uri="{FF2B5EF4-FFF2-40B4-BE49-F238E27FC236}">
                  <a16:creationId xmlns:a16="http://schemas.microsoft.com/office/drawing/2014/main" id="{7F6F2F8F-5A3A-4516-95BA-B96C897015C8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210888"/>
              <a:ext cx="272415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tângulo 93">
              <a:extLst>
                <a:ext uri="{FF2B5EF4-FFF2-40B4-BE49-F238E27FC236}">
                  <a16:creationId xmlns:a16="http://schemas.microsoft.com/office/drawing/2014/main" id="{8755C985-6AA2-42F3-A379-5CA6533CC1DF}"/>
                </a:ext>
              </a:extLst>
            </p:cNvPr>
            <p:cNvSpPr/>
            <p:nvPr/>
          </p:nvSpPr>
          <p:spPr>
            <a:xfrm>
              <a:off x="1066800" y="3210888"/>
              <a:ext cx="390525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6B42BA-8BD6-4D46-B398-11CA562B44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NTR Galimybių studija,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4DE07B-2798-41C1-84BF-1C0164F37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54" y="1030315"/>
            <a:ext cx="3201349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en-US" altLang="ko-KR" sz="1400" b="1" dirty="0">
                <a:latin typeface="+mj-lt"/>
                <a:ea typeface="Gulim" panose="020B0600000101010101" pitchFamily="34" charset="-127"/>
              </a:rPr>
              <a:t>METRO TRASA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3289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DA342E0-9536-4F1F-BA2C-5ABCF97F379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614355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35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95107595-3A61-4D58-9C03-1A3BAD8E141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31511-CB2F-4EB8-A44F-B69A2CFC2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ESTAKADIN</a:t>
            </a:r>
            <a:r>
              <a:rPr lang="en-US" dirty="0"/>
              <a:t>IO TRAMVAJAUS ARBA BRT ALTERNATYVA</a:t>
            </a:r>
            <a:endParaRPr lang="lt-L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3957EF-42CE-48DE-A905-34112A953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82663" y="1268413"/>
            <a:ext cx="6229350" cy="17397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41FCF5-EDEB-4991-9E41-4E6D04C13B42}"/>
              </a:ext>
            </a:extLst>
          </p:cNvPr>
          <p:cNvSpPr/>
          <p:nvPr/>
        </p:nvSpPr>
        <p:spPr>
          <a:xfrm>
            <a:off x="7212013" y="1728497"/>
            <a:ext cx="3844458" cy="2858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 fontAlgn="base"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Analizė parodė, kad dėl </a:t>
            </a:r>
            <a:r>
              <a:rPr lang="lt-LT" sz="1400" dirty="0" err="1">
                <a:solidFill>
                  <a:srgbClr val="000000"/>
                </a:solidFill>
              </a:rPr>
              <a:t>paveldosauginių</a:t>
            </a:r>
            <a:r>
              <a:rPr lang="lt-LT" sz="1400" dirty="0">
                <a:solidFill>
                  <a:srgbClr val="000000"/>
                </a:solidFill>
              </a:rPr>
              <a:t> reikalavimų Senamiestyje ir Naujamiestyje, techninių apribojimų pietinėje miesto dalyje, </a:t>
            </a:r>
            <a:r>
              <a:rPr lang="lt-LT" sz="1400" dirty="0" err="1">
                <a:solidFill>
                  <a:srgbClr val="000000"/>
                </a:solidFill>
              </a:rPr>
              <a:t>estakadines</a:t>
            </a:r>
            <a:r>
              <a:rPr lang="lt-LT" sz="1400" dirty="0">
                <a:solidFill>
                  <a:srgbClr val="000000"/>
                </a:solidFill>
              </a:rPr>
              <a:t> tramvajaus arba greitųjų BRT autobusų trasas galima rengti tik dalyje maršruto.</a:t>
            </a:r>
          </a:p>
          <a:p>
            <a:pPr marL="514350" indent="-28575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Statybos darbų kaina: 270 – 310 mln. EUR </a:t>
            </a:r>
          </a:p>
          <a:p>
            <a:pPr marL="514350" indent="-28575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Kadangi </a:t>
            </a:r>
            <a:r>
              <a:rPr lang="lt-LT" sz="1400" dirty="0" err="1">
                <a:solidFill>
                  <a:srgbClr val="000000"/>
                </a:solidFill>
              </a:rPr>
              <a:t>estakadinės</a:t>
            </a:r>
            <a:r>
              <a:rPr lang="lt-LT" sz="1400" dirty="0">
                <a:solidFill>
                  <a:srgbClr val="000000"/>
                </a:solidFill>
              </a:rPr>
              <a:t> alternatyvos neleidžia įgyvendinti visiško eismo prioriteto (A kategorijos) naujos transporto rūšies trasos, jos tolesnėje analizėje nenagrinėtos.</a:t>
            </a:r>
          </a:p>
          <a:p>
            <a:pPr marL="228600" indent="-22860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bg2">
                  <a:lumMod val="25000"/>
                </a:schemeClr>
              </a:buClr>
              <a:buSzPct val="90000"/>
              <a:buFont typeface="Arial" panose="020B0604020202020204" pitchFamily="34" charset="0"/>
              <a:buChar char="•"/>
            </a:pPr>
            <a:endParaRPr lang="lt-LT" sz="1600" dirty="0">
              <a:solidFill>
                <a:srgbClr val="000000"/>
              </a:solidFill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3E8927F1-77D8-404A-8CB7-3CDA5A661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746179"/>
              </p:ext>
            </p:extLst>
          </p:nvPr>
        </p:nvGraphicFramePr>
        <p:xfrm>
          <a:off x="974385" y="3104393"/>
          <a:ext cx="6217059" cy="3285740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3549529">
                  <a:extLst>
                    <a:ext uri="{9D8B030D-6E8A-4147-A177-3AD203B41FA5}">
                      <a16:colId xmlns:a16="http://schemas.microsoft.com/office/drawing/2014/main" val="789065965"/>
                    </a:ext>
                  </a:extLst>
                </a:gridCol>
                <a:gridCol w="1347610">
                  <a:extLst>
                    <a:ext uri="{9D8B030D-6E8A-4147-A177-3AD203B41FA5}">
                      <a16:colId xmlns:a16="http://schemas.microsoft.com/office/drawing/2014/main" val="1477194296"/>
                    </a:ext>
                  </a:extLst>
                </a:gridCol>
                <a:gridCol w="1319920">
                  <a:extLst>
                    <a:ext uri="{9D8B030D-6E8A-4147-A177-3AD203B41FA5}">
                      <a16:colId xmlns:a16="http://schemas.microsoft.com/office/drawing/2014/main" val="801068826"/>
                    </a:ext>
                  </a:extLst>
                </a:gridCol>
              </a:tblGrid>
              <a:tr h="294292">
                <a:tc>
                  <a:txBody>
                    <a:bodyPr/>
                    <a:lstStyle/>
                    <a:p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RODIKLIS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REIKŠMĖ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407522"/>
                  </a:ext>
                </a:extLst>
              </a:tr>
              <a:tr h="402335">
                <a:tc>
                  <a:txBody>
                    <a:bodyPr/>
                    <a:lstStyle/>
                    <a:p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ESTAKADINIS TRAMVAJUS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ESTAKADINIS BRT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537147"/>
                  </a:ext>
                </a:extLst>
              </a:tr>
              <a:tr h="402335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Trasos ilgis, km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14,2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14,2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847440"/>
                  </a:ext>
                </a:extLst>
              </a:tr>
              <a:tr h="4405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Viešojo transporto keleivių skaičiaus padidėjimas Klaipėdos mieste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10%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10%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6479441"/>
                  </a:ext>
                </a:extLst>
              </a:tr>
              <a:tr h="402335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Kelionės trukmė, minutės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25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45343"/>
                  </a:ext>
                </a:extLst>
              </a:tr>
              <a:tr h="402335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Infrastruktūros įrengimas,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360 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310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502889"/>
                  </a:ext>
                </a:extLst>
              </a:tr>
              <a:tr h="402335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VPSP sutarties kaina, 25 metų laikotarpiui,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830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610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834942"/>
                  </a:ext>
                </a:extLst>
              </a:tr>
              <a:tr h="440536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Savivaldybės išlaidos viešajam transportui per metus,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</a:txBody>
                  <a:tcPr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2315016"/>
                  </a:ext>
                </a:extLst>
              </a:tr>
            </a:tbl>
          </a:graphicData>
        </a:graphic>
      </p:graphicFrame>
      <p:sp>
        <p:nvSpPr>
          <p:cNvPr id="8" name="Rectangle 12">
            <a:extLst>
              <a:ext uri="{FF2B5EF4-FFF2-40B4-BE49-F238E27FC236}">
                <a16:creationId xmlns:a16="http://schemas.microsoft.com/office/drawing/2014/main" id="{D28415A7-F23C-4653-96F3-26FD8D9F5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648" y="1190241"/>
            <a:ext cx="3201349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lt-LT" altLang="ko-KR" sz="1400" b="1" dirty="0">
                <a:latin typeface="+mj-lt"/>
                <a:ea typeface="Gulim" panose="020B0600000101010101" pitchFamily="34" charset="-127"/>
              </a:rPr>
              <a:t>KOMENTARAI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grpSp>
        <p:nvGrpSpPr>
          <p:cNvPr id="9" name="Grupo 91">
            <a:extLst>
              <a:ext uri="{FF2B5EF4-FFF2-40B4-BE49-F238E27FC236}">
                <a16:creationId xmlns:a16="http://schemas.microsoft.com/office/drawing/2014/main" id="{1777CA34-B1C9-45E3-8E3E-07124E802846}"/>
              </a:ext>
            </a:extLst>
          </p:cNvPr>
          <p:cNvGrpSpPr/>
          <p:nvPr/>
        </p:nvGrpSpPr>
        <p:grpSpPr>
          <a:xfrm>
            <a:off x="7546648" y="1489481"/>
            <a:ext cx="3509823" cy="103454"/>
            <a:chOff x="1066800" y="3210888"/>
            <a:chExt cx="2724150" cy="45719"/>
          </a:xfrm>
        </p:grpSpPr>
        <p:cxnSp>
          <p:nvCxnSpPr>
            <p:cNvPr id="10" name="Conexão reta 92">
              <a:extLst>
                <a:ext uri="{FF2B5EF4-FFF2-40B4-BE49-F238E27FC236}">
                  <a16:creationId xmlns:a16="http://schemas.microsoft.com/office/drawing/2014/main" id="{6A8B64EA-8581-4B61-A9E3-34466F03EA27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210888"/>
              <a:ext cx="272415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tângulo 93">
              <a:extLst>
                <a:ext uri="{FF2B5EF4-FFF2-40B4-BE49-F238E27FC236}">
                  <a16:creationId xmlns:a16="http://schemas.microsoft.com/office/drawing/2014/main" id="{6C9F981F-23F8-4A26-85C5-50708E6E4C8C}"/>
                </a:ext>
              </a:extLst>
            </p:cNvPr>
            <p:cNvSpPr/>
            <p:nvPr/>
          </p:nvSpPr>
          <p:spPr>
            <a:xfrm>
              <a:off x="1066800" y="3210888"/>
              <a:ext cx="390525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925FE08-FD31-49C7-A892-5A9D35987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54" y="1030315"/>
            <a:ext cx="3411793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en-US" altLang="ko-KR" sz="1400" b="1" dirty="0">
                <a:latin typeface="+mj-lt"/>
                <a:ea typeface="Gulim" panose="020B0600000101010101" pitchFamily="34" charset="-127"/>
              </a:rPr>
              <a:t>ESTAKADINIO TRAMVAJAUS ARBA BRT TRASA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6342396-66BD-4214-BF96-B62E060C92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NTR Galimybių studija,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17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481BB-4DA4-4073-9888-4858E4A03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ANTŽEMINIO TRAMVAJAUS ALTERNATYVA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3F2862-72D3-456D-BD0C-82582B3DE90B}"/>
              </a:ext>
            </a:extLst>
          </p:cNvPr>
          <p:cNvSpPr/>
          <p:nvPr/>
        </p:nvSpPr>
        <p:spPr>
          <a:xfrm>
            <a:off x="7212013" y="1675604"/>
            <a:ext cx="3887787" cy="4255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285750">
              <a:spcBef>
                <a:spcPts val="600"/>
              </a:spcBef>
              <a:spcAft>
                <a:spcPts val="3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Taikomos dvi technologijos įrengiant tramvajaus linijas</a:t>
            </a:r>
            <a:r>
              <a:rPr lang="en-US" sz="1400" dirty="0">
                <a:solidFill>
                  <a:srgbClr val="000000"/>
                </a:solidFill>
              </a:rPr>
              <a:t>:</a:t>
            </a:r>
            <a:endParaRPr lang="lt-LT" sz="1400" dirty="0">
              <a:solidFill>
                <a:srgbClr val="000000"/>
              </a:solidFill>
            </a:endParaRPr>
          </a:p>
          <a:p>
            <a:pPr marL="971550" lvl="1" indent="-285750">
              <a:spcBef>
                <a:spcPts val="600"/>
              </a:spcBef>
              <a:spcAft>
                <a:spcPts val="3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Tradicinė technologija įrengiant tramvajaus trasą ir kontaktinį tinklą virš jos</a:t>
            </a:r>
          </a:p>
          <a:p>
            <a:pPr marL="971550" lvl="1" indent="-285750">
              <a:spcBef>
                <a:spcPts val="600"/>
              </a:spcBef>
              <a:spcAft>
                <a:spcPts val="3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Nauja technologija – tramvajai su baterijomis ir pakrovimo įranga stotelėse.</a:t>
            </a:r>
          </a:p>
          <a:p>
            <a:pPr marL="342900" lvl="0" indent="-342900" algn="just">
              <a:spcAft>
                <a:spcPts val="300"/>
              </a:spcAft>
              <a:buClr>
                <a:srgbClr val="134753"/>
              </a:buClr>
              <a:buSzPts val="1100"/>
              <a:buFont typeface="Symbol" panose="05050102010706020507" pitchFamily="18" charset="2"/>
              <a:buChar char=""/>
            </a:pPr>
            <a:endParaRPr lang="lt-LT" dirty="0">
              <a:solidFill>
                <a:srgbClr val="000000"/>
              </a:solidFill>
              <a:latin typeface="Calibri" panose="020F0502020204030204" pitchFamily="34" charset="0"/>
              <a:ea typeface="MS Gothic" panose="020B0609070205080204" pitchFamily="49" charset="-128"/>
              <a:cs typeface="Cambria" panose="02040503050406030204" pitchFamily="18" charset="0"/>
            </a:endParaRPr>
          </a:p>
          <a:p>
            <a:pPr marL="342900" lvl="0" indent="-342900" algn="just">
              <a:spcAft>
                <a:spcPts val="300"/>
              </a:spcAft>
              <a:buClr>
                <a:srgbClr val="134753"/>
              </a:buClr>
              <a:buSzPts val="1100"/>
              <a:buFont typeface="Symbol" panose="05050102010706020507" pitchFamily="18" charset="2"/>
              <a:buChar char=""/>
            </a:pPr>
            <a:endParaRPr lang="lt-LT" dirty="0">
              <a:solidFill>
                <a:srgbClr val="000000"/>
              </a:solidFill>
              <a:latin typeface="Calibri" panose="020F0502020204030204" pitchFamily="34" charset="0"/>
              <a:ea typeface="MS Gothic" panose="020B0609070205080204" pitchFamily="49" charset="-128"/>
              <a:cs typeface="Cambria" panose="02040503050406030204" pitchFamily="18" charset="0"/>
            </a:endParaRPr>
          </a:p>
          <a:p>
            <a:pPr marL="342900" lvl="0" indent="-342900" algn="just">
              <a:spcAft>
                <a:spcPts val="300"/>
              </a:spcAft>
              <a:buClr>
                <a:srgbClr val="134753"/>
              </a:buClr>
              <a:buSzPts val="1100"/>
              <a:buFont typeface="Symbol" panose="05050102010706020507" pitchFamily="18" charset="2"/>
              <a:buChar char=""/>
            </a:pPr>
            <a:endParaRPr lang="lt-LT" dirty="0">
              <a:solidFill>
                <a:srgbClr val="000000"/>
              </a:solidFill>
              <a:latin typeface="Calibri" panose="020F0502020204030204" pitchFamily="34" charset="0"/>
              <a:ea typeface="MS Gothic" panose="020B0609070205080204" pitchFamily="49" charset="-128"/>
              <a:cs typeface="Cambria" panose="02040503050406030204" pitchFamily="18" charset="0"/>
            </a:endParaRPr>
          </a:p>
          <a:p>
            <a:pPr marL="342900" lvl="0" indent="-342900" algn="just">
              <a:spcAft>
                <a:spcPts val="300"/>
              </a:spcAft>
              <a:buClr>
                <a:srgbClr val="134753"/>
              </a:buClr>
              <a:buSzPts val="1100"/>
              <a:buFont typeface="Symbol" panose="05050102010706020507" pitchFamily="18" charset="2"/>
              <a:buChar char=""/>
            </a:pPr>
            <a:endParaRPr lang="lt-LT" dirty="0">
              <a:solidFill>
                <a:srgbClr val="000000"/>
              </a:solidFill>
              <a:latin typeface="Calibri" panose="020F0502020204030204" pitchFamily="34" charset="0"/>
              <a:ea typeface="MS Gothic" panose="020B0609070205080204" pitchFamily="49" charset="-128"/>
              <a:cs typeface="Cambria" panose="02040503050406030204" pitchFamily="18" charset="0"/>
            </a:endParaRPr>
          </a:p>
          <a:p>
            <a:pPr marL="342900" lvl="0" indent="-342900" algn="just">
              <a:spcAft>
                <a:spcPts val="300"/>
              </a:spcAft>
              <a:buClr>
                <a:srgbClr val="134753"/>
              </a:buClr>
              <a:buSzPts val="1100"/>
              <a:buFont typeface="Symbol" panose="05050102010706020507" pitchFamily="18" charset="2"/>
              <a:buChar char=""/>
            </a:pPr>
            <a:endParaRPr lang="lt-LT" dirty="0">
              <a:solidFill>
                <a:srgbClr val="000000"/>
              </a:solidFill>
              <a:latin typeface="Calibri" panose="020F0502020204030204" pitchFamily="34" charset="0"/>
              <a:ea typeface="MS Gothic" panose="020B0609070205080204" pitchFamily="49" charset="-128"/>
              <a:cs typeface="Cambria" panose="02040503050406030204" pitchFamily="18" charset="0"/>
            </a:endParaRPr>
          </a:p>
          <a:p>
            <a:pPr marL="342900" lvl="0" indent="-342900" algn="just">
              <a:spcAft>
                <a:spcPts val="300"/>
              </a:spcAft>
              <a:buClr>
                <a:srgbClr val="134753"/>
              </a:buClr>
              <a:buSzPts val="1100"/>
              <a:buFont typeface="Symbol" panose="05050102010706020507" pitchFamily="18" charset="2"/>
              <a:buChar char=""/>
            </a:pPr>
            <a:endParaRPr lang="lt-LT" dirty="0">
              <a:solidFill>
                <a:srgbClr val="000000"/>
              </a:solidFill>
              <a:latin typeface="Calibri" panose="020F0502020204030204" pitchFamily="34" charset="0"/>
              <a:ea typeface="MS Gothic" panose="020B0609070205080204" pitchFamily="49" charset="-128"/>
              <a:cs typeface="Cambria" panose="02040503050406030204" pitchFamily="18" charset="0"/>
            </a:endParaRPr>
          </a:p>
          <a:p>
            <a:pPr marL="342900" lvl="0" indent="-342900" algn="just">
              <a:spcAft>
                <a:spcPts val="300"/>
              </a:spcAft>
              <a:buClr>
                <a:srgbClr val="134753"/>
              </a:buClr>
              <a:buSzPts val="1100"/>
              <a:buFont typeface="Symbol" panose="05050102010706020507" pitchFamily="18" charset="2"/>
              <a:buChar char=""/>
            </a:pPr>
            <a:endParaRPr lang="lt-LT" dirty="0">
              <a:solidFill>
                <a:srgbClr val="000000"/>
              </a:solidFill>
              <a:latin typeface="Calibri" panose="020F0502020204030204" pitchFamily="34" charset="0"/>
              <a:ea typeface="MS Gothic" panose="020B0609070205080204" pitchFamily="49" charset="-128"/>
              <a:cs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569674-3227-4400-87A2-79758A795D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1280288"/>
            <a:ext cx="2790825" cy="1863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3CD0D-3BCC-4258-BA5E-ADDB34F6FB50}"/>
              </a:ext>
            </a:extLst>
          </p:cNvPr>
          <p:cNvPicPr/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1778" y="1263113"/>
            <a:ext cx="3150235" cy="186309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50D42CB-14D9-436D-AD14-ED37F0299205}"/>
              </a:ext>
            </a:extLst>
          </p:cNvPr>
          <p:cNvSpPr/>
          <p:nvPr/>
        </p:nvSpPr>
        <p:spPr>
          <a:xfrm>
            <a:off x="7212013" y="4034227"/>
            <a:ext cx="388778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Klaipėdoje dėl Senamiesčio </a:t>
            </a:r>
            <a:r>
              <a:rPr lang="lt-LT" sz="1400" dirty="0" err="1">
                <a:solidFill>
                  <a:srgbClr val="000000"/>
                </a:solidFill>
              </a:rPr>
              <a:t>paveldosauginių</a:t>
            </a:r>
            <a:r>
              <a:rPr lang="lt-LT" sz="1400" dirty="0">
                <a:solidFill>
                  <a:srgbClr val="000000"/>
                </a:solidFill>
              </a:rPr>
              <a:t> reikalavimų turėtų būti naudojami baterijų maitinami tramvajai. Tokie tramvajai yra ženkliai brangesni už kontaktinį tinklą naudojančius. </a:t>
            </a:r>
          </a:p>
          <a:p>
            <a:pPr marL="514350" indent="-285750"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Jų kaina prasideda nuo 2,8 mln. be PVM (įprastiniai kainuoja nuo 1,6 mln. EUR už vienetą)</a:t>
            </a:r>
          </a:p>
        </p:txBody>
      </p:sp>
      <p:graphicFrame>
        <p:nvGraphicFramePr>
          <p:cNvPr id="9" name="Table 4">
            <a:extLst>
              <a:ext uri="{FF2B5EF4-FFF2-40B4-BE49-F238E27FC236}">
                <a16:creationId xmlns:a16="http://schemas.microsoft.com/office/drawing/2014/main" id="{6F47FA99-2A9C-433F-83D1-FDEA64BF6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125239"/>
              </p:ext>
            </p:extLst>
          </p:nvPr>
        </p:nvGraphicFramePr>
        <p:xfrm>
          <a:off x="944630" y="3621736"/>
          <a:ext cx="6267383" cy="26520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55536">
                  <a:extLst>
                    <a:ext uri="{9D8B030D-6E8A-4147-A177-3AD203B41FA5}">
                      <a16:colId xmlns:a16="http://schemas.microsoft.com/office/drawing/2014/main" val="789065965"/>
                    </a:ext>
                  </a:extLst>
                </a:gridCol>
                <a:gridCol w="1411847">
                  <a:extLst>
                    <a:ext uri="{9D8B030D-6E8A-4147-A177-3AD203B41FA5}">
                      <a16:colId xmlns:a16="http://schemas.microsoft.com/office/drawing/2014/main" val="1477194296"/>
                    </a:ext>
                  </a:extLst>
                </a:gridCol>
              </a:tblGrid>
              <a:tr h="346909">
                <a:tc>
                  <a:txBody>
                    <a:bodyPr/>
                    <a:lstStyle/>
                    <a:p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RODIKLIS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REIKŠMĖ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407522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Trasos ilgis, km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14,2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4847440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Viešojo transporto keleivių skaičiaus padidėjimas Klaipėdos mieste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8%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456337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Kelionės trukmė, minutės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29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45343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Infrastruktūros įrengimas,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465 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7502889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VPSP sutarties kaina, 25 metų laikotarpiui,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410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834942"/>
                  </a:ext>
                </a:extLst>
              </a:tr>
              <a:tr h="384192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Savivaldybės išlaidos viešajam transportui per metus, mln. EUR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14,9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82315016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88CFA3C0-6D2B-4ACE-961E-6511E3A94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6648" y="1190241"/>
            <a:ext cx="3201349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lt-LT" altLang="ko-KR" sz="1400" b="1" dirty="0">
                <a:latin typeface="+mj-lt"/>
                <a:ea typeface="Gulim" panose="020B0600000101010101" pitchFamily="34" charset="-127"/>
              </a:rPr>
              <a:t>KOMENTARAI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grpSp>
        <p:nvGrpSpPr>
          <p:cNvPr id="14" name="Grupo 91">
            <a:extLst>
              <a:ext uri="{FF2B5EF4-FFF2-40B4-BE49-F238E27FC236}">
                <a16:creationId xmlns:a16="http://schemas.microsoft.com/office/drawing/2014/main" id="{D9C3FC92-BF22-462C-9DB2-8A0BA4A914E2}"/>
              </a:ext>
            </a:extLst>
          </p:cNvPr>
          <p:cNvGrpSpPr/>
          <p:nvPr/>
        </p:nvGrpSpPr>
        <p:grpSpPr>
          <a:xfrm>
            <a:off x="7546648" y="1489481"/>
            <a:ext cx="3509823" cy="103454"/>
            <a:chOff x="1066800" y="3210888"/>
            <a:chExt cx="2724150" cy="45719"/>
          </a:xfrm>
        </p:grpSpPr>
        <p:cxnSp>
          <p:nvCxnSpPr>
            <p:cNvPr id="15" name="Conexão reta 92">
              <a:extLst>
                <a:ext uri="{FF2B5EF4-FFF2-40B4-BE49-F238E27FC236}">
                  <a16:creationId xmlns:a16="http://schemas.microsoft.com/office/drawing/2014/main" id="{A141839D-39B8-412C-A4E3-F072B079ABC3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210888"/>
              <a:ext cx="272415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ângulo 93">
              <a:extLst>
                <a:ext uri="{FF2B5EF4-FFF2-40B4-BE49-F238E27FC236}">
                  <a16:creationId xmlns:a16="http://schemas.microsoft.com/office/drawing/2014/main" id="{F07DABFC-E63A-46F2-943F-B0B938712C98}"/>
                </a:ext>
              </a:extLst>
            </p:cNvPr>
            <p:cNvSpPr/>
            <p:nvPr/>
          </p:nvSpPr>
          <p:spPr>
            <a:xfrm>
              <a:off x="1066800" y="3210888"/>
              <a:ext cx="390525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EA9E5AB-6C57-4F47-98DC-C368E046C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54" y="1030315"/>
            <a:ext cx="3411793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en-US" altLang="ko-KR" sz="1400" b="1" dirty="0">
                <a:latin typeface="+mj-lt"/>
                <a:ea typeface="Gulim" panose="020B0600000101010101" pitchFamily="34" charset="-127"/>
              </a:rPr>
              <a:t>TRAMVAJAUS PAVYZD</a:t>
            </a:r>
            <a:r>
              <a:rPr lang="lt-LT" altLang="ko-KR" sz="1400" b="1" dirty="0">
                <a:latin typeface="+mj-lt"/>
                <a:ea typeface="Gulim" panose="020B0600000101010101" pitchFamily="34" charset="-127"/>
              </a:rPr>
              <a:t>ŽIAI (OLŠTYNAS, NICA)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D169526-19DD-4BAD-BB5E-673645C8C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NTR Galimybių studija,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32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343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arallelogram 4">
            <a:extLst>
              <a:ext uri="{FF2B5EF4-FFF2-40B4-BE49-F238E27FC236}">
                <a16:creationId xmlns:a16="http://schemas.microsoft.com/office/drawing/2014/main" id="{98447D60-7C8F-40B3-A07A-405ACDD2311A}"/>
              </a:ext>
            </a:extLst>
          </p:cNvPr>
          <p:cNvSpPr/>
          <p:nvPr/>
        </p:nvSpPr>
        <p:spPr>
          <a:xfrm flipH="1">
            <a:off x="2602706" y="2220677"/>
            <a:ext cx="6986588" cy="493246"/>
          </a:xfrm>
          <a:prstGeom prst="parallelogram">
            <a:avLst>
              <a:gd name="adj" fmla="val 32676"/>
            </a:avLst>
          </a:prstGeom>
          <a:solidFill>
            <a:srgbClr val="F8F8F8">
              <a:alpha val="25098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F6DEB-677A-2E42-8C2C-13CA0035A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8672" y="2166785"/>
            <a:ext cx="5963800" cy="3416850"/>
          </a:xfrm>
        </p:spPr>
        <p:txBody>
          <a:bodyPr>
            <a:normAutofit/>
          </a:bodyPr>
          <a:lstStyle/>
          <a:p>
            <a:r>
              <a:rPr lang="en-US" dirty="0" err="1"/>
              <a:t>Aktual</a:t>
            </a:r>
            <a:r>
              <a:rPr lang="lt-LT" dirty="0" err="1"/>
              <a:t>ūs</a:t>
            </a:r>
            <a:r>
              <a:rPr lang="lt-LT" dirty="0"/>
              <a:t> strateginiai dokumentai</a:t>
            </a:r>
          </a:p>
          <a:p>
            <a:r>
              <a:rPr lang="lt-LT" dirty="0"/>
              <a:t>Klaipėdos miesto esamos situacijos analizė</a:t>
            </a:r>
          </a:p>
          <a:p>
            <a:r>
              <a:rPr lang="lt-LT" dirty="0"/>
              <a:t>Sėkmės istorija</a:t>
            </a:r>
          </a:p>
          <a:p>
            <a:r>
              <a:rPr lang="lt-LT" dirty="0"/>
              <a:t>Pasiūlymai Klaipėdos miesto tolimesnei plėtrai</a:t>
            </a:r>
          </a:p>
          <a:p>
            <a:r>
              <a:rPr lang="lt-LT" dirty="0"/>
              <a:t>Išvados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6E5DB85-2D2D-4959-A2D9-A67D6B1D66B3}"/>
              </a:ext>
            </a:extLst>
          </p:cNvPr>
          <p:cNvSpPr txBox="1">
            <a:spLocks/>
          </p:cNvSpPr>
          <p:nvPr/>
        </p:nvSpPr>
        <p:spPr>
          <a:xfrm>
            <a:off x="3679172" y="697142"/>
            <a:ext cx="4063411" cy="596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SUSITIKIMO PLANAS</a:t>
            </a:r>
          </a:p>
        </p:txBody>
      </p:sp>
    </p:spTree>
    <p:extLst>
      <p:ext uri="{BB962C8B-B14F-4D97-AF65-F5344CB8AC3E}">
        <p14:creationId xmlns:p14="http://schemas.microsoft.com/office/powerpoint/2010/main" val="626331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5F68C-50FB-4C97-A1D4-9149698F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ATNŽEMINIŲ GREITŲJŲ AUTOBUSŲ BRT </a:t>
            </a:r>
            <a:r>
              <a:rPr lang="lt-LT" dirty="0" err="1"/>
              <a:t>ALTERNATYVos</a:t>
            </a:r>
            <a:endParaRPr lang="lt-LT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C820734-8775-46FD-B5CE-0E54CE1AD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47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t-L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D005DF-AD59-450E-B194-069243CFA16E}"/>
              </a:ext>
            </a:extLst>
          </p:cNvPr>
          <p:cNvSpPr txBox="1"/>
          <p:nvPr/>
        </p:nvSpPr>
        <p:spPr>
          <a:xfrm>
            <a:off x="7308081" y="1266380"/>
            <a:ext cx="3864384" cy="5778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marL="22860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400" b="1" dirty="0">
                <a:solidFill>
                  <a:schemeClr val="bg2">
                    <a:lumMod val="25000"/>
                  </a:schemeClr>
                </a:solidFill>
              </a:rPr>
              <a:t>BRT TRASA ĮRENGIANT NAUJAS EISMO JUOSTAS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6749DFE-CB32-4CBC-9E71-D3C0EE00F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744" y="1566182"/>
            <a:ext cx="3857162" cy="2140670"/>
          </a:xfrm>
        </p:spPr>
        <p:txBody>
          <a:bodyPr>
            <a:noAutofit/>
          </a:bodyPr>
          <a:lstStyle/>
          <a:p>
            <a:pPr marL="514350" indent="-285750">
              <a:spcBef>
                <a:spcPts val="600"/>
              </a:spcBef>
              <a:spcAft>
                <a:spcPts val="600"/>
              </a:spcAft>
              <a:buSzPct val="90000"/>
            </a:pPr>
            <a:r>
              <a:rPr lang="lt-LT" dirty="0"/>
              <a:t>BRT infrastruktūra, išskyrus senamiestį ir miesto centrą, įgyvendinama pilna apimtimi: įrengiamos BRT eismo juostos  (2 x 3,5 m), atskirtos nuo kito eismo.  Esamos gatvės (Vingio, Smiltelės, H. Manto g. atkarpos) platinamos paliekant automobiliams buvusį eismo juostų skaičių. Užtikrinamas visiškas BRT autobusų prioritetas;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5E4C93-C3EA-4216-A553-D454DED74B79}"/>
              </a:ext>
            </a:extLst>
          </p:cNvPr>
          <p:cNvSpPr txBox="1"/>
          <p:nvPr/>
        </p:nvSpPr>
        <p:spPr>
          <a:xfrm>
            <a:off x="7315303" y="3739442"/>
            <a:ext cx="3857162" cy="3433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marL="22860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400" b="1" dirty="0">
                <a:solidFill>
                  <a:schemeClr val="bg2">
                    <a:lumMod val="25000"/>
                  </a:schemeClr>
                </a:solidFill>
              </a:rPr>
              <a:t>BRT TRASA DALINAI PANAUDOJANT ESAMAS EISMO JUOSTAS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056299-9931-43BF-99EB-54415C084297}"/>
              </a:ext>
            </a:extLst>
          </p:cNvPr>
          <p:cNvSpPr/>
          <p:nvPr/>
        </p:nvSpPr>
        <p:spPr>
          <a:xfrm>
            <a:off x="7199733" y="4311583"/>
            <a:ext cx="3900068" cy="1004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28575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400" dirty="0">
                <a:solidFill>
                  <a:srgbClr val="000000"/>
                </a:solidFill>
              </a:rPr>
              <a:t>BRT infrastruktūra pilna apimtimi įgyvendinama Liepojos gatvėje, kitur panaudojamos esamos eismo juostos užtikrinant visišką BRT autobusų prioritetą; </a:t>
            </a:r>
          </a:p>
        </p:txBody>
      </p:sp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662847BC-58F3-47DB-B42D-EB83C1844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5600067"/>
              </p:ext>
            </p:extLst>
          </p:nvPr>
        </p:nvGraphicFramePr>
        <p:xfrm>
          <a:off x="965751" y="3326423"/>
          <a:ext cx="6502193" cy="2956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12321">
                  <a:extLst>
                    <a:ext uri="{9D8B030D-6E8A-4147-A177-3AD203B41FA5}">
                      <a16:colId xmlns:a16="http://schemas.microsoft.com/office/drawing/2014/main" val="789065965"/>
                    </a:ext>
                  </a:extLst>
                </a:gridCol>
                <a:gridCol w="1409416">
                  <a:extLst>
                    <a:ext uri="{9D8B030D-6E8A-4147-A177-3AD203B41FA5}">
                      <a16:colId xmlns:a16="http://schemas.microsoft.com/office/drawing/2014/main" val="1477194296"/>
                    </a:ext>
                  </a:extLst>
                </a:gridCol>
                <a:gridCol w="1380456">
                  <a:extLst>
                    <a:ext uri="{9D8B030D-6E8A-4147-A177-3AD203B41FA5}">
                      <a16:colId xmlns:a16="http://schemas.microsoft.com/office/drawing/2014/main" val="801068826"/>
                    </a:ext>
                  </a:extLst>
                </a:gridCol>
              </a:tblGrid>
              <a:tr h="256995">
                <a:tc>
                  <a:txBody>
                    <a:bodyPr/>
                    <a:lstStyle/>
                    <a:p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RODIKLIS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REIKŠMĖ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407522"/>
                  </a:ext>
                </a:extLst>
              </a:tr>
              <a:tr h="539690">
                <a:tc>
                  <a:txBody>
                    <a:bodyPr/>
                    <a:lstStyle/>
                    <a:p>
                      <a:endParaRPr lang="lt-LT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BRT - NAUJOS EISMO JUOSTAS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lt-LT" sz="1200" b="1" dirty="0">
                          <a:solidFill>
                            <a:schemeClr val="tx1"/>
                          </a:solidFill>
                        </a:rPr>
                        <a:t>BRT PANAUDOJANT ESAMAS JUOSTAS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069106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Trasos ilgis,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14,2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13,7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4847440"/>
                  </a:ext>
                </a:extLst>
              </a:tr>
              <a:tr h="3854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Viešojo transporto keleivių skaičiaus padidėjimas Klaipėdos mieste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8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%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8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</a:rPr>
                        <a:t>%</a:t>
                      </a:r>
                      <a:endParaRPr lang="lt-LT" sz="12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479441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Kelionės trukmė, minutės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45343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Infrastruktūros įrengimas, mln. 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502889"/>
                  </a:ext>
                </a:extLst>
              </a:tr>
              <a:tr h="231296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VPSP sutarties kaina, 25 metų laikotarpiui, mln. 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260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152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834942"/>
                  </a:ext>
                </a:extLst>
              </a:tr>
              <a:tr h="385493">
                <a:tc>
                  <a:txBody>
                    <a:bodyPr/>
                    <a:lstStyle/>
                    <a:p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Savivaldybės išlaidos viešajam transportui per metus, mln. 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10,2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dirty="0">
                          <a:solidFill>
                            <a:srgbClr val="000000"/>
                          </a:solidFill>
                        </a:rPr>
                        <a:t>8,0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315016"/>
                  </a:ext>
                </a:extLst>
              </a:tr>
            </a:tbl>
          </a:graphicData>
        </a:graphic>
      </p:graphicFrame>
      <p:grpSp>
        <p:nvGrpSpPr>
          <p:cNvPr id="18" name="Grupo 91">
            <a:extLst>
              <a:ext uri="{FF2B5EF4-FFF2-40B4-BE49-F238E27FC236}">
                <a16:creationId xmlns:a16="http://schemas.microsoft.com/office/drawing/2014/main" id="{A2C1B2E1-CD81-4E65-AC8F-8C82006143E9}"/>
              </a:ext>
            </a:extLst>
          </p:cNvPr>
          <p:cNvGrpSpPr/>
          <p:nvPr/>
        </p:nvGrpSpPr>
        <p:grpSpPr>
          <a:xfrm>
            <a:off x="7546648" y="1489481"/>
            <a:ext cx="3509823" cy="103454"/>
            <a:chOff x="1066800" y="3210888"/>
            <a:chExt cx="2724150" cy="45719"/>
          </a:xfrm>
        </p:grpSpPr>
        <p:cxnSp>
          <p:nvCxnSpPr>
            <p:cNvPr id="19" name="Conexão reta 92">
              <a:extLst>
                <a:ext uri="{FF2B5EF4-FFF2-40B4-BE49-F238E27FC236}">
                  <a16:creationId xmlns:a16="http://schemas.microsoft.com/office/drawing/2014/main" id="{01D25D90-1E15-482D-8CA9-4CBCCBA6DBEF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210888"/>
              <a:ext cx="272415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ângulo 93">
              <a:extLst>
                <a:ext uri="{FF2B5EF4-FFF2-40B4-BE49-F238E27FC236}">
                  <a16:creationId xmlns:a16="http://schemas.microsoft.com/office/drawing/2014/main" id="{09E7A655-2975-44DB-8C4B-5BBADEC55759}"/>
                </a:ext>
              </a:extLst>
            </p:cNvPr>
            <p:cNvSpPr/>
            <p:nvPr/>
          </p:nvSpPr>
          <p:spPr>
            <a:xfrm>
              <a:off x="1066800" y="3210888"/>
              <a:ext cx="390525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grpSp>
        <p:nvGrpSpPr>
          <p:cNvPr id="21" name="Grupo 91">
            <a:extLst>
              <a:ext uri="{FF2B5EF4-FFF2-40B4-BE49-F238E27FC236}">
                <a16:creationId xmlns:a16="http://schemas.microsoft.com/office/drawing/2014/main" id="{F1DB9C1C-58C6-40D9-9F51-7F186C3F58F6}"/>
              </a:ext>
            </a:extLst>
          </p:cNvPr>
          <p:cNvGrpSpPr/>
          <p:nvPr/>
        </p:nvGrpSpPr>
        <p:grpSpPr>
          <a:xfrm>
            <a:off x="7546647" y="4206560"/>
            <a:ext cx="3509823" cy="103454"/>
            <a:chOff x="1066800" y="3210888"/>
            <a:chExt cx="2724150" cy="45719"/>
          </a:xfrm>
        </p:grpSpPr>
        <p:cxnSp>
          <p:nvCxnSpPr>
            <p:cNvPr id="22" name="Conexão reta 92">
              <a:extLst>
                <a:ext uri="{FF2B5EF4-FFF2-40B4-BE49-F238E27FC236}">
                  <a16:creationId xmlns:a16="http://schemas.microsoft.com/office/drawing/2014/main" id="{92C52F85-18AB-45EB-9900-E4E2E2093DCB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210888"/>
              <a:ext cx="272415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tângulo 93">
              <a:extLst>
                <a:ext uri="{FF2B5EF4-FFF2-40B4-BE49-F238E27FC236}">
                  <a16:creationId xmlns:a16="http://schemas.microsoft.com/office/drawing/2014/main" id="{12D01E1E-0F68-44FE-9823-9A5ACD244195}"/>
                </a:ext>
              </a:extLst>
            </p:cNvPr>
            <p:cNvSpPr/>
            <p:nvPr/>
          </p:nvSpPr>
          <p:spPr>
            <a:xfrm>
              <a:off x="1066800" y="3210888"/>
              <a:ext cx="390525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pic>
        <p:nvPicPr>
          <p:cNvPr id="287746" name="Picture 2" descr="Image result for BRT nantes">
            <a:extLst>
              <a:ext uri="{FF2B5EF4-FFF2-40B4-BE49-F238E27FC236}">
                <a16:creationId xmlns:a16="http://schemas.microsoft.com/office/drawing/2014/main" id="{3C9131E8-CBC3-474C-B843-D9B0F7619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84" y="1268413"/>
            <a:ext cx="5998210" cy="19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5D17114-253D-47D1-A263-F58738384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4954" y="1030315"/>
            <a:ext cx="3411793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lt-LT" altLang="ko-KR" sz="1400" b="1" dirty="0">
                <a:latin typeface="+mj-lt"/>
                <a:ea typeface="Gulim" panose="020B0600000101010101" pitchFamily="34" charset="-127"/>
              </a:rPr>
              <a:t>BRT PAVYZDYS, NANTES MIESTAS, PRANCŪZIJA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9C2ABC5-3A9C-4810-9A02-E4FADA8680EB}"/>
              </a:ext>
            </a:extLst>
          </p:cNvPr>
          <p:cNvSpPr txBox="1">
            <a:spLocks/>
          </p:cNvSpPr>
          <p:nvPr/>
        </p:nvSpPr>
        <p:spPr>
          <a:xfrm>
            <a:off x="1162675" y="6462044"/>
            <a:ext cx="9866649" cy="27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NTR Galimybių studija,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59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C229C316-E8E1-4392-BEEB-D0E03AC8764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9413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3901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F08DAA9C-7767-4E41-8079-E1D7685C2FB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lt-LT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8086B-6C3F-47FC-A377-DF78F93CF4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lt-L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244C8E-9368-46E4-90A9-4F601FF8C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363" y="257175"/>
            <a:ext cx="10473548" cy="511175"/>
          </a:xfrm>
        </p:spPr>
        <p:txBody>
          <a:bodyPr>
            <a:normAutofit fontScale="90000"/>
          </a:bodyPr>
          <a:lstStyle/>
          <a:p>
            <a:r>
              <a:rPr lang="lt-LT" sz="2000" dirty="0"/>
              <a:t>PAGRINDINĖS BRT TRASOS CHARAKTERISTIKOS PAGAL ATKARPAS DALINAI PANAUDOJANT ESAMAS  JUOSTAS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DA6E2-B840-47B1-801C-22ACC1878B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70" y="623887"/>
            <a:ext cx="12175829" cy="623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021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C2E70-022D-4E4D-83D6-34ACCF12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457" y="260156"/>
            <a:ext cx="10358846" cy="510086"/>
          </a:xfrm>
        </p:spPr>
        <p:txBody>
          <a:bodyPr>
            <a:normAutofit/>
          </a:bodyPr>
          <a:lstStyle/>
          <a:p>
            <a:r>
              <a:rPr lang="lt-LT" dirty="0"/>
              <a:t>PROJEKTO ALTERNATYVŲ LĖŠŲ POREIKIS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13A7698B-CE2C-4D2B-AEAA-E82BF487F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21336"/>
              </p:ext>
            </p:extLst>
          </p:nvPr>
        </p:nvGraphicFramePr>
        <p:xfrm>
          <a:off x="993456" y="2268130"/>
          <a:ext cx="10106344" cy="4005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85911">
                  <a:extLst>
                    <a:ext uri="{9D8B030D-6E8A-4147-A177-3AD203B41FA5}">
                      <a16:colId xmlns:a16="http://schemas.microsoft.com/office/drawing/2014/main" val="593314655"/>
                    </a:ext>
                  </a:extLst>
                </a:gridCol>
                <a:gridCol w="1998102">
                  <a:extLst>
                    <a:ext uri="{9D8B030D-6E8A-4147-A177-3AD203B41FA5}">
                      <a16:colId xmlns:a16="http://schemas.microsoft.com/office/drawing/2014/main" val="3068689869"/>
                    </a:ext>
                  </a:extLst>
                </a:gridCol>
                <a:gridCol w="2531100">
                  <a:extLst>
                    <a:ext uri="{9D8B030D-6E8A-4147-A177-3AD203B41FA5}">
                      <a16:colId xmlns:a16="http://schemas.microsoft.com/office/drawing/2014/main" val="37768739"/>
                    </a:ext>
                  </a:extLst>
                </a:gridCol>
                <a:gridCol w="1191231">
                  <a:extLst>
                    <a:ext uri="{9D8B030D-6E8A-4147-A177-3AD203B41FA5}">
                      <a16:colId xmlns:a16="http://schemas.microsoft.com/office/drawing/2014/main" val="734177291"/>
                    </a:ext>
                  </a:extLst>
                </a:gridCol>
              </a:tblGrid>
              <a:tr h="871324"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RODIKLIS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BRT ĮGYVENDINIMAS ĮRENGIANT NAUJAS EISMO JUOSTAS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BRT ĮGYVENDINIMAS DALINAI PANAUDOJANT ESAMAS EISMO JUOSTAS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b="1" dirty="0">
                          <a:solidFill>
                            <a:schemeClr val="bg1"/>
                          </a:solidFill>
                        </a:rPr>
                        <a:t>TRAMVAJUS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893457"/>
                  </a:ext>
                </a:extLst>
              </a:tr>
              <a:tr h="441713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Infrastruktūros kaina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74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24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109</a:t>
                      </a:r>
                    </a:p>
                  </a:txBody>
                  <a:tcPr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839174"/>
                  </a:ext>
                </a:extLst>
              </a:tr>
              <a:tr h="441713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Riedmenų kaina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17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17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44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0477023"/>
                  </a:ext>
                </a:extLst>
              </a:tr>
              <a:tr h="1633732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Viešojo ir privataus subjekto partnerystės sutarties vertė (25 m. laikotarpiui)</a:t>
                      </a:r>
                    </a:p>
                    <a:p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Iš jų:</a:t>
                      </a:r>
                    </a:p>
                    <a:p>
                      <a:pPr algn="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Infrastruktūra</a:t>
                      </a:r>
                    </a:p>
                    <a:p>
                      <a:pPr algn="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Riedmenys</a:t>
                      </a:r>
                    </a:p>
                    <a:p>
                      <a:pPr algn="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Operavimas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260</a:t>
                      </a:r>
                    </a:p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160</a:t>
                      </a: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42</a:t>
                      </a: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58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152</a:t>
                      </a:r>
                    </a:p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52</a:t>
                      </a: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42</a:t>
                      </a: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58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410</a:t>
                      </a:r>
                    </a:p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219</a:t>
                      </a: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70</a:t>
                      </a: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121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3397"/>
                  </a:ext>
                </a:extLst>
              </a:tr>
              <a:tr h="617188">
                <a:tc>
                  <a:txBody>
                    <a:bodyPr/>
                    <a:lstStyle/>
                    <a:p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Papildomai visus privežamųjų maršrutų  autobusus pakeičiant į elektrinius (be priemiestinių) – 85 vnt.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27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27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lt-LT" sz="1400" dirty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lt-LT" sz="1400" dirty="0">
                          <a:solidFill>
                            <a:srgbClr val="000000"/>
                          </a:solidFill>
                        </a:rPr>
                        <a:t>27</a:t>
                      </a:r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9197142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E675787-F090-4AC8-9492-395A7585E8E2}"/>
              </a:ext>
            </a:extLst>
          </p:cNvPr>
          <p:cNvSpPr txBox="1"/>
          <p:nvPr/>
        </p:nvSpPr>
        <p:spPr>
          <a:xfrm>
            <a:off x="734815" y="2039956"/>
            <a:ext cx="7931882" cy="2722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marL="22860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400" b="1" dirty="0">
                <a:solidFill>
                  <a:schemeClr val="bg2">
                    <a:lumMod val="25000"/>
                  </a:schemeClr>
                </a:solidFill>
              </a:rPr>
              <a:t>NAUJOS TRANSPORTO RŪŠIES VARIANTŲ KAINŲ PALYGINIMAS (MLN. EUR, SU PVM)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A25148-9B0D-40CB-9233-FE34603B2DE1}"/>
              </a:ext>
            </a:extLst>
          </p:cNvPr>
          <p:cNvSpPr txBox="1"/>
          <p:nvPr/>
        </p:nvSpPr>
        <p:spPr>
          <a:xfrm>
            <a:off x="732877" y="1232802"/>
            <a:ext cx="10358845" cy="74716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marL="514350" indent="-285750" algn="l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  <a:buFont typeface="Arial" panose="020B0604020202020204" pitchFamily="34" charset="0"/>
              <a:buChar char="•"/>
            </a:pPr>
            <a:r>
              <a:rPr lang="lt-LT" sz="1600" dirty="0">
                <a:solidFill>
                  <a:srgbClr val="000000"/>
                </a:solidFill>
              </a:rPr>
              <a:t>Tramvajaus bei BRT transportiniai rodikliai – kelionės greitis, pervežamų keleivių skaičiaus išaugimas yra panašūs, tuo tarpu visos kainos komponentės – infrastruktūra, riedmenys, pervežimai yra ženkliai brangesni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3CE2D60-1AA7-454B-87F2-C214468B31AF}"/>
              </a:ext>
            </a:extLst>
          </p:cNvPr>
          <p:cNvSpPr txBox="1">
            <a:spLocks/>
          </p:cNvSpPr>
          <p:nvPr/>
        </p:nvSpPr>
        <p:spPr>
          <a:xfrm>
            <a:off x="1162675" y="6462044"/>
            <a:ext cx="9866649" cy="27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100">
                <a:solidFill>
                  <a:schemeClr val="bg1">
                    <a:lumMod val="50000"/>
                  </a:schemeClr>
                </a:solidFill>
              </a:rPr>
              <a:t>Šaltinis: NTR Galimybių studija,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10FE52-C6E9-41FD-8AD9-30AF4CC4F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56" y="840163"/>
            <a:ext cx="3201349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lt-LT" altLang="ko-KR" sz="1400" b="1" dirty="0">
                <a:latin typeface="+mj-lt"/>
                <a:ea typeface="Gulim" panose="020B0600000101010101" pitchFamily="34" charset="-127"/>
              </a:rPr>
              <a:t>KOMENTARAI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grpSp>
        <p:nvGrpSpPr>
          <p:cNvPr id="11" name="Grupo 91">
            <a:extLst>
              <a:ext uri="{FF2B5EF4-FFF2-40B4-BE49-F238E27FC236}">
                <a16:creationId xmlns:a16="http://schemas.microsoft.com/office/drawing/2014/main" id="{02817C9F-7BA9-4981-8322-28512F00E011}"/>
              </a:ext>
            </a:extLst>
          </p:cNvPr>
          <p:cNvGrpSpPr/>
          <p:nvPr/>
        </p:nvGrpSpPr>
        <p:grpSpPr>
          <a:xfrm>
            <a:off x="993456" y="1139403"/>
            <a:ext cx="10106344" cy="45719"/>
            <a:chOff x="1066800" y="3210888"/>
            <a:chExt cx="2724150" cy="45719"/>
          </a:xfrm>
        </p:grpSpPr>
        <p:cxnSp>
          <p:nvCxnSpPr>
            <p:cNvPr id="12" name="Conexão reta 92">
              <a:extLst>
                <a:ext uri="{FF2B5EF4-FFF2-40B4-BE49-F238E27FC236}">
                  <a16:creationId xmlns:a16="http://schemas.microsoft.com/office/drawing/2014/main" id="{4CD002D7-2B99-4FE0-A329-234E85639371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210888"/>
              <a:ext cx="272415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ângulo 93">
              <a:extLst>
                <a:ext uri="{FF2B5EF4-FFF2-40B4-BE49-F238E27FC236}">
                  <a16:creationId xmlns:a16="http://schemas.microsoft.com/office/drawing/2014/main" id="{BFEDC6A0-70B5-4A7A-8F4F-83ED27C2CDCB}"/>
                </a:ext>
              </a:extLst>
            </p:cNvPr>
            <p:cNvSpPr/>
            <p:nvPr/>
          </p:nvSpPr>
          <p:spPr>
            <a:xfrm>
              <a:off x="1066800" y="3210888"/>
              <a:ext cx="9747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</p:spTree>
    <p:extLst>
      <p:ext uri="{BB962C8B-B14F-4D97-AF65-F5344CB8AC3E}">
        <p14:creationId xmlns:p14="http://schemas.microsoft.com/office/powerpoint/2010/main" val="3812620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C0842-8900-E84A-AE67-06FE7A2C3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PROJEKTO INDĖLIS ĮGYVENDINANT miesto TIKSLUS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4333B7-B24D-41D8-AE94-0C58D0C31E9A}"/>
              </a:ext>
            </a:extLst>
          </p:cNvPr>
          <p:cNvSpPr/>
          <p:nvPr/>
        </p:nvSpPr>
        <p:spPr>
          <a:xfrm>
            <a:off x="994954" y="739595"/>
            <a:ext cx="10104846" cy="3696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en-US" sz="1600" b="1" dirty="0">
                <a:solidFill>
                  <a:schemeClr val="tx1"/>
                </a:solidFill>
              </a:rPr>
              <a:t>PROJEKTO TIESIOGIN</a:t>
            </a:r>
            <a:r>
              <a:rPr lang="lt-LT" sz="1600" b="1" dirty="0">
                <a:solidFill>
                  <a:schemeClr val="tx1"/>
                </a:solidFill>
              </a:rPr>
              <a:t>Ė NAUDA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866D3-443D-4A10-B6B0-A1BA0E812FA8}"/>
              </a:ext>
            </a:extLst>
          </p:cNvPr>
          <p:cNvSpPr txBox="1"/>
          <p:nvPr/>
        </p:nvSpPr>
        <p:spPr>
          <a:xfrm>
            <a:off x="994954" y="1171108"/>
            <a:ext cx="10104846" cy="3764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en-US" sz="1400" dirty="0">
                <a:solidFill>
                  <a:srgbClr val="000000"/>
                </a:solidFill>
              </a:rPr>
              <a:t>8 </a:t>
            </a:r>
            <a:r>
              <a:rPr lang="lt-LT" sz="1400" dirty="0">
                <a:solidFill>
                  <a:srgbClr val="000000"/>
                </a:solidFill>
              </a:rPr>
              <a:t>proc. padidės viešojo transporto keleivių skaičius Klaipėdos mieste;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76EF1C-6955-4678-B8B8-D302D8824814}"/>
              </a:ext>
            </a:extLst>
          </p:cNvPr>
          <p:cNvSpPr txBox="1"/>
          <p:nvPr/>
        </p:nvSpPr>
        <p:spPr>
          <a:xfrm>
            <a:off x="994954" y="1652930"/>
            <a:ext cx="10104846" cy="3764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18 proc. sumažės kelionės laikas NTR linijoje;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95604A-431A-4CA3-821C-34F2DCBA388F}"/>
              </a:ext>
            </a:extLst>
          </p:cNvPr>
          <p:cNvSpPr txBox="1"/>
          <p:nvPr/>
        </p:nvSpPr>
        <p:spPr>
          <a:xfrm>
            <a:off x="994954" y="2134752"/>
            <a:ext cx="10104846" cy="3764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2 proc. sumažės lengvųjų automobilių naudojimas Klaipėdos mieste;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8D9BC1-853D-4BB9-BD37-935B82BB4926}"/>
              </a:ext>
            </a:extLst>
          </p:cNvPr>
          <p:cNvSpPr txBox="1"/>
          <p:nvPr/>
        </p:nvSpPr>
        <p:spPr>
          <a:xfrm>
            <a:off x="994954" y="2616574"/>
            <a:ext cx="10104846" cy="3764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3 proc. sumažės kelionės gaištis Klaipėdos mieste;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5E3B3-E7C9-4091-A848-68C75CE571A7}"/>
              </a:ext>
            </a:extLst>
          </p:cNvPr>
          <p:cNvSpPr txBox="1"/>
          <p:nvPr/>
        </p:nvSpPr>
        <p:spPr>
          <a:xfrm>
            <a:off x="994954" y="3098395"/>
            <a:ext cx="10104846" cy="3764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NTR įdiegimo dėka per 25 metus bus išsaugotos 4 žmonių gyvybės, bus sužeista 185 žmonėmis mažiau.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9DFEC1-DB75-4E3E-B002-EFEA14423DA4}"/>
              </a:ext>
            </a:extLst>
          </p:cNvPr>
          <p:cNvSpPr/>
          <p:nvPr/>
        </p:nvSpPr>
        <p:spPr>
          <a:xfrm>
            <a:off x="994954" y="3583333"/>
            <a:ext cx="10104846" cy="369639"/>
          </a:xfrm>
          <a:prstGeom prst="rect">
            <a:avLst/>
          </a:prstGeom>
          <a:solidFill>
            <a:schemeClr val="tx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en-US" sz="1600" b="1" dirty="0"/>
              <a:t>PROJEKTO PAPILDOMA</a:t>
            </a:r>
            <a:r>
              <a:rPr lang="lt-LT" sz="1600" b="1" dirty="0"/>
              <a:t> NAUDA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B65946-66B0-4509-AEE4-E69A407ED28A}"/>
              </a:ext>
            </a:extLst>
          </p:cNvPr>
          <p:cNvSpPr txBox="1"/>
          <p:nvPr/>
        </p:nvSpPr>
        <p:spPr>
          <a:xfrm>
            <a:off x="994954" y="4046972"/>
            <a:ext cx="10104846" cy="3696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Statybos darbų metu bus sukurtos papildomos darbo vietos;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385BD0-7751-4300-A389-92ADECCA3E4D}"/>
              </a:ext>
            </a:extLst>
          </p:cNvPr>
          <p:cNvSpPr txBox="1"/>
          <p:nvPr/>
        </p:nvSpPr>
        <p:spPr>
          <a:xfrm>
            <a:off x="994954" y="4528794"/>
            <a:ext cx="10104846" cy="3696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Keisis gyventojų mobilumo įpročiai, mąstymas, </a:t>
            </a:r>
            <a:r>
              <a:rPr lang="lt-LT" sz="1400" dirty="0" err="1">
                <a:solidFill>
                  <a:srgbClr val="000000"/>
                </a:solidFill>
              </a:rPr>
              <a:t>supratimAS</a:t>
            </a:r>
            <a:r>
              <a:rPr lang="lt-LT" sz="1400" dirty="0">
                <a:solidFill>
                  <a:srgbClr val="000000"/>
                </a:solidFill>
              </a:rPr>
              <a:t> apie miesto bendruomenės indėlį mažinant šiltnamio efektą;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E9AB57-D334-40AE-B6EA-182B6B958C5D}"/>
              </a:ext>
            </a:extLst>
          </p:cNvPr>
          <p:cNvSpPr txBox="1"/>
          <p:nvPr/>
        </p:nvSpPr>
        <p:spPr>
          <a:xfrm>
            <a:off x="994954" y="5010616"/>
            <a:ext cx="10104846" cy="3696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Klaipėdos miestas taps pirmuoju Baltijos šalių miestu, turinčiu modernią BRT susisiekimo infrastruktūrą;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F0F47B-8770-4590-9941-E970015DA3E5}"/>
              </a:ext>
            </a:extLst>
          </p:cNvPr>
          <p:cNvSpPr txBox="1"/>
          <p:nvPr/>
        </p:nvSpPr>
        <p:spPr>
          <a:xfrm>
            <a:off x="994954" y="5492438"/>
            <a:ext cx="10104846" cy="3696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Pagerės Klaipėdos miesto įvaizdis, išaugs miesto prestižas;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AFEDCD-A148-4754-AD61-312650F21853}"/>
              </a:ext>
            </a:extLst>
          </p:cNvPr>
          <p:cNvSpPr txBox="1"/>
          <p:nvPr/>
        </p:nvSpPr>
        <p:spPr>
          <a:xfrm>
            <a:off x="994954" y="5974259"/>
            <a:ext cx="10104846" cy="5050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Bus pasiektas sinerginis efektas – nauja </a:t>
            </a:r>
            <a:r>
              <a:rPr lang="lt-LT" sz="1400" dirty="0" err="1">
                <a:solidFill>
                  <a:srgbClr val="000000"/>
                </a:solidFill>
              </a:rPr>
              <a:t>moderniška</a:t>
            </a:r>
            <a:r>
              <a:rPr lang="lt-LT" sz="1400" dirty="0">
                <a:solidFill>
                  <a:srgbClr val="000000"/>
                </a:solidFill>
              </a:rPr>
              <a:t> transporto rūšis – tai signalas investuotojams,  grįžtantiems ir atvažiuojantiems gyventojams, turizmo plėtrai.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5C4FC8D-328C-48CD-B8DA-B726D021B6EB}"/>
              </a:ext>
            </a:extLst>
          </p:cNvPr>
          <p:cNvSpPr txBox="1">
            <a:spLocks/>
          </p:cNvSpPr>
          <p:nvPr/>
        </p:nvSpPr>
        <p:spPr>
          <a:xfrm>
            <a:off x="1162675" y="6517129"/>
            <a:ext cx="9866649" cy="27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NTR Galimybių studija,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611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492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arallelogram 4">
            <a:extLst>
              <a:ext uri="{FF2B5EF4-FFF2-40B4-BE49-F238E27FC236}">
                <a16:creationId xmlns:a16="http://schemas.microsoft.com/office/drawing/2014/main" id="{98447D60-7C8F-40B3-A07A-405ACDD2311A}"/>
              </a:ext>
            </a:extLst>
          </p:cNvPr>
          <p:cNvSpPr/>
          <p:nvPr/>
        </p:nvSpPr>
        <p:spPr>
          <a:xfrm flipH="1">
            <a:off x="3198965" y="4069261"/>
            <a:ext cx="6986588" cy="493246"/>
          </a:xfrm>
          <a:prstGeom prst="parallelogram">
            <a:avLst>
              <a:gd name="adj" fmla="val 32676"/>
            </a:avLst>
          </a:prstGeom>
          <a:solidFill>
            <a:srgbClr val="F8F8F8">
              <a:alpha val="25098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F6DEB-677A-2E42-8C2C-13CA0035A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8672" y="2166785"/>
            <a:ext cx="5963800" cy="3416850"/>
          </a:xfrm>
        </p:spPr>
        <p:txBody>
          <a:bodyPr>
            <a:normAutofit/>
          </a:bodyPr>
          <a:lstStyle/>
          <a:p>
            <a:r>
              <a:rPr lang="en-US" dirty="0" err="1"/>
              <a:t>Aktual</a:t>
            </a:r>
            <a:r>
              <a:rPr lang="lt-LT" dirty="0" err="1"/>
              <a:t>ūs</a:t>
            </a:r>
            <a:r>
              <a:rPr lang="lt-LT" dirty="0"/>
              <a:t> strateginiai dokumentai</a:t>
            </a:r>
          </a:p>
          <a:p>
            <a:r>
              <a:rPr lang="lt-LT" dirty="0"/>
              <a:t>Klaipėdos miesto esamos situacijos analizė</a:t>
            </a:r>
          </a:p>
          <a:p>
            <a:r>
              <a:rPr lang="lt-LT" dirty="0"/>
              <a:t>Sėkmės istorija</a:t>
            </a:r>
          </a:p>
          <a:p>
            <a:r>
              <a:rPr lang="lt-LT" dirty="0"/>
              <a:t>Pasiūlymai Klaipėdos miesto tolimesnei plėtrai</a:t>
            </a:r>
          </a:p>
          <a:p>
            <a:r>
              <a:rPr lang="lt-LT" dirty="0"/>
              <a:t>Išvados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6E5DB85-2D2D-4959-A2D9-A67D6B1D66B3}"/>
              </a:ext>
            </a:extLst>
          </p:cNvPr>
          <p:cNvSpPr txBox="1">
            <a:spLocks/>
          </p:cNvSpPr>
          <p:nvPr/>
        </p:nvSpPr>
        <p:spPr>
          <a:xfrm>
            <a:off x="3679172" y="697142"/>
            <a:ext cx="4063411" cy="596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SUSITIKIMO PLANAS</a:t>
            </a:r>
          </a:p>
        </p:txBody>
      </p:sp>
    </p:spTree>
    <p:extLst>
      <p:ext uri="{BB962C8B-B14F-4D97-AF65-F5344CB8AC3E}">
        <p14:creationId xmlns:p14="http://schemas.microsoft.com/office/powerpoint/2010/main" val="53043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0434F3ED-58AD-4C77-A2E9-32AC874A623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318692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5943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7D59B733-71A9-4CF0-A184-355FB97E1D6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lt-LT" sz="2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97C70-F0AA-48FA-8A7D-C14A2B83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dirty="0"/>
              <a:t>SPRENDINIŲ RODIKLIŲ PALYGINIMAS - SIŪLOMAS SPRENDINYS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7EAEE-E3EA-4D99-B2EB-7B380C8DB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954" y="3486304"/>
            <a:ext cx="10104846" cy="2528907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t-LT" sz="1700" dirty="0"/>
              <a:t>Atsižvelgiant į projekto rodiklius siūloma įgyvendinti naujos transporto rūšies projektą pasirenkant greitųjų BRT autobusų alternatyvą.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t-LT" sz="1700" dirty="0"/>
              <a:t>Siūloma įrengti BRT trasą dalinai panaudojant esamas eismo juostas;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t-LT" sz="1700" dirty="0"/>
              <a:t>Siūloma pertvarkyti maršrutus suformuojant privežamųjų maršrutų tinklą;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t-LT" sz="1700" dirty="0"/>
              <a:t>Siūloma projektą įgyvendinti sudarant viešojo ir privataus subjektų partnerystės (VPSP) sutartį 25 metams;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t-LT" sz="1700" dirty="0"/>
              <a:t>Pradėjus projekto įgyvendinimą 2020 metais, keleivių vežimas galėtų prasidėti 2025 m. viduryje.</a:t>
            </a:r>
          </a:p>
          <a:p>
            <a:pPr marL="285750" indent="-28575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lt-LT" sz="1700" dirty="0"/>
              <a:t>Siūloma įsigyti elektrinius autobusus privežamuosiuose maršrutuose</a:t>
            </a:r>
          </a:p>
          <a:p>
            <a:pPr marL="177800" indent="-17780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25000"/>
                </a:schemeClr>
              </a:buClr>
            </a:pPr>
            <a:endParaRPr lang="lt-LT" sz="1600" dirty="0"/>
          </a:p>
          <a:p>
            <a:pPr marL="0" indent="0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bg2">
                  <a:lumMod val="25000"/>
                </a:schemeClr>
              </a:buClr>
              <a:buNone/>
            </a:pPr>
            <a:endParaRPr lang="lt-LT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9EAF1-BC9B-4FD3-80C5-693551D801DD}"/>
              </a:ext>
            </a:extLst>
          </p:cNvPr>
          <p:cNvSpPr txBox="1"/>
          <p:nvPr/>
        </p:nvSpPr>
        <p:spPr>
          <a:xfrm>
            <a:off x="583894" y="1119317"/>
            <a:ext cx="3193922" cy="3430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pPr marL="228600" algn="ctr">
              <a:lnSpc>
                <a:spcPct val="100000"/>
              </a:lnSpc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400" b="1" dirty="0"/>
              <a:t>EKONOMINĖS ANALIZĖS REZULTATAI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272638-773A-401C-AACA-ACEF9F512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576488"/>
              </p:ext>
            </p:extLst>
          </p:nvPr>
        </p:nvGraphicFramePr>
        <p:xfrm>
          <a:off x="982663" y="1367860"/>
          <a:ext cx="9962479" cy="1280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1393">
                  <a:extLst>
                    <a:ext uri="{9D8B030D-6E8A-4147-A177-3AD203B41FA5}">
                      <a16:colId xmlns:a16="http://schemas.microsoft.com/office/drawing/2014/main" val="1370998330"/>
                    </a:ext>
                  </a:extLst>
                </a:gridCol>
                <a:gridCol w="2028979">
                  <a:extLst>
                    <a:ext uri="{9D8B030D-6E8A-4147-A177-3AD203B41FA5}">
                      <a16:colId xmlns:a16="http://schemas.microsoft.com/office/drawing/2014/main" val="102582786"/>
                    </a:ext>
                  </a:extLst>
                </a:gridCol>
                <a:gridCol w="2197634">
                  <a:extLst>
                    <a:ext uri="{9D8B030D-6E8A-4147-A177-3AD203B41FA5}">
                      <a16:colId xmlns:a16="http://schemas.microsoft.com/office/drawing/2014/main" val="2284844305"/>
                    </a:ext>
                  </a:extLst>
                </a:gridCol>
                <a:gridCol w="2274473">
                  <a:extLst>
                    <a:ext uri="{9D8B030D-6E8A-4147-A177-3AD203B41FA5}">
                      <a16:colId xmlns:a16="http://schemas.microsoft.com/office/drawing/2014/main" val="403175317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lt-LT" sz="1400" b="1" cap="all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RODIKLIS</a:t>
                      </a:r>
                      <a:endParaRPr lang="lt-LT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lt-LT" sz="14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BRT TRASA ĮRENGIANT NAUJAS EISMO JUOSTAS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lt-LT" sz="1400" b="1" cap="all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BRT TRASA DALINAI PANAUDOJANT ESAMAS EISMO JUOSTAS</a:t>
                      </a:r>
                      <a:endParaRPr lang="lt-LT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lt-LT" sz="1400" b="1" cap="all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TRAMVAJUS</a:t>
                      </a:r>
                      <a:endParaRPr lang="lt-LT" sz="1400" b="1" dirty="0">
                        <a:solidFill>
                          <a:schemeClr val="bg1"/>
                        </a:solidFill>
                        <a:effectLst/>
                        <a:latin typeface="+mj-lt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147306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71755" algn="l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chemeClr val="tx1"/>
                          </a:solidFill>
                          <a:effectLst/>
                        </a:rPr>
                        <a:t>EKONOMINĖ VIDINĖ GRĄŽOS NORMA</a:t>
                      </a:r>
                      <a:endParaRPr lang="lt-LT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6,4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SimSun" panose="02010600030101010101" pitchFamily="2" charset="-122"/>
                          <a:cs typeface="Cambria" panose="02040503050406030204" pitchFamily="18" charset="0"/>
                        </a:rPr>
                        <a:t>%</a:t>
                      </a:r>
                      <a:endParaRPr lang="lt-LT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</a:rPr>
                        <a:t>6,3%</a:t>
                      </a:r>
                      <a:endParaRPr lang="lt-LT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lt-LT" sz="1400" b="1" dirty="0">
                          <a:solidFill>
                            <a:srgbClr val="000000"/>
                          </a:solidFill>
                          <a:effectLst/>
                        </a:rPr>
                        <a:t>1,5%</a:t>
                      </a:r>
                      <a:endParaRPr lang="lt-LT" sz="14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07483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440CD8C3-113A-46E5-9B64-1EEBD69E5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63" y="3082661"/>
            <a:ext cx="3201349" cy="27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-윤고딕130" pitchFamily="18" charset="-127"/>
              </a:defRPr>
            </a:lvl9pPr>
          </a:lstStyle>
          <a:p>
            <a:r>
              <a:rPr lang="en-US" altLang="ko-KR" sz="1400" b="1" dirty="0">
                <a:latin typeface="+mj-lt"/>
                <a:ea typeface="Gulim" panose="020B0600000101010101" pitchFamily="34" charset="-127"/>
              </a:rPr>
              <a:t>PASI</a:t>
            </a:r>
            <a:r>
              <a:rPr lang="lt-LT" altLang="ko-KR" sz="1400" b="1" dirty="0">
                <a:latin typeface="+mj-lt"/>
                <a:ea typeface="Gulim" panose="020B0600000101010101" pitchFamily="34" charset="-127"/>
              </a:rPr>
              <a:t>ŪLYMAI</a:t>
            </a:r>
            <a:endParaRPr lang="lt-LT" altLang="ko-KR" sz="1800" b="1" dirty="0">
              <a:latin typeface="+mj-lt"/>
              <a:ea typeface="Gulim" panose="020B0600000101010101" pitchFamily="34" charset="-127"/>
            </a:endParaRPr>
          </a:p>
        </p:txBody>
      </p:sp>
      <p:grpSp>
        <p:nvGrpSpPr>
          <p:cNvPr id="8" name="Grupo 91">
            <a:extLst>
              <a:ext uri="{FF2B5EF4-FFF2-40B4-BE49-F238E27FC236}">
                <a16:creationId xmlns:a16="http://schemas.microsoft.com/office/drawing/2014/main" id="{30070DBD-43A2-4410-8945-836FA6B556C5}"/>
              </a:ext>
            </a:extLst>
          </p:cNvPr>
          <p:cNvGrpSpPr/>
          <p:nvPr/>
        </p:nvGrpSpPr>
        <p:grpSpPr>
          <a:xfrm>
            <a:off x="982663" y="3381901"/>
            <a:ext cx="10106344" cy="45719"/>
            <a:chOff x="1066800" y="3210888"/>
            <a:chExt cx="2724150" cy="45719"/>
          </a:xfrm>
        </p:grpSpPr>
        <p:cxnSp>
          <p:nvCxnSpPr>
            <p:cNvPr id="9" name="Conexão reta 92">
              <a:extLst>
                <a:ext uri="{FF2B5EF4-FFF2-40B4-BE49-F238E27FC236}">
                  <a16:creationId xmlns:a16="http://schemas.microsoft.com/office/drawing/2014/main" id="{78C8C979-D8D8-4F3A-A2F5-1D9DE45E45B4}"/>
                </a:ext>
              </a:extLst>
            </p:cNvPr>
            <p:cNvCxnSpPr>
              <a:cxnSpLocks/>
            </p:cNvCxnSpPr>
            <p:nvPr/>
          </p:nvCxnSpPr>
          <p:spPr>
            <a:xfrm>
              <a:off x="1066800" y="3210888"/>
              <a:ext cx="272415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 93">
              <a:extLst>
                <a:ext uri="{FF2B5EF4-FFF2-40B4-BE49-F238E27FC236}">
                  <a16:creationId xmlns:a16="http://schemas.microsoft.com/office/drawing/2014/main" id="{85E42C9F-B8BF-49CD-9F5A-87F62A6F968D}"/>
                </a:ext>
              </a:extLst>
            </p:cNvPr>
            <p:cNvSpPr/>
            <p:nvPr/>
          </p:nvSpPr>
          <p:spPr>
            <a:xfrm>
              <a:off x="1066800" y="3210888"/>
              <a:ext cx="97474" cy="4571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BE616A1-D9CB-4BFF-B016-84B36FCB8698}"/>
              </a:ext>
            </a:extLst>
          </p:cNvPr>
          <p:cNvSpPr txBox="1">
            <a:spLocks/>
          </p:cNvSpPr>
          <p:nvPr/>
        </p:nvSpPr>
        <p:spPr>
          <a:xfrm>
            <a:off x="1162675" y="6517129"/>
            <a:ext cx="9866649" cy="276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NTR Galimybių studija,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2019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16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A8A0B-D0B1-4B25-B114-3346DC2F33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16925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64E81A0-1F10-4B01-A778-2730850429F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112909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66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4F3A282-18B6-4EC1-9A5B-8CDC4586EA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lt-LT" sz="2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FA43A-5C74-431E-B4A4-D4785679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Europos žaliasis susitarimas (angl. </a:t>
            </a:r>
            <a:r>
              <a:rPr lang="lt-LT" dirty="0" err="1"/>
              <a:t>green</a:t>
            </a:r>
            <a:r>
              <a:rPr lang="lt-LT" dirty="0"/>
              <a:t> </a:t>
            </a:r>
            <a:r>
              <a:rPr lang="lt-LT" dirty="0" err="1"/>
              <a:t>deal</a:t>
            </a:r>
            <a:r>
              <a:rPr lang="lt-LT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61D5F-2E35-488B-8249-E8554ABEA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Europos Žaliasis Susitarimas,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2020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74434" name="Picture 2" descr="green">
            <a:extLst>
              <a:ext uri="{FF2B5EF4-FFF2-40B4-BE49-F238E27FC236}">
                <a16:creationId xmlns:a16="http://schemas.microsoft.com/office/drawing/2014/main" id="{681AA2E6-FFD8-411B-A351-076CC867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18" y="3874189"/>
            <a:ext cx="5459164" cy="239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DB44C8-1E7D-487D-9D0D-152DC6BFB87E}"/>
              </a:ext>
            </a:extLst>
          </p:cNvPr>
          <p:cNvSpPr/>
          <p:nvPr/>
        </p:nvSpPr>
        <p:spPr>
          <a:xfrm>
            <a:off x="982663" y="1293703"/>
            <a:ext cx="10117137" cy="36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/>
              <a:t>PAGRINDINIAI UŽDAVINIAI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697BC-093B-4A59-A422-F77C3ABB6D5F}"/>
              </a:ext>
            </a:extLst>
          </p:cNvPr>
          <p:cNvSpPr txBox="1"/>
          <p:nvPr/>
        </p:nvSpPr>
        <p:spPr>
          <a:xfrm>
            <a:off x="982662" y="2296407"/>
            <a:ext cx="10117137" cy="3696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Saugoti žmones, gyvūnus ir augalus nutraukiant taršą;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85A81-A35B-43CB-9C47-3D5F9A8D5979}"/>
              </a:ext>
            </a:extLst>
          </p:cNvPr>
          <p:cNvSpPr txBox="1"/>
          <p:nvPr/>
        </p:nvSpPr>
        <p:spPr>
          <a:xfrm>
            <a:off x="982662" y="2852921"/>
            <a:ext cx="10117137" cy="3696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Padėti įmonėms tapti pasauliniais švarios produkcijos ir technologijų lyderiais;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552C5B-19EB-4B14-B9E5-3918094252D6}"/>
              </a:ext>
            </a:extLst>
          </p:cNvPr>
          <p:cNvSpPr txBox="1"/>
          <p:nvPr/>
        </p:nvSpPr>
        <p:spPr>
          <a:xfrm>
            <a:off x="982662" y="3409435"/>
            <a:ext cx="10117137" cy="3696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Užtikrinti sklandų perėjimą prie netaršių technologijų.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4E1F-0DE6-4E1A-AE0F-27DC577FD26D}"/>
              </a:ext>
            </a:extLst>
          </p:cNvPr>
          <p:cNvSpPr txBox="1"/>
          <p:nvPr/>
        </p:nvSpPr>
        <p:spPr>
          <a:xfrm>
            <a:off x="982662" y="1739893"/>
            <a:ext cx="10117137" cy="3696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Tapti neutrali</a:t>
            </a:r>
            <a:r>
              <a:rPr lang="en-US" sz="1600" dirty="0">
                <a:solidFill>
                  <a:srgbClr val="000000"/>
                </a:solidFill>
              </a:rPr>
              <a:t>u</a:t>
            </a:r>
            <a:r>
              <a:rPr lang="lt-LT" sz="1600" dirty="0">
                <a:solidFill>
                  <a:srgbClr val="000000"/>
                </a:solidFill>
              </a:rPr>
              <a:t> klimato kaitai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lt-LT" sz="1600" dirty="0">
                <a:solidFill>
                  <a:srgbClr val="000000"/>
                </a:solidFill>
              </a:rPr>
              <a:t>žemynu iki 2050 metų;</a:t>
            </a:r>
          </a:p>
        </p:txBody>
      </p:sp>
    </p:spTree>
    <p:extLst>
      <p:ext uri="{BB962C8B-B14F-4D97-AF65-F5344CB8AC3E}">
        <p14:creationId xmlns:p14="http://schemas.microsoft.com/office/powerpoint/2010/main" val="1713811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64E81A0-1F10-4B01-A778-2730850429F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91934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6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64E81A0-1F10-4B01-A778-2730850429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4F3A282-18B6-4EC1-9A5B-8CDC4586EA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en-US" sz="2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FA43A-5C74-431E-B4A4-D4785679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Europos </a:t>
            </a:r>
            <a:r>
              <a:rPr lang="en-US" dirty="0" err="1"/>
              <a:t>komisijos</a:t>
            </a:r>
            <a:r>
              <a:rPr lang="en-US" dirty="0"/>
              <a:t> </a:t>
            </a:r>
            <a:r>
              <a:rPr lang="en-US" dirty="0" err="1"/>
              <a:t>baltoji</a:t>
            </a:r>
            <a:r>
              <a:rPr lang="en-US" dirty="0"/>
              <a:t> </a:t>
            </a:r>
            <a:r>
              <a:rPr lang="en-US" dirty="0" err="1"/>
              <a:t>transporto</a:t>
            </a:r>
            <a:r>
              <a:rPr lang="en-US" dirty="0"/>
              <a:t> </a:t>
            </a:r>
            <a:r>
              <a:rPr lang="en-US" dirty="0" err="1"/>
              <a:t>knyga</a:t>
            </a:r>
            <a:r>
              <a:rPr lang="en-US" dirty="0"/>
              <a:t> (</a:t>
            </a:r>
            <a:r>
              <a:rPr lang="en-US" dirty="0" err="1"/>
              <a:t>angl.</a:t>
            </a:r>
            <a:r>
              <a:rPr lang="en-US" dirty="0"/>
              <a:t> White paper)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61D5F-2E35-488B-8249-E8554ABEA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Europos </a:t>
            </a:r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B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altoji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ransport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nyga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2016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B44C8-1E7D-487D-9D0D-152DC6BFB87E}"/>
              </a:ext>
            </a:extLst>
          </p:cNvPr>
          <p:cNvSpPr/>
          <p:nvPr/>
        </p:nvSpPr>
        <p:spPr>
          <a:xfrm>
            <a:off x="982663" y="1293703"/>
            <a:ext cx="10117137" cy="36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/>
              <a:t>PAGRINDINIAI UŽDAVINIAI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697BC-093B-4A59-A422-F77C3ABB6D5F}"/>
              </a:ext>
            </a:extLst>
          </p:cNvPr>
          <p:cNvSpPr txBox="1"/>
          <p:nvPr/>
        </p:nvSpPr>
        <p:spPr>
          <a:xfrm>
            <a:off x="982662" y="2296407"/>
            <a:ext cx="10117137" cy="3696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Nuo 2030 m. neleisti senamiesčiuose važiuoti įprastinį kurą naudojančioms transporto priemonėms;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85A81-A35B-43CB-9C47-3D5F9A8D5979}"/>
              </a:ext>
            </a:extLst>
          </p:cNvPr>
          <p:cNvSpPr txBox="1"/>
          <p:nvPr/>
        </p:nvSpPr>
        <p:spPr>
          <a:xfrm>
            <a:off x="982662" y="2852921"/>
            <a:ext cx="10117137" cy="3696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Skatinti darnaus judumo įpročius, ypač miestuose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4E1F-0DE6-4E1A-AE0F-27DC577FD26D}"/>
              </a:ext>
            </a:extLst>
          </p:cNvPr>
          <p:cNvSpPr txBox="1"/>
          <p:nvPr/>
        </p:nvSpPr>
        <p:spPr>
          <a:xfrm>
            <a:off x="982662" y="1739893"/>
            <a:ext cx="10117137" cy="3696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Transporto sektoriuje 2030 m. būtina sumažinti šiltnamio efektą sukeliančių dujų išmetimus 20%</a:t>
            </a:r>
            <a:r>
              <a:rPr lang="en-US" sz="1600" dirty="0">
                <a:solidFill>
                  <a:srgbClr val="000000"/>
                </a:solidFill>
              </a:rPr>
              <a:t>,</a:t>
            </a:r>
            <a:r>
              <a:rPr lang="lt-LT" sz="1600" dirty="0">
                <a:solidFill>
                  <a:srgbClr val="000000"/>
                </a:solidFill>
              </a:rPr>
              <a:t> lyginant su 2008 m.;</a:t>
            </a:r>
          </a:p>
        </p:txBody>
      </p:sp>
      <p:pic>
        <p:nvPicPr>
          <p:cNvPr id="275458" name="Picture 2" descr="Image result for EU transport">
            <a:extLst>
              <a:ext uri="{FF2B5EF4-FFF2-40B4-BE49-F238E27FC236}">
                <a16:creationId xmlns:a16="http://schemas.microsoft.com/office/drawing/2014/main" id="{52D05145-8EF0-4F7C-B202-EF2AC7597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91" y="3413581"/>
            <a:ext cx="4486619" cy="286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20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64E81A0-1F10-4B01-A778-2730850429F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34865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11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64E81A0-1F10-4B01-A778-2730850429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4F3A282-18B6-4EC1-9A5B-8CDC4586EA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lt-LT" sz="2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FA43A-5C74-431E-B4A4-D4785679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Paryžiaus susitarimas dėl klimato kaitos (angl. Paris </a:t>
            </a:r>
            <a:r>
              <a:rPr lang="lt-LT" dirty="0" err="1"/>
              <a:t>agreement</a:t>
            </a:r>
            <a:r>
              <a:rPr lang="lt-LT" dirty="0"/>
              <a:t>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61D5F-2E35-488B-8249-E8554ABEA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Jungtinės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autos, Paryžiaus susitarimas,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2016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B44C8-1E7D-487D-9D0D-152DC6BFB87E}"/>
              </a:ext>
            </a:extLst>
          </p:cNvPr>
          <p:cNvSpPr/>
          <p:nvPr/>
        </p:nvSpPr>
        <p:spPr>
          <a:xfrm>
            <a:off x="982663" y="1293703"/>
            <a:ext cx="10117137" cy="36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/>
              <a:t>PAGRINDINIAI UŽDAVINIAI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0697BC-093B-4A59-A422-F77C3ABB6D5F}"/>
              </a:ext>
            </a:extLst>
          </p:cNvPr>
          <p:cNvSpPr txBox="1"/>
          <p:nvPr/>
        </p:nvSpPr>
        <p:spPr>
          <a:xfrm>
            <a:off x="982662" y="2628127"/>
            <a:ext cx="10117137" cy="662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Didinti gebėjimą prisitaikyti prie neigiamo klimato kaitos poveikio ir skatinti atsparumą klimato kaitai ir mažu išmetamųjų šiltnamio efektą sukeliančių dujų kiekiu pasižyminčią plėtrą;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F85A81-A35B-43CB-9C47-3D5F9A8D5979}"/>
              </a:ext>
            </a:extLst>
          </p:cNvPr>
          <p:cNvSpPr txBox="1"/>
          <p:nvPr/>
        </p:nvSpPr>
        <p:spPr>
          <a:xfrm>
            <a:off x="983402" y="3516978"/>
            <a:ext cx="10117137" cy="662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Užtikrinti, kad skiriamas finansavimas atitiktų išmetamųjų šiltnamio efektą sukeliančių dujų kiekio mažėjimo trajektoriją ir klimato kaitai atsparią plėtrą.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4E1F-0DE6-4E1A-AE0F-27DC577FD26D}"/>
              </a:ext>
            </a:extLst>
          </p:cNvPr>
          <p:cNvSpPr txBox="1"/>
          <p:nvPr/>
        </p:nvSpPr>
        <p:spPr>
          <a:xfrm>
            <a:off x="982662" y="1739893"/>
            <a:ext cx="10117137" cy="66178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Siekti, kad vidutinės pasaulio temperatūros didėjimas neviršytų 1,5 °C palyginti su </a:t>
            </a:r>
            <a:r>
              <a:rPr lang="lt-LT" sz="1600" dirty="0" err="1">
                <a:solidFill>
                  <a:srgbClr val="000000"/>
                </a:solidFill>
              </a:rPr>
              <a:t>ikipramoninio</a:t>
            </a:r>
            <a:r>
              <a:rPr lang="lt-LT" sz="1600" dirty="0">
                <a:solidFill>
                  <a:srgbClr val="000000"/>
                </a:solidFill>
              </a:rPr>
              <a:t> laikotarpio lygiu, suvokiant, kad tai gerokai sumažintų klimato kaitos pavojų ir poveikį;</a:t>
            </a:r>
          </a:p>
        </p:txBody>
      </p:sp>
      <p:pic>
        <p:nvPicPr>
          <p:cNvPr id="276484" name="Picture 4" descr="Image result for paris agreement">
            <a:extLst>
              <a:ext uri="{FF2B5EF4-FFF2-40B4-BE49-F238E27FC236}">
                <a16:creationId xmlns:a16="http://schemas.microsoft.com/office/drawing/2014/main" id="{A28B4893-474F-44DC-AF9B-C355A2D9D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18" y="4412740"/>
            <a:ext cx="4488565" cy="203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343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64E81A0-1F10-4B01-A778-2730850429F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595295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35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64E81A0-1F10-4B01-A778-2730850429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A4F3A282-18B6-4EC1-9A5B-8CDC4586EAD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lt-LT" sz="24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FA43A-5C74-431E-B4A4-D4785679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400" dirty="0">
                <a:solidFill>
                  <a:schemeClr val="bg2">
                    <a:lumMod val="25000"/>
                  </a:schemeClr>
                </a:solidFill>
              </a:rPr>
              <a:t>Klaipėdos miesto ekonominės plėtros strategija iki 2030 metų</a:t>
            </a:r>
            <a:endParaRPr lang="lt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561D5F-2E35-488B-8249-E8554ABEAD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lt-LT" sz="1100" dirty="0">
                <a:solidFill>
                  <a:schemeClr val="bg1">
                    <a:lumMod val="50000"/>
                  </a:schemeClr>
                </a:solidFill>
              </a:rPr>
              <a:t>Šaltinis: Klaipėdos ekonominės plėtros strategija,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2018 m.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DB44C8-1E7D-487D-9D0D-152DC6BFB87E}"/>
              </a:ext>
            </a:extLst>
          </p:cNvPr>
          <p:cNvSpPr/>
          <p:nvPr/>
        </p:nvSpPr>
        <p:spPr>
          <a:xfrm>
            <a:off x="982663" y="996245"/>
            <a:ext cx="10117137" cy="36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/>
              <a:t>VIZIJA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984E1F-0DE6-4E1A-AE0F-27DC577FD26D}"/>
              </a:ext>
            </a:extLst>
          </p:cNvPr>
          <p:cNvSpPr txBox="1"/>
          <p:nvPr/>
        </p:nvSpPr>
        <p:spPr>
          <a:xfrm>
            <a:off x="982662" y="1442435"/>
            <a:ext cx="10117137" cy="66178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Klaipėda 2030 – pasaulinio lygio mėlynosios ekonomikos ir sparčių sprendimų miestas: geriausia vieta gyventi, dirbti, ilsėtis ir investuoti Baltijos regione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5D8B1B-87E0-4928-91E3-4749AD0BAE71}"/>
              </a:ext>
            </a:extLst>
          </p:cNvPr>
          <p:cNvSpPr/>
          <p:nvPr/>
        </p:nvSpPr>
        <p:spPr>
          <a:xfrm>
            <a:off x="2803037" y="2318758"/>
            <a:ext cx="6585927" cy="10303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>
                <a:solidFill>
                  <a:schemeClr val="tx1"/>
                </a:solidFill>
              </a:rPr>
              <a:t>PAGRINDINIAI IŠŠŪKIAI: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3CD7BE-1462-45CB-A929-9A0E741B87C2}"/>
              </a:ext>
            </a:extLst>
          </p:cNvPr>
          <p:cNvSpPr/>
          <p:nvPr/>
        </p:nvSpPr>
        <p:spPr>
          <a:xfrm>
            <a:off x="4010142" y="2776248"/>
            <a:ext cx="1266940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KLIMATO KAITA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1F2ED2-15DC-4692-B466-1C3D0B02BA3A}"/>
              </a:ext>
            </a:extLst>
          </p:cNvPr>
          <p:cNvSpPr/>
          <p:nvPr/>
        </p:nvSpPr>
        <p:spPr>
          <a:xfrm>
            <a:off x="5462530" y="2772919"/>
            <a:ext cx="1266940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DEMOGRAFINIAI IŠŠŪKIAI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5D4C88-0596-41E6-A810-8FA48CBFBDB7}"/>
              </a:ext>
            </a:extLst>
          </p:cNvPr>
          <p:cNvSpPr/>
          <p:nvPr/>
        </p:nvSpPr>
        <p:spPr>
          <a:xfrm>
            <a:off x="6905738" y="2772918"/>
            <a:ext cx="1266940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INVESTICIJŲ TRŪKUMAS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747987-07EB-4312-A248-7BEAAE5786AC}"/>
              </a:ext>
            </a:extLst>
          </p:cNvPr>
          <p:cNvSpPr/>
          <p:nvPr/>
        </p:nvSpPr>
        <p:spPr>
          <a:xfrm>
            <a:off x="2803037" y="4038078"/>
            <a:ext cx="6585927" cy="11803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>
                <a:solidFill>
                  <a:schemeClr val="tx1"/>
                </a:solidFill>
              </a:rPr>
              <a:t>ŽALIASIS MIESTAS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380B69-58EA-423E-8C6F-05C6603105CD}"/>
              </a:ext>
            </a:extLst>
          </p:cNvPr>
          <p:cNvSpPr/>
          <p:nvPr/>
        </p:nvSpPr>
        <p:spPr>
          <a:xfrm>
            <a:off x="7104042" y="4573155"/>
            <a:ext cx="1786570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KONKURENCINGUMO DIDINIMAS</a:t>
            </a:r>
          </a:p>
        </p:txBody>
      </p:sp>
      <p:sp>
        <p:nvSpPr>
          <p:cNvPr id="28" name="Right Brace 27">
            <a:extLst>
              <a:ext uri="{FF2B5EF4-FFF2-40B4-BE49-F238E27FC236}">
                <a16:creationId xmlns:a16="http://schemas.microsoft.com/office/drawing/2014/main" id="{C3297905-F1BC-4560-83AC-0192FCE62E25}"/>
              </a:ext>
            </a:extLst>
          </p:cNvPr>
          <p:cNvSpPr/>
          <p:nvPr/>
        </p:nvSpPr>
        <p:spPr>
          <a:xfrm rot="16200000">
            <a:off x="6027062" y="1625980"/>
            <a:ext cx="137866" cy="5589215"/>
          </a:xfrm>
          <a:prstGeom prst="rightBrace">
            <a:avLst/>
          </a:prstGeom>
          <a:ln w="127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AB2876-D1FE-4D92-B556-01D27235AC30}"/>
              </a:ext>
            </a:extLst>
          </p:cNvPr>
          <p:cNvSpPr/>
          <p:nvPr/>
        </p:nvSpPr>
        <p:spPr>
          <a:xfrm>
            <a:off x="5169664" y="3514125"/>
            <a:ext cx="1852672" cy="36963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SPRENDIMO BŪDAI</a:t>
            </a:r>
          </a:p>
        </p:txBody>
      </p: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7063F7CB-54D7-4FCB-8DC0-52AA5FA90717}"/>
              </a:ext>
            </a:extLst>
          </p:cNvPr>
          <p:cNvCxnSpPr>
            <a:stCxn id="11" idx="2"/>
            <a:endCxn id="31" idx="0"/>
          </p:cNvCxnSpPr>
          <p:nvPr/>
        </p:nvCxnSpPr>
        <p:spPr>
          <a:xfrm rot="5400000">
            <a:off x="6013501" y="3431625"/>
            <a:ext cx="165000" cy="1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30822A4-9157-4BEB-AE55-F681EE11F53C}"/>
              </a:ext>
            </a:extLst>
          </p:cNvPr>
          <p:cNvCxnSpPr>
            <a:cxnSpLocks/>
            <a:stCxn id="31" idx="2"/>
            <a:endCxn id="18" idx="0"/>
          </p:cNvCxnSpPr>
          <p:nvPr/>
        </p:nvCxnSpPr>
        <p:spPr>
          <a:xfrm>
            <a:off x="6096000" y="3883764"/>
            <a:ext cx="1" cy="1543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952B5E49-9A74-4F57-81A6-B199E5028E5B}"/>
              </a:ext>
            </a:extLst>
          </p:cNvPr>
          <p:cNvSpPr/>
          <p:nvPr/>
        </p:nvSpPr>
        <p:spPr>
          <a:xfrm>
            <a:off x="3301388" y="4573155"/>
            <a:ext cx="1786570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EKOLOGIŠKAS VT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C6D9463-E72D-4829-A2C9-084C2B977A2B}"/>
              </a:ext>
            </a:extLst>
          </p:cNvPr>
          <p:cNvSpPr/>
          <p:nvPr/>
        </p:nvSpPr>
        <p:spPr>
          <a:xfrm>
            <a:off x="5202715" y="4573155"/>
            <a:ext cx="1786570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ŠVARI, SVEIKA APLINKA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01615A2-2B90-4C9F-9D1F-A797BF75EC71}"/>
              </a:ext>
            </a:extLst>
          </p:cNvPr>
          <p:cNvSpPr/>
          <p:nvPr/>
        </p:nvSpPr>
        <p:spPr>
          <a:xfrm>
            <a:off x="1037748" y="5416345"/>
            <a:ext cx="10117137" cy="103036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>
                <a:solidFill>
                  <a:schemeClr val="tx1"/>
                </a:solidFill>
              </a:rPr>
              <a:t>REZULTATAI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3178D22-F17A-437E-8C96-8BF32704D6A2}"/>
              </a:ext>
            </a:extLst>
          </p:cNvPr>
          <p:cNvSpPr/>
          <p:nvPr/>
        </p:nvSpPr>
        <p:spPr>
          <a:xfrm>
            <a:off x="8658623" y="5780692"/>
            <a:ext cx="2259096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NAUJOS UŽSIENIO INVESTIJOS (1,5 MLRD. EUR)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8DB709B-DB94-46D7-9C11-388F909BBD83}"/>
              </a:ext>
            </a:extLst>
          </p:cNvPr>
          <p:cNvSpPr/>
          <p:nvPr/>
        </p:nvSpPr>
        <p:spPr>
          <a:xfrm>
            <a:off x="6187025" y="5780692"/>
            <a:ext cx="2259096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AUGANTIS GYVENTOJŲ SKAIČIUS (190 TŪKST.)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A6072AA-7BC8-4C13-83CB-5079A0D79689}"/>
              </a:ext>
            </a:extLst>
          </p:cNvPr>
          <p:cNvSpPr/>
          <p:nvPr/>
        </p:nvSpPr>
        <p:spPr>
          <a:xfrm>
            <a:off x="3715426" y="5780692"/>
            <a:ext cx="2259096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fi-FI" sz="1200" b="1" dirty="0">
                <a:solidFill>
                  <a:srgbClr val="000000"/>
                </a:solidFill>
              </a:rPr>
              <a:t>AUGANTIS TURIZMAS (PADIDĖS 2 KARTUS)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C6E2BE6-7DDD-4E50-BC9C-945869471EB3}"/>
              </a:ext>
            </a:extLst>
          </p:cNvPr>
          <p:cNvSpPr/>
          <p:nvPr/>
        </p:nvSpPr>
        <p:spPr>
          <a:xfrm>
            <a:off x="1243827" y="5780692"/>
            <a:ext cx="2259096" cy="369639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buClr>
                <a:schemeClr val="accent5"/>
              </a:buClr>
              <a:buSzPct val="90000"/>
            </a:pPr>
            <a:r>
              <a:rPr lang="lt-LT" sz="1200" b="1" dirty="0">
                <a:solidFill>
                  <a:srgbClr val="000000"/>
                </a:solidFill>
              </a:rPr>
              <a:t>AUGANTI EKONOMIKA (BVP PADIDĖS 2 KARTUS)</a:t>
            </a:r>
          </a:p>
        </p:txBody>
      </p:sp>
      <p:cxnSp>
        <p:nvCxnSpPr>
          <p:cNvPr id="276488" name="Straight Arrow Connector 276487">
            <a:extLst>
              <a:ext uri="{FF2B5EF4-FFF2-40B4-BE49-F238E27FC236}">
                <a16:creationId xmlns:a16="http://schemas.microsoft.com/office/drawing/2014/main" id="{E97427D5-59F1-4886-B725-0627B04E63E0}"/>
              </a:ext>
            </a:extLst>
          </p:cNvPr>
          <p:cNvCxnSpPr>
            <a:cxnSpLocks/>
            <a:stCxn id="18" idx="2"/>
            <a:endCxn id="39" idx="0"/>
          </p:cNvCxnSpPr>
          <p:nvPr/>
        </p:nvCxnSpPr>
        <p:spPr>
          <a:xfrm>
            <a:off x="6096001" y="5218402"/>
            <a:ext cx="316" cy="1979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08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33E63-2EE3-4181-BBCE-CCE11640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dirty="0"/>
              <a:t>KLAIPĖDOS MIESTO DARNAUS JUDUMO PLANAS – SVEIKAS, APLINKAI DRAUGIŠKAS, PATOGUS MIESTAS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D10413-FB41-45DC-9DA9-08B9C59ABC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lt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F0317-F2F3-4A7C-BDB0-A4C299171C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427913" y="1304925"/>
            <a:ext cx="3671887" cy="49688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938E02-D370-41A3-AE7D-FE73EA9CC1AA}"/>
              </a:ext>
            </a:extLst>
          </p:cNvPr>
          <p:cNvSpPr/>
          <p:nvPr/>
        </p:nvSpPr>
        <p:spPr>
          <a:xfrm>
            <a:off x="994954" y="1302734"/>
            <a:ext cx="6000757" cy="36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en-US" sz="1600" b="1" dirty="0"/>
              <a:t>PAGRINDINIAI TIKSLAI</a:t>
            </a:r>
            <a:endParaRPr lang="lt-LT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2AF77-1233-41DF-931C-2805BE6223AC}"/>
              </a:ext>
            </a:extLst>
          </p:cNvPr>
          <p:cNvSpPr txBox="1"/>
          <p:nvPr/>
        </p:nvSpPr>
        <p:spPr>
          <a:xfrm>
            <a:off x="982662" y="1949216"/>
            <a:ext cx="6013049" cy="10253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Kelionių skaičiaus modalini</a:t>
            </a:r>
            <a:r>
              <a:rPr lang="en-US" sz="1600" dirty="0">
                <a:solidFill>
                  <a:srgbClr val="000000"/>
                </a:solidFill>
              </a:rPr>
              <a:t>o </a:t>
            </a:r>
            <a:r>
              <a:rPr lang="en-US" sz="1600" dirty="0" err="1">
                <a:solidFill>
                  <a:srgbClr val="000000"/>
                </a:solidFill>
              </a:rPr>
              <a:t>pasiskirstymo</a:t>
            </a:r>
            <a:r>
              <a:rPr lang="en-US" sz="1600" dirty="0">
                <a:solidFill>
                  <a:srgbClr val="000000"/>
                </a:solidFill>
              </a:rPr>
              <a:t> poky</a:t>
            </a:r>
            <a:r>
              <a:rPr lang="lt-LT" sz="1600" dirty="0" err="1">
                <a:solidFill>
                  <a:srgbClr val="000000"/>
                </a:solidFill>
              </a:rPr>
              <a:t>čiai</a:t>
            </a:r>
            <a:r>
              <a:rPr lang="lt-LT" sz="1600" dirty="0">
                <a:solidFill>
                  <a:srgbClr val="000000"/>
                </a:solidFill>
              </a:rPr>
              <a:t>:</a:t>
            </a:r>
          </a:p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Kelionių viešuoju transportu – padidės 17%;</a:t>
            </a:r>
          </a:p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Kelionių lengvaisiais automobiliais – sumažės  33%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D10B5-7C6A-4933-8974-EB79FDF0649B}"/>
              </a:ext>
            </a:extLst>
          </p:cNvPr>
          <p:cNvSpPr txBox="1"/>
          <p:nvPr/>
        </p:nvSpPr>
        <p:spPr>
          <a:xfrm>
            <a:off x="982661" y="3263826"/>
            <a:ext cx="6013049" cy="10253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Oro taršos sumažinimas:</a:t>
            </a:r>
          </a:p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dirty="0">
                <a:solidFill>
                  <a:srgbClr val="000000"/>
                </a:solidFill>
              </a:rPr>
              <a:t>Pagal Europos Komisijos nustatytus įkainius 2030 m. dėl sumažėjusios taršos bus sutaupyta 11 mln. EUR</a:t>
            </a:r>
          </a:p>
        </p:txBody>
      </p:sp>
      <p:pic>
        <p:nvPicPr>
          <p:cNvPr id="14" name="Graphic 13" descr="Leaf">
            <a:extLst>
              <a:ext uri="{FF2B5EF4-FFF2-40B4-BE49-F238E27FC236}">
                <a16:creationId xmlns:a16="http://schemas.microsoft.com/office/drawing/2014/main" id="{5E37C56F-BAB3-49AC-B4FA-9FDCED67A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8496" y="549161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07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E4CD0C0-83D9-4C6F-BF86-E492E88AE33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91171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57" name="think-cell Slide" r:id="rId5" imgW="493" imgH="493" progId="TCLayout.ActiveDocument.1">
                  <p:embed/>
                </p:oleObj>
              </mc:Choice>
              <mc:Fallback>
                <p:oleObj name="think-cell Slide" r:id="rId5" imgW="493" imgH="493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8BD4FBF-5A99-4138-AEC3-6AB2A13A04C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accent5"/>
              </a:buClr>
              <a:buSzPct val="90000"/>
            </a:pPr>
            <a:endParaRPr lang="lt-LT" sz="22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8D4B5C-35C4-4733-82FD-CF65BECAF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2040 METŲ SUSISIEKIMO SISTEMOS VIZIJA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FBE51-903D-4494-B512-CC70112D7A71}"/>
              </a:ext>
            </a:extLst>
          </p:cNvPr>
          <p:cNvSpPr txBox="1"/>
          <p:nvPr/>
        </p:nvSpPr>
        <p:spPr>
          <a:xfrm>
            <a:off x="982662" y="1949216"/>
            <a:ext cx="1892739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b="1" dirty="0">
                <a:solidFill>
                  <a:srgbClr val="000000"/>
                </a:solidFill>
              </a:rPr>
              <a:t>EUROPOS ŽALIASIS SUSITARIMAS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40413A-9A6E-430D-8E19-80E7E1B7C2F7}"/>
              </a:ext>
            </a:extLst>
          </p:cNvPr>
          <p:cNvSpPr/>
          <p:nvPr/>
        </p:nvSpPr>
        <p:spPr>
          <a:xfrm>
            <a:off x="994954" y="1302734"/>
            <a:ext cx="10061517" cy="36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lt-LT" sz="1600" b="1" dirty="0"/>
              <a:t>ĮSIPAREIGOJIMAI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928E9B-DEA2-44FC-ABA8-12B8E01C9241}"/>
              </a:ext>
            </a:extLst>
          </p:cNvPr>
          <p:cNvSpPr txBox="1"/>
          <p:nvPr/>
        </p:nvSpPr>
        <p:spPr>
          <a:xfrm>
            <a:off x="3041277" y="1949216"/>
            <a:ext cx="1892738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b="1" dirty="0">
                <a:solidFill>
                  <a:srgbClr val="000000"/>
                </a:solidFill>
              </a:rPr>
              <a:t>BALTOJI TRANSPORTO KNYGA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311C28-7849-4613-B1F5-7558D1EE5BC3}"/>
              </a:ext>
            </a:extLst>
          </p:cNvPr>
          <p:cNvSpPr txBox="1"/>
          <p:nvPr/>
        </p:nvSpPr>
        <p:spPr>
          <a:xfrm>
            <a:off x="5099891" y="1949216"/>
            <a:ext cx="1892737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b="1" dirty="0">
                <a:solidFill>
                  <a:srgbClr val="000000"/>
                </a:solidFill>
              </a:rPr>
              <a:t>PARYŽIAUS SUSITARIMAS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DA76A-63BD-43D6-A397-2761184DE824}"/>
              </a:ext>
            </a:extLst>
          </p:cNvPr>
          <p:cNvSpPr txBox="1"/>
          <p:nvPr/>
        </p:nvSpPr>
        <p:spPr>
          <a:xfrm>
            <a:off x="7158504" y="1949216"/>
            <a:ext cx="1892737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600" b="1" dirty="0">
                <a:solidFill>
                  <a:srgbClr val="000000"/>
                </a:solidFill>
              </a:rPr>
              <a:t>EKONOMIKOS STRATEGIJA </a:t>
            </a:r>
            <a:r>
              <a:rPr lang="en-US" sz="1600" b="1" dirty="0">
                <a:solidFill>
                  <a:srgbClr val="000000"/>
                </a:solidFill>
              </a:rPr>
              <a:t>2040</a:t>
            </a:r>
            <a:endParaRPr lang="lt-LT" sz="1600" b="1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056FD3-62D6-493C-909D-ABF206651220}"/>
              </a:ext>
            </a:extLst>
          </p:cNvPr>
          <p:cNvSpPr txBox="1"/>
          <p:nvPr/>
        </p:nvSpPr>
        <p:spPr>
          <a:xfrm>
            <a:off x="9217117" y="1949216"/>
            <a:ext cx="1892737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en-US" sz="1600" b="1" dirty="0">
                <a:solidFill>
                  <a:srgbClr val="000000"/>
                </a:solidFill>
              </a:rPr>
              <a:t>KLAIP</a:t>
            </a:r>
            <a:r>
              <a:rPr lang="lt-LT" sz="1600" b="1" dirty="0">
                <a:solidFill>
                  <a:srgbClr val="000000"/>
                </a:solidFill>
              </a:rPr>
              <a:t>ĖDOS DJP</a:t>
            </a:r>
            <a:r>
              <a:rPr lang="en-US" sz="1600" b="1" dirty="0">
                <a:solidFill>
                  <a:srgbClr val="000000"/>
                </a:solidFill>
              </a:rPr>
              <a:t>*</a:t>
            </a:r>
            <a:endParaRPr lang="lt-LT" sz="1600" b="1" dirty="0">
              <a:solidFill>
                <a:srgbClr val="000000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CCD3BEA-A40E-4B6E-8059-BD66FBF96B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89822" y="6462496"/>
            <a:ext cx="9866649" cy="276924"/>
          </a:xfrm>
        </p:spPr>
        <p:txBody>
          <a:bodyPr>
            <a:norm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DJP* -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Darnaus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judumo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planas</a:t>
            </a:r>
            <a:endParaRPr lang="lt-LT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8" name="Group 47">
            <a:extLst>
              <a:ext uri="{FF2B5EF4-FFF2-40B4-BE49-F238E27FC236}">
                <a16:creationId xmlns:a16="http://schemas.microsoft.com/office/drawing/2014/main" id="{53E0C3F7-6D66-4642-84B0-B39A70526804}"/>
              </a:ext>
            </a:extLst>
          </p:cNvPr>
          <p:cNvGrpSpPr/>
          <p:nvPr/>
        </p:nvGrpSpPr>
        <p:grpSpPr>
          <a:xfrm rot="5400000">
            <a:off x="5985464" y="-2357787"/>
            <a:ext cx="221075" cy="10202095"/>
            <a:chOff x="6688140" y="-905372"/>
            <a:chExt cx="236597" cy="9553106"/>
          </a:xfrm>
        </p:grpSpPr>
        <p:grpSp>
          <p:nvGrpSpPr>
            <p:cNvPr id="19" name="Group 56">
              <a:extLst>
                <a:ext uri="{FF2B5EF4-FFF2-40B4-BE49-F238E27FC236}">
                  <a16:creationId xmlns:a16="http://schemas.microsoft.com/office/drawing/2014/main" id="{2389DE05-AEE0-4CAE-8D12-A8E0BC9C5DB1}"/>
                </a:ext>
              </a:extLst>
            </p:cNvPr>
            <p:cNvGrpSpPr/>
            <p:nvPr/>
          </p:nvGrpSpPr>
          <p:grpSpPr>
            <a:xfrm>
              <a:off x="6688140" y="3752743"/>
              <a:ext cx="236597" cy="368515"/>
              <a:chOff x="6152226" y="1407887"/>
              <a:chExt cx="236597" cy="336479"/>
            </a:xfrm>
          </p:grpSpPr>
          <p:sp>
            <p:nvSpPr>
              <p:cNvPr id="22" name="Isosceles Triangle 358">
                <a:extLst>
                  <a:ext uri="{FF2B5EF4-FFF2-40B4-BE49-F238E27FC236}">
                    <a16:creationId xmlns:a16="http://schemas.microsoft.com/office/drawing/2014/main" id="{EC0CF595-CA09-4754-BA12-FA45A4ED3983}"/>
                  </a:ext>
                </a:extLst>
              </p:cNvPr>
              <p:cNvSpPr/>
              <p:nvPr/>
            </p:nvSpPr>
            <p:spPr>
              <a:xfrm rot="5400000">
                <a:off x="6051486" y="1508627"/>
                <a:ext cx="336478" cy="134997"/>
              </a:xfrm>
              <a:custGeom>
                <a:avLst/>
                <a:gdLst>
                  <a:gd name="connsiteX0" fmla="*/ 0 w 533400"/>
                  <a:gd name="connsiteY0" fmla="*/ 311561 h 311561"/>
                  <a:gd name="connsiteX1" fmla="*/ 266700 w 533400"/>
                  <a:gd name="connsiteY1" fmla="*/ 0 h 311561"/>
                  <a:gd name="connsiteX2" fmla="*/ 533400 w 533400"/>
                  <a:gd name="connsiteY2" fmla="*/ 311561 h 311561"/>
                  <a:gd name="connsiteX3" fmla="*/ 0 w 533400"/>
                  <a:gd name="connsiteY3" fmla="*/ 311561 h 311561"/>
                  <a:gd name="connsiteX0" fmla="*/ 0 w 533400"/>
                  <a:gd name="connsiteY0" fmla="*/ 311561 h 403001"/>
                  <a:gd name="connsiteX1" fmla="*/ 266700 w 533400"/>
                  <a:gd name="connsiteY1" fmla="*/ 0 h 403001"/>
                  <a:gd name="connsiteX2" fmla="*/ 533400 w 533400"/>
                  <a:gd name="connsiteY2" fmla="*/ 311561 h 403001"/>
                  <a:gd name="connsiteX3" fmla="*/ 91440 w 533400"/>
                  <a:gd name="connsiteY3" fmla="*/ 403001 h 403001"/>
                  <a:gd name="connsiteX0" fmla="*/ 0 w 533400"/>
                  <a:gd name="connsiteY0" fmla="*/ 311561 h 311561"/>
                  <a:gd name="connsiteX1" fmla="*/ 266700 w 533400"/>
                  <a:gd name="connsiteY1" fmla="*/ 0 h 311561"/>
                  <a:gd name="connsiteX2" fmla="*/ 533400 w 533400"/>
                  <a:gd name="connsiteY2" fmla="*/ 311561 h 311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3400" h="311561">
                    <a:moveTo>
                      <a:pt x="0" y="311561"/>
                    </a:moveTo>
                    <a:lnTo>
                      <a:pt x="266700" y="0"/>
                    </a:lnTo>
                    <a:lnTo>
                      <a:pt x="533400" y="311561"/>
                    </a:lnTo>
                  </a:path>
                </a:pathLst>
              </a:custGeom>
              <a:noFill/>
              <a:ln w="28575" cap="rnd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ru-RU" sz="1000" dirty="0" err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Isosceles Triangle 358">
                <a:extLst>
                  <a:ext uri="{FF2B5EF4-FFF2-40B4-BE49-F238E27FC236}">
                    <a16:creationId xmlns:a16="http://schemas.microsoft.com/office/drawing/2014/main" id="{987F9889-EAFF-4FD7-950F-836B90E59121}"/>
                  </a:ext>
                </a:extLst>
              </p:cNvPr>
              <p:cNvSpPr/>
              <p:nvPr/>
            </p:nvSpPr>
            <p:spPr>
              <a:xfrm rot="5400000">
                <a:off x="6153086" y="1508628"/>
                <a:ext cx="336478" cy="134997"/>
              </a:xfrm>
              <a:custGeom>
                <a:avLst/>
                <a:gdLst>
                  <a:gd name="connsiteX0" fmla="*/ 0 w 533400"/>
                  <a:gd name="connsiteY0" fmla="*/ 311561 h 311561"/>
                  <a:gd name="connsiteX1" fmla="*/ 266700 w 533400"/>
                  <a:gd name="connsiteY1" fmla="*/ 0 h 311561"/>
                  <a:gd name="connsiteX2" fmla="*/ 533400 w 533400"/>
                  <a:gd name="connsiteY2" fmla="*/ 311561 h 311561"/>
                  <a:gd name="connsiteX3" fmla="*/ 0 w 533400"/>
                  <a:gd name="connsiteY3" fmla="*/ 311561 h 311561"/>
                  <a:gd name="connsiteX0" fmla="*/ 0 w 533400"/>
                  <a:gd name="connsiteY0" fmla="*/ 311561 h 403001"/>
                  <a:gd name="connsiteX1" fmla="*/ 266700 w 533400"/>
                  <a:gd name="connsiteY1" fmla="*/ 0 h 403001"/>
                  <a:gd name="connsiteX2" fmla="*/ 533400 w 533400"/>
                  <a:gd name="connsiteY2" fmla="*/ 311561 h 403001"/>
                  <a:gd name="connsiteX3" fmla="*/ 91440 w 533400"/>
                  <a:gd name="connsiteY3" fmla="*/ 403001 h 403001"/>
                  <a:gd name="connsiteX0" fmla="*/ 0 w 533400"/>
                  <a:gd name="connsiteY0" fmla="*/ 311561 h 311561"/>
                  <a:gd name="connsiteX1" fmla="*/ 266700 w 533400"/>
                  <a:gd name="connsiteY1" fmla="*/ 0 h 311561"/>
                  <a:gd name="connsiteX2" fmla="*/ 533400 w 533400"/>
                  <a:gd name="connsiteY2" fmla="*/ 311561 h 311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3400" h="311561">
                    <a:moveTo>
                      <a:pt x="0" y="311561"/>
                    </a:moveTo>
                    <a:lnTo>
                      <a:pt x="266700" y="0"/>
                    </a:lnTo>
                    <a:lnTo>
                      <a:pt x="533400" y="311561"/>
                    </a:lnTo>
                  </a:path>
                </a:pathLst>
              </a:custGeom>
              <a:noFill/>
              <a:ln w="28575" cap="rnd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ru-RU" sz="1000" dirty="0" err="1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20" name="Straight Connector 57">
              <a:extLst>
                <a:ext uri="{FF2B5EF4-FFF2-40B4-BE49-F238E27FC236}">
                  <a16:creationId xmlns:a16="http://schemas.microsoft.com/office/drawing/2014/main" id="{C065C3CB-2225-4C91-9143-B8CF004257C9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4528443" y="1321824"/>
              <a:ext cx="4454394" cy="1"/>
            </a:xfrm>
            <a:prstGeom prst="lin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1" name="Straight Connector 42">
              <a:extLst>
                <a:ext uri="{FF2B5EF4-FFF2-40B4-BE49-F238E27FC236}">
                  <a16:creationId xmlns:a16="http://schemas.microsoft.com/office/drawing/2014/main" id="{86078312-C633-4338-BBFC-DC2A208F2F0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594262" y="6486355"/>
              <a:ext cx="4322757" cy="2"/>
            </a:xfrm>
            <a:prstGeom prst="lin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E6ADE030-BD26-4681-B33D-BF4F422C61C2}"/>
              </a:ext>
            </a:extLst>
          </p:cNvPr>
          <p:cNvSpPr/>
          <p:nvPr/>
        </p:nvSpPr>
        <p:spPr>
          <a:xfrm>
            <a:off x="994954" y="3017686"/>
            <a:ext cx="10061517" cy="3696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chemeClr val="accent5"/>
              </a:buClr>
              <a:buSzPct val="90000"/>
            </a:pPr>
            <a:r>
              <a:rPr lang="en-US" sz="1600" b="1" dirty="0"/>
              <a:t>VIZIJA </a:t>
            </a:r>
            <a:r>
              <a:rPr lang="lt-LT" sz="1600" b="1" dirty="0"/>
              <a:t>ĮSIPAREIGOJIMŲ ĮGYVENDINIMUI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1D9A50-D9F3-4BE8-A25C-D523F13F6191}"/>
              </a:ext>
            </a:extLst>
          </p:cNvPr>
          <p:cNvSpPr txBox="1"/>
          <p:nvPr/>
        </p:nvSpPr>
        <p:spPr>
          <a:xfrm>
            <a:off x="982663" y="3457658"/>
            <a:ext cx="10127193" cy="5100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b="1" dirty="0">
                <a:solidFill>
                  <a:srgbClr val="000000"/>
                </a:solidFill>
              </a:rPr>
              <a:t>Įrengiamos naujos transporto rūšies trasos, naudojamos tik ekologiškos viešojo transporto priemonės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64711C-82BC-4CCE-A299-10822DA1423E}"/>
              </a:ext>
            </a:extLst>
          </p:cNvPr>
          <p:cNvSpPr txBox="1"/>
          <p:nvPr/>
        </p:nvSpPr>
        <p:spPr>
          <a:xfrm>
            <a:off x="982663" y="5769551"/>
            <a:ext cx="10127193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Melnragės gyvenvietė pritaikoma pėstiesiems ir dviratininkams, uždraudžiamas transporto su vidaus degimo varikliais eismas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9FC469-206C-4C94-99C1-2C1F5A1747C9}"/>
              </a:ext>
            </a:extLst>
          </p:cNvPr>
          <p:cNvSpPr txBox="1"/>
          <p:nvPr/>
        </p:nvSpPr>
        <p:spPr>
          <a:xfrm>
            <a:off x="982663" y="4613604"/>
            <a:ext cx="10127193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Gatvėse, kurioms nustatyta pirmenybė viešajam transportui ir dviračiams mažinamas greitis bei eismo juostų, skirtų automobiliams, skaičius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3EAA-3B58-486F-A238-137EDD268632}"/>
              </a:ext>
            </a:extLst>
          </p:cNvPr>
          <p:cNvSpPr txBox="1"/>
          <p:nvPr/>
        </p:nvSpPr>
        <p:spPr>
          <a:xfrm>
            <a:off x="982663" y="4035631"/>
            <a:ext cx="10127193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Senamiestyje bei Naujamiestyje paliekamas tik pėsčiųjų, dviratininkų bei elektromobilių eismas, sukuriama nulinės CO2 emisijos zona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998B6C-BF90-4DA3-ACEC-1BC7CABE957F}"/>
              </a:ext>
            </a:extLst>
          </p:cNvPr>
          <p:cNvSpPr txBox="1"/>
          <p:nvPr/>
        </p:nvSpPr>
        <p:spPr>
          <a:xfrm>
            <a:off x="982663" y="5191577"/>
            <a:ext cx="10127193" cy="5100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</a:pPr>
            <a:r>
              <a:rPr lang="lt-LT" sz="1400" dirty="0">
                <a:solidFill>
                  <a:srgbClr val="000000"/>
                </a:solidFill>
              </a:rPr>
              <a:t>Vystomas vandens transportas Danės upėje ir keleivinis vandens transportas Kuršių mariose integruojant į viešojo transporto sistemą </a:t>
            </a:r>
          </a:p>
        </p:txBody>
      </p:sp>
    </p:spTree>
    <p:extLst>
      <p:ext uri="{BB962C8B-B14F-4D97-AF65-F5344CB8AC3E}">
        <p14:creationId xmlns:p14="http://schemas.microsoft.com/office/powerpoint/2010/main" val="271508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57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arallelogram 4">
            <a:extLst>
              <a:ext uri="{FF2B5EF4-FFF2-40B4-BE49-F238E27FC236}">
                <a16:creationId xmlns:a16="http://schemas.microsoft.com/office/drawing/2014/main" id="{98447D60-7C8F-40B3-A07A-405ACDD2311A}"/>
              </a:ext>
            </a:extLst>
          </p:cNvPr>
          <p:cNvSpPr/>
          <p:nvPr/>
        </p:nvSpPr>
        <p:spPr>
          <a:xfrm flipH="1">
            <a:off x="2739528" y="2705420"/>
            <a:ext cx="6986588" cy="493246"/>
          </a:xfrm>
          <a:prstGeom prst="parallelogram">
            <a:avLst>
              <a:gd name="adj" fmla="val 32676"/>
            </a:avLst>
          </a:prstGeom>
          <a:solidFill>
            <a:srgbClr val="F8F8F8">
              <a:alpha val="25098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7F6DEB-677A-2E42-8C2C-13CA0035AC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8672" y="2166785"/>
            <a:ext cx="5963800" cy="3416850"/>
          </a:xfrm>
        </p:spPr>
        <p:txBody>
          <a:bodyPr>
            <a:normAutofit/>
          </a:bodyPr>
          <a:lstStyle/>
          <a:p>
            <a:r>
              <a:rPr lang="en-US" dirty="0" err="1"/>
              <a:t>Aktual</a:t>
            </a:r>
            <a:r>
              <a:rPr lang="lt-LT" dirty="0" err="1"/>
              <a:t>ūs</a:t>
            </a:r>
            <a:r>
              <a:rPr lang="lt-LT" dirty="0"/>
              <a:t> strateginiai dokumentai</a:t>
            </a:r>
          </a:p>
          <a:p>
            <a:r>
              <a:rPr lang="lt-LT" dirty="0"/>
              <a:t>Klaipėdos miesto esamos situacijos analizė</a:t>
            </a:r>
          </a:p>
          <a:p>
            <a:r>
              <a:rPr lang="lt-LT" dirty="0"/>
              <a:t>Sėkmės istorija</a:t>
            </a:r>
          </a:p>
          <a:p>
            <a:r>
              <a:rPr lang="lt-LT" dirty="0"/>
              <a:t>Pasiūlymai Klaipėdos miesto tolimesnei plėtrai</a:t>
            </a:r>
          </a:p>
          <a:p>
            <a:r>
              <a:rPr lang="lt-LT" dirty="0"/>
              <a:t>Išvados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E6E5DB85-2D2D-4959-A2D9-A67D6B1D66B3}"/>
              </a:ext>
            </a:extLst>
          </p:cNvPr>
          <p:cNvSpPr txBox="1">
            <a:spLocks/>
          </p:cNvSpPr>
          <p:nvPr/>
        </p:nvSpPr>
        <p:spPr>
          <a:xfrm>
            <a:off x="3679172" y="697142"/>
            <a:ext cx="4063411" cy="596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5"/>
              </a:buClr>
              <a:buFont typeface="Arial" panose="020B0604020202020204" pitchFamily="34" charset="0"/>
              <a:buNone/>
              <a:defRPr sz="32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dirty="0"/>
              <a:t>SUSITIKIMO PLANAS</a:t>
            </a:r>
          </a:p>
        </p:txBody>
      </p:sp>
    </p:spTree>
    <p:extLst>
      <p:ext uri="{BB962C8B-B14F-4D97-AF65-F5344CB8AC3E}">
        <p14:creationId xmlns:p14="http://schemas.microsoft.com/office/powerpoint/2010/main" val="21338605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EWNAMES" val="True"/>
  <p:tag name="PREVIOUSNAME" val="C:\Users\Yulia Klyushina\Downloads\20180624 good slides first draft .pptx"/>
  <p:tag name="THINKCELLPRESENTATIONDONOTDELETE" val="&lt;?xml version=&quot;1.0&quot; encoding=&quot;UTF-16&quot; standalone=&quot;yes&quot;?&gt;&lt;root reqver=&quot;24162&quot;&gt;&lt;version val=&quot;27118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-%1-%Y&lt;/m_strFormatTime&gt;&lt;m_yearfmt&gt;&lt;begin val=&quot;0&quot;/&gt;&lt;end val=&quot;0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4&lt;/m_strFormatTime&gt;&lt;m_yearfmt&gt;&lt;begin val=&quot;0&quot;/&gt;&lt;end val=&quot;4&quot;/&gt;&lt;/m_yearfmt&gt;&lt;/m_precDefaultWeek&gt;&lt;m_precDefaultDay&gt;&lt;m_bNumberIsYear val=&quot;0&quot;/&gt;&lt;m_strFormatTime&gt;%d&lt;/m_strFormatTime&gt;&lt;m_yearfmt&gt;&lt;begin val=&quot;0&quot;/&gt;&lt;end val=&quot;4&quot;/&gt;&lt;/m_yearfmt&gt;&lt;/m_precDefaultDay&gt;&lt;m_mruColor&gt;&lt;m_vecMRU length=&quot;6&quot;&gt;&lt;elem m_fUsage=&quot;1.65610000000000012754E+00&quot;&gt;&lt;m_msothmcolidx val=&quot;0&quot;/&gt;&lt;m_rgb r=&quot;BE&quot; g=&quot;70&quot; b=&quot;6B&quot;/&gt;&lt;m_nBrightness tagver0=&quot;26206&quot; tagname0=&quot;m_nBrightnessUNRECOGNIZED&quot; val=&quot;0&quot;/&gt;&lt;/elem&gt;&lt;elem m_fUsage=&quot;9.00000000000000022204E-01&quot;&gt;&lt;m_msothmcolidx val=&quot;0&quot;/&gt;&lt;m_rgb r=&quot;01&quot; g=&quot;B1&quot; b=&quot;C2&quot;/&gt;&lt;m_nBrightness tagver0=&quot;26206&quot; tagname0=&quot;m_nBrightnessUNRECOGNIZED&quot; val=&quot;0&quot;/&gt;&lt;/elem&gt;&lt;elem m_fUsage=&quot;8.10000000000000053291E-01&quot;&gt;&lt;m_msothmcolidx val=&quot;0&quot;/&gt;&lt;m_rgb r=&quot;AC&quot; g=&quot;AC&quot; b=&quot;AC&quot;/&gt;&lt;m_nBrightness tagver0=&quot;26206&quot; tagname0=&quot;m_nBrightnessUNRECOGNIZED&quot; val=&quot;0&quot;/&gt;&lt;/elem&gt;&lt;elem m_fUsage=&quot;7.29000000000000092371E-01&quot;&gt;&lt;m_msothmcolidx val=&quot;0&quot;/&gt;&lt;m_rgb r=&quot;F0&quot; g=&quot;DE&quot; b=&quot;DD&quot;/&gt;&lt;m_nBrightness tagver0=&quot;26206&quot; tagname0=&quot;m_nBrightnessUNRECOGNIZED&quot; val=&quot;0&quot;/&gt;&lt;/elem&gt;&lt;elem m_fUsage=&quot;5.90490000000000181402E-01&quot;&gt;&lt;m_msothmcolidx val=&quot;0&quot;/&gt;&lt;m_rgb r=&quot;C2&quot; g=&quot;C9&quot; b=&quot;C9&quot;/&gt;&lt;m_nBrightness tagver0=&quot;26206&quot; tagname0=&quot;m_nBrightnessUNRECOGNIZED&quot; val=&quot;0&quot;/&gt;&lt;/elem&gt;&lt;elem m_fUsage=&quot;5.31441000000000163261E-01&quot;&gt;&lt;m_msothmcolidx val=&quot;0&quot;/&gt;&lt;m_rgb r=&quot;DA&quot; g=&quot;E9&quot; b=&quot;A7&quot;/&gt;&lt;m_nBrightness tagver0=&quot;26206&quot; tagname0=&quot;m_nBrightnessUNRECOGNIZED&quot; val=&quot;0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hyku197QAmHaRw_V78Ex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1Zb4CMQISMVPyfvDeGs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qy.aMTjTBKdqEfLjklXL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4Ld2vNR7GgCMW9bf8LO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PQW9ltSgqxhOnUBCaR0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6wC8aAHQOWH6WDjbIyBS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wxzWYQ2.B0q7QdTwzEU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wxzWYQ2.B0q7QdTwzEU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9F7ah7lSm2NhFIUZ1gDX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wxzWYQ2.B0q7QdTwzEU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wxzWYQ2.B0q7QdTwzE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fOSWWI_NvRjbtTQa_AR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kBe6lnDSwGnOZDk3KSRk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YubkP9INSHiJSEc12OG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d5uxJaJepVw4L1xtZyCX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XIJvOaIRoJPX5wrHefO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Opwu7hDEdXUx4xU3WPFk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hlEwmlRQqW1.fMDhAeJ2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8NXkx7ZTou85MKWtg0gN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o Office">
  <a:themeElements>
    <a:clrScheme name="Civitta">
      <a:dk1>
        <a:srgbClr val="134753"/>
      </a:dk1>
      <a:lt1>
        <a:srgbClr val="FFFFFF"/>
      </a:lt1>
      <a:dk2>
        <a:srgbClr val="4C4C4C"/>
      </a:dk2>
      <a:lt2>
        <a:srgbClr val="C2E8F1"/>
      </a:lt2>
      <a:accent1>
        <a:srgbClr val="3CA1BC"/>
      </a:accent1>
      <a:accent2>
        <a:srgbClr val="48B9D5"/>
      </a:accent2>
      <a:accent3>
        <a:srgbClr val="502523"/>
      </a:accent3>
      <a:accent4>
        <a:srgbClr val="00ABC0"/>
      </a:accent4>
      <a:accent5>
        <a:srgbClr val="ABCD3A"/>
      </a:accent5>
      <a:accent6>
        <a:srgbClr val="588133"/>
      </a:accent6>
      <a:hlink>
        <a:srgbClr val="00ABC0"/>
      </a:hlink>
      <a:folHlink>
        <a:srgbClr val="134753"/>
      </a:folHlink>
    </a:clrScheme>
    <a:fontScheme name="Civitta fon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buClr>
            <a:schemeClr val="accent5"/>
          </a:buClr>
          <a:buSzPct val="90000"/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rtlCol="0" anchor="t" anchorCtr="0">
        <a:noAutofit/>
      </a:bodyPr>
      <a:lstStyle>
        <a:defPPr marL="228600" algn="l">
          <a:lnSpc>
            <a:spcPct val="100000"/>
          </a:lnSpc>
          <a:spcBef>
            <a:spcPts val="600"/>
          </a:spcBef>
          <a:buClr>
            <a:schemeClr val="accent5"/>
          </a:buClr>
          <a:buSzPct val="90000"/>
          <a:defRPr sz="1200"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14784</TotalTime>
  <Words>2165</Words>
  <Application>Microsoft Office PowerPoint</Application>
  <PresentationFormat>Widescreen</PresentationFormat>
  <Paragraphs>375</Paragraphs>
  <Slides>26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Symbol</vt:lpstr>
      <vt:lpstr>Tema do Office</vt:lpstr>
      <vt:lpstr>think-cell Slide</vt:lpstr>
      <vt:lpstr>PowerPoint Presentation</vt:lpstr>
      <vt:lpstr>PowerPoint Presentation</vt:lpstr>
      <vt:lpstr>Europos žaliasis susitarimas (angl. green deal)</vt:lpstr>
      <vt:lpstr>Europos komisijos baltoji transporto knyga (angl. White paper)</vt:lpstr>
      <vt:lpstr>Paryžiaus susitarimas dėl klimato kaitos (angl. Paris agreement)</vt:lpstr>
      <vt:lpstr>Klaipėdos miesto ekonominės plėtros strategija iki 2030 metų</vt:lpstr>
      <vt:lpstr>KLAIPĖDOS MIESTO DARNAUS JUDUMO PLANAS – SVEIKAS, APLINKAI DRAUGIŠKAS, PATOGUS MIESTAS </vt:lpstr>
      <vt:lpstr>2040 METŲ SUSISIEKIMO SISTEMOS VIZIJA </vt:lpstr>
      <vt:lpstr>PowerPoint Presentation</vt:lpstr>
      <vt:lpstr>KLAIPĖDOS MIESTAS – ESAMA SITUACIJA</vt:lpstr>
      <vt:lpstr>AUTOMOBILIŲ IR VIEŠOJO TRANSPORTO KELEIVIŲ SRAUTŲ KARTOGRAMOS (PER PARĄ)</vt:lpstr>
      <vt:lpstr>PowerPoint Presentation</vt:lpstr>
      <vt:lpstr>KITŲ MIESTŲ PATIRTIS. ŽALIASIS MIESTAS. KOPENHAGOS SĖKMĖS ISTORIJA</vt:lpstr>
      <vt:lpstr>PowerPoint Presentation</vt:lpstr>
      <vt:lpstr>NAGRINĖJAMI NAUJŲ TRANSPORTO RŪŠIŲ (NTR) ScenArijai ir ALTERNATYVOS</vt:lpstr>
      <vt:lpstr>MINIMALAUS VIEŠOJO TRANSPORTO TOBULINIMO ALTERNATYVA</vt:lpstr>
      <vt:lpstr>MetroPOLITENO alternatyva</vt:lpstr>
      <vt:lpstr>ESTAKADINIO TRAMVAJAUS ARBA BRT ALTERNATYVA</vt:lpstr>
      <vt:lpstr>ANTŽEMINIO TRAMVAJAUS ALTERNATYVA</vt:lpstr>
      <vt:lpstr>ATNŽEMINIŲ GREITŲJŲ AUTOBUSŲ BRT ALTERNATYVos</vt:lpstr>
      <vt:lpstr>PAGRINDINĖS BRT TRASOS CHARAKTERISTIKOS PAGAL ATKARPAS DALINAI PANAUDOJANT ESAMAS  JUOSTAS</vt:lpstr>
      <vt:lpstr>PROJEKTO ALTERNATYVŲ LĖŠŲ POREIKIS</vt:lpstr>
      <vt:lpstr>PROJEKTO INDĖLIS ĮGYVENDINANT miesto TIKSLUS</vt:lpstr>
      <vt:lpstr>PowerPoint Presentation</vt:lpstr>
      <vt:lpstr>SPRENDINIŲ RODIKLIŲ PALYGINIMAS - SIŪLOMAS SPRENDINYS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T440</dc:creator>
  <cp:lastModifiedBy>Augmantas</cp:lastModifiedBy>
  <cp:revision>980</cp:revision>
  <cp:lastPrinted>2019-12-31T08:16:43Z</cp:lastPrinted>
  <dcterms:created xsi:type="dcterms:W3CDTF">2018-05-11T14:04:54Z</dcterms:created>
  <dcterms:modified xsi:type="dcterms:W3CDTF">2020-02-06T22:12:57Z</dcterms:modified>
</cp:coreProperties>
</file>