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31"/>
  </p:notesMasterIdLst>
  <p:sldIdLst>
    <p:sldId id="360" r:id="rId2"/>
    <p:sldId id="340" r:id="rId3"/>
    <p:sldId id="335" r:id="rId4"/>
    <p:sldId id="356" r:id="rId5"/>
    <p:sldId id="331" r:id="rId6"/>
    <p:sldId id="304" r:id="rId7"/>
    <p:sldId id="257" r:id="rId8"/>
    <p:sldId id="289" r:id="rId9"/>
    <p:sldId id="339" r:id="rId10"/>
    <p:sldId id="349" r:id="rId11"/>
    <p:sldId id="366" r:id="rId12"/>
    <p:sldId id="367" r:id="rId13"/>
    <p:sldId id="375" r:id="rId14"/>
    <p:sldId id="373" r:id="rId15"/>
    <p:sldId id="332" r:id="rId16"/>
    <p:sldId id="348" r:id="rId17"/>
    <p:sldId id="303" r:id="rId18"/>
    <p:sldId id="365" r:id="rId19"/>
    <p:sldId id="301" r:id="rId20"/>
    <p:sldId id="362" r:id="rId21"/>
    <p:sldId id="363" r:id="rId22"/>
    <p:sldId id="291" r:id="rId23"/>
    <p:sldId id="364" r:id="rId24"/>
    <p:sldId id="370" r:id="rId25"/>
    <p:sldId id="371" r:id="rId26"/>
    <p:sldId id="372" r:id="rId27"/>
    <p:sldId id="377" r:id="rId28"/>
    <p:sldId id="376" r:id="rId29"/>
    <p:sldId id="361" r:id="rId3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5C1E"/>
    <a:srgbClr val="ED1C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Šviesus stilius 3 – paryškinima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Šviesus stilius 3 – paryškinima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034E78-7F5D-4C2E-B375-FC64B27BC917}" styleName="Tamsus stiliu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Tamsus stilius1 – paryškinima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Tamsus stilius1 – paryškinima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Tamsus stilius 2 – paryškinimas 1/paryškinima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Tamsus stilius 2 – paryškinimas 3/paryškinima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Šviesus stilius 3 – paryškinima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Tamsus stiliu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Vidutinis stilius 4 – paryškinima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Vidutinis stili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showGuides="1">
      <p:cViewPr varScale="1">
        <p:scale>
          <a:sx n="66" d="100"/>
          <a:sy n="66" d="100"/>
        </p:scale>
        <p:origin x="72" y="516"/>
      </p:cViewPr>
      <p:guideLst>
        <p:guide orient="horz" pos="2137"/>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ocuments\Konsultacijos\Klaipedos%20autobusu%20parkas\Autobusu%20parkas%20dokumentai\Bendras%20jungimo%20efekto%20rezultat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ocuments\Konsultacijos\Klaipedos%20autobusu%20parkas\Autobusu%20parkas%20dokumentai\Bendras%20jungimo%20efekto%20rezultata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38888888888887"/>
          <c:y val="0.27629233511586454"/>
          <c:w val="0.46111111111111114"/>
          <c:h val="0.76851851851851849"/>
        </c:manualLayout>
      </c:layout>
      <c:doughnutChart>
        <c:varyColors val="1"/>
        <c:ser>
          <c:idx val="0"/>
          <c:order val="0"/>
          <c:spPr>
            <a:solidFill>
              <a:srgbClr val="FF0000"/>
            </a:solidFill>
          </c:spPr>
          <c:dPt>
            <c:idx val="0"/>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1-C918-438D-8E20-4B70E3C36343}"/>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C918-438D-8E20-4B70E3C36343}"/>
              </c:ext>
            </c:extLst>
          </c:dPt>
          <c:dPt>
            <c:idx val="2"/>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5-C918-438D-8E20-4B70E3C36343}"/>
              </c:ext>
            </c:extLst>
          </c:dPt>
          <c:dPt>
            <c:idx val="3"/>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7-C918-438D-8E20-4B70E3C36343}"/>
              </c:ext>
            </c:extLst>
          </c:dPt>
          <c:dPt>
            <c:idx val="4"/>
            <c:bubble3D val="0"/>
            <c:spPr>
              <a:solidFill>
                <a:schemeClr val="tx1"/>
              </a:solidFill>
              <a:ln w="19050">
                <a:solidFill>
                  <a:schemeClr val="lt1"/>
                </a:solidFill>
              </a:ln>
              <a:effectLst/>
            </c:spPr>
            <c:extLst xmlns:c16r2="http://schemas.microsoft.com/office/drawing/2015/06/chart">
              <c:ext xmlns:c16="http://schemas.microsoft.com/office/drawing/2014/chart" uri="{C3380CC4-5D6E-409C-BE32-E72D297353CC}">
                <c16:uniqueId val="{00000009-C918-438D-8E20-4B70E3C36343}"/>
              </c:ext>
            </c:extLst>
          </c:dPt>
          <c:dPt>
            <c:idx val="5"/>
            <c:bubble3D val="0"/>
            <c:spPr>
              <a:solidFill>
                <a:schemeClr val="tx1">
                  <a:lumMod val="65000"/>
                  <a:lumOff val="3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C918-438D-8E20-4B70E3C36343}"/>
              </c:ext>
            </c:extLst>
          </c:dPt>
          <c:dPt>
            <c:idx val="6"/>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C918-438D-8E20-4B70E3C36343}"/>
              </c:ext>
            </c:extLst>
          </c:dPt>
          <c:dLbls>
            <c:dLbl>
              <c:idx val="0"/>
              <c:layout>
                <c:manualLayout>
                  <c:x val="0.17217410323709537"/>
                  <c:y val="-3.2430839193228534E-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C918-438D-8E20-4B70E3C36343}"/>
                </c:ext>
                <c:ext xmlns:c15="http://schemas.microsoft.com/office/drawing/2012/chart" uri="{CE6537A1-D6FC-4f65-9D91-7224C49458BB}"/>
              </c:extLst>
            </c:dLbl>
            <c:dLbl>
              <c:idx val="1"/>
              <c:layout>
                <c:manualLayout>
                  <c:x val="-0.24939326334208223"/>
                  <c:y val="0.21982006259912684"/>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C918-438D-8E20-4B70E3C36343}"/>
                </c:ext>
                <c:ext xmlns:c15="http://schemas.microsoft.com/office/drawing/2012/chart" uri="{CE6537A1-D6FC-4f65-9D91-7224C49458BB}"/>
              </c:extLst>
            </c:dLbl>
            <c:dLbl>
              <c:idx val="2"/>
              <c:layout>
                <c:manualLayout>
                  <c:x val="-0.23605271216097987"/>
                  <c:y val="0.1696301598663803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C918-438D-8E20-4B70E3C36343}"/>
                </c:ext>
                <c:ext xmlns:c15="http://schemas.microsoft.com/office/drawing/2012/chart" uri="{CE6537A1-D6FC-4f65-9D91-7224C49458BB}"/>
              </c:extLst>
            </c:dLbl>
            <c:dLbl>
              <c:idx val="3"/>
              <c:layout>
                <c:manualLayout>
                  <c:x val="-0.24538648293963256"/>
                  <c:y val="0.10217356520274538"/>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C918-438D-8E20-4B70E3C36343}"/>
                </c:ext>
                <c:ext xmlns:c15="http://schemas.microsoft.com/office/drawing/2012/chart" uri="{CE6537A1-D6FC-4f65-9D91-7224C49458BB}"/>
              </c:extLst>
            </c:dLbl>
            <c:dLbl>
              <c:idx val="4"/>
              <c:layout>
                <c:manualLayout>
                  <c:x val="-0.2388888888888889"/>
                  <c:y val="-7.9262284727778659E-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C918-438D-8E20-4B70E3C36343}"/>
                </c:ext>
                <c:ext xmlns:c15="http://schemas.microsoft.com/office/drawing/2012/chart" uri="{CE6537A1-D6FC-4f65-9D91-7224C49458BB}"/>
              </c:extLst>
            </c:dLbl>
            <c:dLbl>
              <c:idx val="5"/>
              <c:layout>
                <c:manualLayout>
                  <c:x val="-0.23693219597550305"/>
                  <c:y val="-0.11823487304728621"/>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C918-438D-8E20-4B70E3C36343}"/>
                </c:ext>
                <c:ext xmlns:c15="http://schemas.microsoft.com/office/drawing/2012/chart" uri="{CE6537A1-D6FC-4f65-9D91-7224C49458BB}">
                  <c15:layout>
                    <c:manualLayout>
                      <c:w val="0.19850000000000001"/>
                      <c:h val="0.12467023172905525"/>
                    </c:manualLayout>
                  </c15:layout>
                </c:ext>
              </c:extLst>
            </c:dLbl>
            <c:dLbl>
              <c:idx val="6"/>
              <c:layout>
                <c:manualLayout>
                  <c:x val="-0.24444444444444444"/>
                  <c:y val="-0.2142083175431948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C918-438D-8E20-4B70E3C3634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Lapas3!$A$28:$A$34</c:f>
              <c:strCache>
                <c:ptCount val="7"/>
                <c:pt idx="0">
                  <c:v>Transporto pajamos</c:v>
                </c:pt>
                <c:pt idx="1">
                  <c:v>Transporto užsakymai</c:v>
                </c:pt>
                <c:pt idx="2">
                  <c:v>Autobusų stoties pajamos</c:v>
                </c:pt>
                <c:pt idx="3">
                  <c:v>Reklamos pajamos</c:v>
                </c:pt>
                <c:pt idx="4">
                  <c:v>Remonto pajamos</c:v>
                </c:pt>
                <c:pt idx="5">
                  <c:v>Kitos pajamos </c:v>
                </c:pt>
                <c:pt idx="6">
                  <c:v>Nuomos pajamos</c:v>
                </c:pt>
              </c:strCache>
            </c:strRef>
          </c:cat>
          <c:val>
            <c:numRef>
              <c:f>Lapas3!$B$28:$B$34</c:f>
              <c:numCache>
                <c:formatCode>#,##0.0</c:formatCode>
                <c:ptCount val="7"/>
                <c:pt idx="0">
                  <c:v>8408.9089999999997</c:v>
                </c:pt>
                <c:pt idx="1">
                  <c:v>644.12800000000004</c:v>
                </c:pt>
                <c:pt idx="2">
                  <c:v>455.78</c:v>
                </c:pt>
                <c:pt idx="3">
                  <c:v>53.81</c:v>
                </c:pt>
                <c:pt idx="4">
                  <c:v>43.722999999999999</c:v>
                </c:pt>
                <c:pt idx="5">
                  <c:v>69.078999999999994</c:v>
                </c:pt>
                <c:pt idx="6">
                  <c:v>129.47900000000001</c:v>
                </c:pt>
              </c:numCache>
            </c:numRef>
          </c:val>
          <c:extLst xmlns:c16r2="http://schemas.microsoft.com/office/drawing/2015/06/chart">
            <c:ext xmlns:c16="http://schemas.microsoft.com/office/drawing/2014/chart" uri="{C3380CC4-5D6E-409C-BE32-E72D297353CC}">
              <c16:uniqueId val="{0000000E-C918-438D-8E20-4B70E3C36343}"/>
            </c:ext>
          </c:extLst>
        </c:ser>
        <c:dLbls>
          <c:showLegendKey val="0"/>
          <c:showVal val="1"/>
          <c:showCatName val="0"/>
          <c:showSerName val="0"/>
          <c:showPercent val="0"/>
          <c:showBubbleSize val="0"/>
          <c:showLeaderLines val="1"/>
        </c:dLbls>
        <c:firstSliceAng val="29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42460579114939"/>
          <c:y val="3.9308668718016818E-2"/>
          <c:w val="0.55763910761154856"/>
          <c:h val="0.75795600421680265"/>
        </c:manualLayout>
      </c:layout>
      <c:pieChart>
        <c:varyColors val="1"/>
        <c:ser>
          <c:idx val="0"/>
          <c:order val="0"/>
          <c:dPt>
            <c:idx val="0"/>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1-17AD-47FC-BB2E-8698A0287A4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7AD-47FC-BB2E-8698A0287A41}"/>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7AD-47FC-BB2E-8698A0287A4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7AD-47FC-BB2E-8698A0287A41}"/>
              </c:ext>
            </c:extLst>
          </c:dPt>
          <c:dLbls>
            <c:dLbl>
              <c:idx val="0"/>
              <c:layout>
                <c:manualLayout>
                  <c:x val="4.30928675043801E-2"/>
                  <c:y val="-1.7307834622170689E-3"/>
                </c:manualLayout>
              </c:layout>
              <c:tx>
                <c:rich>
                  <a:bodyPr/>
                  <a:lstStyle/>
                  <a:p>
                    <a:r>
                      <a:rPr lang="pt-BR" dirty="0"/>
                      <a:t>Pajamos iš remonto darbų</a:t>
                    </a:r>
                    <a:r>
                      <a:rPr lang="pt-BR" baseline="0" dirty="0"/>
                      <a:t>; </a:t>
                    </a:r>
                    <a:fld id="{D4BB6083-C17E-4135-930B-2606F54403DE}" type="VALUE">
                      <a:rPr lang="pt-BR" baseline="0" smtClean="0"/>
                      <a:pPr/>
                      <a:t>[REIKŠMĖ]</a:t>
                    </a:fld>
                    <a:endParaRPr lang="pt-BR"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17AD-47FC-BB2E-8698A0287A41}"/>
                </c:ext>
                <c:ext xmlns:c15="http://schemas.microsoft.com/office/drawing/2012/chart" uri="{CE6537A1-D6FC-4f65-9D91-7224C49458BB}">
                  <c15:dlblFieldTable/>
                  <c15:showDataLabelsRange val="0"/>
                </c:ext>
              </c:extLst>
            </c:dLbl>
            <c:dLbl>
              <c:idx val="1"/>
              <c:layout>
                <c:manualLayout>
                  <c:x val="7.9760498687664036E-2"/>
                  <c:y val="-3.7384076990376117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17AD-47FC-BB2E-8698A0287A41}"/>
                </c:ext>
                <c:ext xmlns:c15="http://schemas.microsoft.com/office/drawing/2012/chart" uri="{CE6537A1-D6FC-4f65-9D91-7224C49458BB}"/>
              </c:extLst>
            </c:dLbl>
            <c:dLbl>
              <c:idx val="2"/>
              <c:layout>
                <c:manualLayout>
                  <c:x val="-6.3688648293963201E-2"/>
                  <c:y val="4.4802933448603706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17AD-47FC-BB2E-8698A0287A41}"/>
                </c:ext>
                <c:ext xmlns:c15="http://schemas.microsoft.com/office/drawing/2012/chart" uri="{CE6537A1-D6FC-4f65-9D91-7224C49458BB}"/>
              </c:extLst>
            </c:dLbl>
            <c:dLbl>
              <c:idx val="3"/>
              <c:layout>
                <c:manualLayout>
                  <c:x val="-1.3178091030688951E-2"/>
                  <c:y val="6.2061987292141685E-2"/>
                </c:manualLayout>
              </c:layout>
              <c:tx>
                <c:rich>
                  <a:bodyPr/>
                  <a:lstStyle/>
                  <a:p>
                    <a:r>
                      <a:rPr lang="lt-LT" dirty="0"/>
                      <a:t>Pajamos už gatvių</a:t>
                    </a:r>
                    <a:r>
                      <a:rPr lang="lt-LT" baseline="0" dirty="0"/>
                      <a:t> apšvietimo priežiūrą;                </a:t>
                    </a:r>
                    <a:fld id="{CFDD021D-B2FB-4BF2-AF08-99A6DF59F1A3}" type="VALUE">
                      <a:rPr lang="en-US" baseline="0"/>
                      <a:pPr/>
                      <a:t>[REIKŠMĖ]</a:t>
                    </a:fld>
                    <a:endParaRPr lang="lt-LT" baseline="0"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7AD-47FC-BB2E-8698A0287A41}"/>
                </c:ext>
                <c:ext xmlns:c15="http://schemas.microsoft.com/office/drawing/2012/chart" uri="{CE6537A1-D6FC-4f65-9D91-7224C49458BB}">
                  <c15:layout>
                    <c:manualLayout>
                      <c:w val="0.22496137977807498"/>
                      <c:h val="0.2543950833992103"/>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Lapas3!$B$23:$B$26</c:f>
              <c:strCache>
                <c:ptCount val="4"/>
                <c:pt idx="0">
                  <c:v>Pajamos iš  remonto pagal remonto ir priežiūros paslaugų sutartis su Klaipėdos miesto savivaldybės administracija</c:v>
                </c:pt>
                <c:pt idx="1">
                  <c:v>Pajamos iš eismo reguliavimo priežiūros ir eksplotacijos</c:v>
                </c:pt>
                <c:pt idx="2">
                  <c:v>Pajamos iš kitų užsakymų</c:v>
                </c:pt>
                <c:pt idx="3">
                  <c:v>Pajamos už pasitikėjimo teise valdomą turto priežiūrą ir eksplotaciją</c:v>
                </c:pt>
              </c:strCache>
            </c:strRef>
          </c:cat>
          <c:val>
            <c:numRef>
              <c:f>Lapas3!$C$23:$C$26</c:f>
              <c:numCache>
                <c:formatCode>#,##0.0</c:formatCode>
                <c:ptCount val="4"/>
                <c:pt idx="0">
                  <c:v>872.428</c:v>
                </c:pt>
                <c:pt idx="1">
                  <c:v>201.19800000000001</c:v>
                </c:pt>
                <c:pt idx="2">
                  <c:v>261.54500000000002</c:v>
                </c:pt>
                <c:pt idx="3">
                  <c:v>1195.0899999999999</c:v>
                </c:pt>
              </c:numCache>
            </c:numRef>
          </c:val>
          <c:extLst xmlns:c16r2="http://schemas.microsoft.com/office/drawing/2015/06/chart">
            <c:ext xmlns:c16="http://schemas.microsoft.com/office/drawing/2014/chart" uri="{C3380CC4-5D6E-409C-BE32-E72D297353CC}">
              <c16:uniqueId val="{00000008-17AD-47FC-BB2E-8698A0287A4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F3AF10-9B68-40B2-874B-0A705FF36912}" type="doc">
      <dgm:prSet loTypeId="urn:microsoft.com/office/officeart/2005/8/layout/venn1" loCatId="relationship" qsTypeId="urn:microsoft.com/office/officeart/2005/8/quickstyle/simple1" qsCatId="simple" csTypeId="urn:microsoft.com/office/officeart/2005/8/colors/accent1_2" csCatId="accent1" phldr="1"/>
      <dgm:spPr/>
    </dgm:pt>
    <dgm:pt modelId="{9DDC1A42-E055-4CBC-9FE4-6C674F14FB0D}">
      <dgm:prSet phldrT="[Tekstas]" custT="1"/>
      <dgm:spPr>
        <a:solidFill>
          <a:srgbClr val="C00000"/>
        </a:solidFill>
      </dgm:spPr>
      <dgm:t>
        <a:bodyPr/>
        <a:lstStyle/>
        <a:p>
          <a:r>
            <a:rPr lang="lt-LT" sz="1200" dirty="0">
              <a:solidFill>
                <a:schemeClr val="bg1"/>
              </a:solidFill>
              <a:latin typeface="Times New Roman" panose="02020603050405020304" pitchFamily="18" charset="0"/>
              <a:cs typeface="Times New Roman" panose="02020603050405020304" pitchFamily="18" charset="0"/>
            </a:rPr>
            <a:t>VIZIJA</a:t>
          </a:r>
        </a:p>
        <a:p>
          <a:r>
            <a:rPr lang="lt-LT" sz="1200" dirty="0">
              <a:solidFill>
                <a:schemeClr val="bg1"/>
              </a:solidFill>
              <a:latin typeface="Times New Roman" panose="02020603050405020304" pitchFamily="18" charset="0"/>
              <a:cs typeface="Times New Roman" panose="02020603050405020304" pitchFamily="18" charset="0"/>
            </a:rPr>
            <a:t>Inovacijomis veiklą grindžianti, aukštų kokybinių standartų viešąsias paslaugas keleivių pervežimo ir miesto priežiūros srityje teikianti, aukščiausius veiklos skaidrumo, ekologiškumo bei socialinės atsakomybės standartus veikloje propaguojanti bendrovė.</a:t>
          </a:r>
        </a:p>
      </dgm:t>
    </dgm:pt>
    <dgm:pt modelId="{2464AB6A-D368-4CBE-90BA-DF64D900E251}" type="parTrans" cxnId="{04FCD56C-95B1-4C43-87D9-D242CA6FC067}">
      <dgm:prSet/>
      <dgm:spPr/>
      <dgm:t>
        <a:bodyPr/>
        <a:lstStyle/>
        <a:p>
          <a:endParaRPr lang="lt-LT"/>
        </a:p>
      </dgm:t>
    </dgm:pt>
    <dgm:pt modelId="{E3EFCE11-B00E-4208-811F-C2C44628E584}" type="sibTrans" cxnId="{04FCD56C-95B1-4C43-87D9-D242CA6FC067}">
      <dgm:prSet/>
      <dgm:spPr/>
      <dgm:t>
        <a:bodyPr/>
        <a:lstStyle/>
        <a:p>
          <a:endParaRPr lang="lt-LT"/>
        </a:p>
      </dgm:t>
    </dgm:pt>
    <dgm:pt modelId="{D74A4782-035B-42C7-9DBF-307FD9C18C97}">
      <dgm:prSet phldrT="[Tekstas]" custT="1"/>
      <dgm:spPr>
        <a:solidFill>
          <a:srgbClr val="FFC000">
            <a:alpha val="84000"/>
          </a:srgbClr>
        </a:solidFill>
      </dgm:spPr>
      <dgm:t>
        <a:bodyPr lIns="0" tIns="0" rIns="180000" bIns="108000"/>
        <a:lstStyle/>
        <a:p>
          <a:pPr marL="0" indent="0"/>
          <a:r>
            <a:rPr lang="lt-LT" sz="1200" dirty="0">
              <a:latin typeface="Times New Roman" panose="02020603050405020304" pitchFamily="18" charset="0"/>
              <a:cs typeface="Times New Roman" panose="02020603050405020304" pitchFamily="18" charset="0"/>
            </a:rPr>
            <a:t>VERTYBĖS</a:t>
          </a:r>
        </a:p>
        <a:p>
          <a:pPr marL="0" indent="0"/>
          <a:r>
            <a:rPr lang="lt-LT" sz="1200" dirty="0">
              <a:latin typeface="Times New Roman" panose="02020603050405020304" pitchFamily="18" charset="0"/>
              <a:cs typeface="Times New Roman" panose="02020603050405020304" pitchFamily="18" charset="0"/>
            </a:rPr>
            <a:t>Ištikimybė visuomenės interesams, ekologija, inovacijos, kompetencija ir kokybė bei veiklos skaidrumas.</a:t>
          </a:r>
        </a:p>
      </dgm:t>
    </dgm:pt>
    <dgm:pt modelId="{A252A333-EAF3-4CF5-91B3-E73370516C66}" type="parTrans" cxnId="{9940C45D-EEFD-4F9F-BB54-9D18EE460110}">
      <dgm:prSet/>
      <dgm:spPr/>
      <dgm:t>
        <a:bodyPr/>
        <a:lstStyle/>
        <a:p>
          <a:endParaRPr lang="lt-LT"/>
        </a:p>
      </dgm:t>
    </dgm:pt>
    <dgm:pt modelId="{CFB70107-17E2-4C63-BBCA-8B7F118049A3}" type="sibTrans" cxnId="{9940C45D-EEFD-4F9F-BB54-9D18EE460110}">
      <dgm:prSet/>
      <dgm:spPr/>
      <dgm:t>
        <a:bodyPr/>
        <a:lstStyle/>
        <a:p>
          <a:endParaRPr lang="lt-LT"/>
        </a:p>
      </dgm:t>
    </dgm:pt>
    <dgm:pt modelId="{F03E5B3E-8C55-465A-8B1D-0E3760B61DED}">
      <dgm:prSet phldrT="[Tekstas]" custT="1"/>
      <dgm:spPr>
        <a:solidFill>
          <a:schemeClr val="bg1">
            <a:lumMod val="75000"/>
            <a:alpha val="50000"/>
          </a:schemeClr>
        </a:solidFill>
      </dgm:spPr>
      <dgm:t>
        <a:bodyPr/>
        <a:lstStyle/>
        <a:p>
          <a:r>
            <a:rPr lang="lt-LT" sz="1200" dirty="0">
              <a:latin typeface="Times New Roman" panose="02020603050405020304" pitchFamily="18" charset="0"/>
              <a:cs typeface="Times New Roman" panose="02020603050405020304" pitchFamily="18" charset="0"/>
            </a:rPr>
            <a:t>MISIJA</a:t>
          </a:r>
        </a:p>
        <a:p>
          <a:r>
            <a:rPr lang="lt-LT" sz="1200" dirty="0">
              <a:latin typeface="Times New Roman" panose="02020603050405020304" pitchFamily="18" charset="0"/>
              <a:cs typeface="Times New Roman" panose="02020603050405020304" pitchFamily="18" charset="0"/>
            </a:rPr>
            <a:t>Socialiai atsakingo verslo vystymas visuomenės gerovei, regiono plėtrai ir akcininkų lūkesčiams tenkinti.</a:t>
          </a:r>
        </a:p>
      </dgm:t>
    </dgm:pt>
    <dgm:pt modelId="{05FF4247-4F11-4814-A1A3-A110E022E2D7}" type="parTrans" cxnId="{EBD4BAAF-AD7F-4F00-BCCE-CFDEC8640915}">
      <dgm:prSet/>
      <dgm:spPr/>
      <dgm:t>
        <a:bodyPr/>
        <a:lstStyle/>
        <a:p>
          <a:endParaRPr lang="lt-LT"/>
        </a:p>
      </dgm:t>
    </dgm:pt>
    <dgm:pt modelId="{56651CE3-C846-4B5C-818B-D529B4F65381}" type="sibTrans" cxnId="{EBD4BAAF-AD7F-4F00-BCCE-CFDEC8640915}">
      <dgm:prSet/>
      <dgm:spPr/>
      <dgm:t>
        <a:bodyPr/>
        <a:lstStyle/>
        <a:p>
          <a:endParaRPr lang="lt-LT"/>
        </a:p>
      </dgm:t>
    </dgm:pt>
    <dgm:pt modelId="{A87FD38C-2743-400F-882D-0848BF326EB5}" type="pres">
      <dgm:prSet presAssocID="{62F3AF10-9B68-40B2-874B-0A705FF36912}" presName="compositeShape" presStyleCnt="0">
        <dgm:presLayoutVars>
          <dgm:chMax val="7"/>
          <dgm:dir/>
          <dgm:resizeHandles val="exact"/>
        </dgm:presLayoutVars>
      </dgm:prSet>
      <dgm:spPr/>
    </dgm:pt>
    <dgm:pt modelId="{0BC72F4C-DA9D-4B10-94DA-1BBD6B052B49}" type="pres">
      <dgm:prSet presAssocID="{9DDC1A42-E055-4CBC-9FE4-6C674F14FB0D}" presName="circ1" presStyleLbl="vennNode1" presStyleIdx="0" presStyleCnt="3" custScaleX="98381" custScaleY="98381" custLinFactNeighborX="-1192" custLinFactNeighborY="2139"/>
      <dgm:spPr/>
      <dgm:t>
        <a:bodyPr/>
        <a:lstStyle/>
        <a:p>
          <a:endParaRPr lang="lt-LT"/>
        </a:p>
      </dgm:t>
    </dgm:pt>
    <dgm:pt modelId="{13998537-5FCD-4DDA-BC0B-3BB014F4FA9C}" type="pres">
      <dgm:prSet presAssocID="{9DDC1A42-E055-4CBC-9FE4-6C674F14FB0D}" presName="circ1Tx" presStyleLbl="revTx" presStyleIdx="0" presStyleCnt="0">
        <dgm:presLayoutVars>
          <dgm:chMax val="0"/>
          <dgm:chPref val="0"/>
          <dgm:bulletEnabled val="1"/>
        </dgm:presLayoutVars>
      </dgm:prSet>
      <dgm:spPr/>
      <dgm:t>
        <a:bodyPr/>
        <a:lstStyle/>
        <a:p>
          <a:endParaRPr lang="lt-LT"/>
        </a:p>
      </dgm:t>
    </dgm:pt>
    <dgm:pt modelId="{A4C142AB-F38C-4E8F-B515-1D9C7A73FCC6}" type="pres">
      <dgm:prSet presAssocID="{D74A4782-035B-42C7-9DBF-307FD9C18C97}" presName="circ2" presStyleLbl="vennNode1" presStyleIdx="1" presStyleCnt="3" custScaleX="98381" custScaleY="98381" custLinFactNeighborX="13917" custLinFactNeighborY="15985"/>
      <dgm:spPr/>
      <dgm:t>
        <a:bodyPr/>
        <a:lstStyle/>
        <a:p>
          <a:endParaRPr lang="lt-LT"/>
        </a:p>
      </dgm:t>
    </dgm:pt>
    <dgm:pt modelId="{28B974C4-61DB-4D57-8AA7-710D50F34984}" type="pres">
      <dgm:prSet presAssocID="{D74A4782-035B-42C7-9DBF-307FD9C18C97}" presName="circ2Tx" presStyleLbl="revTx" presStyleIdx="0" presStyleCnt="0">
        <dgm:presLayoutVars>
          <dgm:chMax val="0"/>
          <dgm:chPref val="0"/>
          <dgm:bulletEnabled val="1"/>
        </dgm:presLayoutVars>
      </dgm:prSet>
      <dgm:spPr/>
      <dgm:t>
        <a:bodyPr/>
        <a:lstStyle/>
        <a:p>
          <a:endParaRPr lang="lt-LT"/>
        </a:p>
      </dgm:t>
    </dgm:pt>
    <dgm:pt modelId="{B6A5CD4A-8BD5-409D-9ECC-2D8D5FEAD521}" type="pres">
      <dgm:prSet presAssocID="{F03E5B3E-8C55-465A-8B1D-0E3760B61DED}" presName="circ3" presStyleLbl="vennNode1" presStyleIdx="2" presStyleCnt="3" custScaleX="98381" custScaleY="98381" custLinFactNeighborX="-11756" custLinFactNeighborY="8626"/>
      <dgm:spPr/>
      <dgm:t>
        <a:bodyPr/>
        <a:lstStyle/>
        <a:p>
          <a:endParaRPr lang="lt-LT"/>
        </a:p>
      </dgm:t>
    </dgm:pt>
    <dgm:pt modelId="{029F1888-76AD-42F9-9536-A64AB8307897}" type="pres">
      <dgm:prSet presAssocID="{F03E5B3E-8C55-465A-8B1D-0E3760B61DED}" presName="circ3Tx" presStyleLbl="revTx" presStyleIdx="0" presStyleCnt="0">
        <dgm:presLayoutVars>
          <dgm:chMax val="0"/>
          <dgm:chPref val="0"/>
          <dgm:bulletEnabled val="1"/>
        </dgm:presLayoutVars>
      </dgm:prSet>
      <dgm:spPr/>
      <dgm:t>
        <a:bodyPr/>
        <a:lstStyle/>
        <a:p>
          <a:endParaRPr lang="lt-LT"/>
        </a:p>
      </dgm:t>
    </dgm:pt>
  </dgm:ptLst>
  <dgm:cxnLst>
    <dgm:cxn modelId="{04FCD56C-95B1-4C43-87D9-D242CA6FC067}" srcId="{62F3AF10-9B68-40B2-874B-0A705FF36912}" destId="{9DDC1A42-E055-4CBC-9FE4-6C674F14FB0D}" srcOrd="0" destOrd="0" parTransId="{2464AB6A-D368-4CBE-90BA-DF64D900E251}" sibTransId="{E3EFCE11-B00E-4208-811F-C2C44628E584}"/>
    <dgm:cxn modelId="{CA543E57-51AF-4D41-A84D-BE03967BC61C}" type="presOf" srcId="{F03E5B3E-8C55-465A-8B1D-0E3760B61DED}" destId="{029F1888-76AD-42F9-9536-A64AB8307897}" srcOrd="1" destOrd="0" presId="urn:microsoft.com/office/officeart/2005/8/layout/venn1"/>
    <dgm:cxn modelId="{1FBAB8CD-81E8-4F44-991E-29F6E38C81C0}" type="presOf" srcId="{62F3AF10-9B68-40B2-874B-0A705FF36912}" destId="{A87FD38C-2743-400F-882D-0848BF326EB5}" srcOrd="0" destOrd="0" presId="urn:microsoft.com/office/officeart/2005/8/layout/venn1"/>
    <dgm:cxn modelId="{9940C45D-EEFD-4F9F-BB54-9D18EE460110}" srcId="{62F3AF10-9B68-40B2-874B-0A705FF36912}" destId="{D74A4782-035B-42C7-9DBF-307FD9C18C97}" srcOrd="1" destOrd="0" parTransId="{A252A333-EAF3-4CF5-91B3-E73370516C66}" sibTransId="{CFB70107-17E2-4C63-BBCA-8B7F118049A3}"/>
    <dgm:cxn modelId="{2A9AE5E6-E2C2-466B-82BD-08B70D357D48}" type="presOf" srcId="{D74A4782-035B-42C7-9DBF-307FD9C18C97}" destId="{28B974C4-61DB-4D57-8AA7-710D50F34984}" srcOrd="1" destOrd="0" presId="urn:microsoft.com/office/officeart/2005/8/layout/venn1"/>
    <dgm:cxn modelId="{27D34FEF-7E36-40DA-A955-F4BB00DDE722}" type="presOf" srcId="{D74A4782-035B-42C7-9DBF-307FD9C18C97}" destId="{A4C142AB-F38C-4E8F-B515-1D9C7A73FCC6}" srcOrd="0" destOrd="0" presId="urn:microsoft.com/office/officeart/2005/8/layout/venn1"/>
    <dgm:cxn modelId="{AF444952-79C7-488F-A318-C7DE039ED269}" type="presOf" srcId="{F03E5B3E-8C55-465A-8B1D-0E3760B61DED}" destId="{B6A5CD4A-8BD5-409D-9ECC-2D8D5FEAD521}" srcOrd="0" destOrd="0" presId="urn:microsoft.com/office/officeart/2005/8/layout/venn1"/>
    <dgm:cxn modelId="{6EE4B119-046C-487A-9FA0-47A044CE05A4}" type="presOf" srcId="{9DDC1A42-E055-4CBC-9FE4-6C674F14FB0D}" destId="{13998537-5FCD-4DDA-BC0B-3BB014F4FA9C}" srcOrd="1" destOrd="0" presId="urn:microsoft.com/office/officeart/2005/8/layout/venn1"/>
    <dgm:cxn modelId="{EBD4BAAF-AD7F-4F00-BCCE-CFDEC8640915}" srcId="{62F3AF10-9B68-40B2-874B-0A705FF36912}" destId="{F03E5B3E-8C55-465A-8B1D-0E3760B61DED}" srcOrd="2" destOrd="0" parTransId="{05FF4247-4F11-4814-A1A3-A110E022E2D7}" sibTransId="{56651CE3-C846-4B5C-818B-D529B4F65381}"/>
    <dgm:cxn modelId="{B1414102-B18B-4DF8-B343-25B5BF94EBB4}" type="presOf" srcId="{9DDC1A42-E055-4CBC-9FE4-6C674F14FB0D}" destId="{0BC72F4C-DA9D-4B10-94DA-1BBD6B052B49}" srcOrd="0" destOrd="0" presId="urn:microsoft.com/office/officeart/2005/8/layout/venn1"/>
    <dgm:cxn modelId="{C907121E-42BB-4160-9E87-EC028224E74B}" type="presParOf" srcId="{A87FD38C-2743-400F-882D-0848BF326EB5}" destId="{0BC72F4C-DA9D-4B10-94DA-1BBD6B052B49}" srcOrd="0" destOrd="0" presId="urn:microsoft.com/office/officeart/2005/8/layout/venn1"/>
    <dgm:cxn modelId="{6C7DCC7B-5943-4620-A89D-6914BB15CF83}" type="presParOf" srcId="{A87FD38C-2743-400F-882D-0848BF326EB5}" destId="{13998537-5FCD-4DDA-BC0B-3BB014F4FA9C}" srcOrd="1" destOrd="0" presId="urn:microsoft.com/office/officeart/2005/8/layout/venn1"/>
    <dgm:cxn modelId="{B7CC1C29-DFFC-4E88-B5B0-FC86CE2EEB0A}" type="presParOf" srcId="{A87FD38C-2743-400F-882D-0848BF326EB5}" destId="{A4C142AB-F38C-4E8F-B515-1D9C7A73FCC6}" srcOrd="2" destOrd="0" presId="urn:microsoft.com/office/officeart/2005/8/layout/venn1"/>
    <dgm:cxn modelId="{56D22E51-3574-4DB1-A9CB-DD9F87AC61B0}" type="presParOf" srcId="{A87FD38C-2743-400F-882D-0848BF326EB5}" destId="{28B974C4-61DB-4D57-8AA7-710D50F34984}" srcOrd="3" destOrd="0" presId="urn:microsoft.com/office/officeart/2005/8/layout/venn1"/>
    <dgm:cxn modelId="{5B32EDE7-A7DA-43A2-8BF2-9237E7AF5057}" type="presParOf" srcId="{A87FD38C-2743-400F-882D-0848BF326EB5}" destId="{B6A5CD4A-8BD5-409D-9ECC-2D8D5FEAD521}" srcOrd="4" destOrd="0" presId="urn:microsoft.com/office/officeart/2005/8/layout/venn1"/>
    <dgm:cxn modelId="{9E8A12B6-70C1-413F-A475-B9A2C56A5E99}" type="presParOf" srcId="{A87FD38C-2743-400F-882D-0848BF326EB5}" destId="{029F1888-76AD-42F9-9536-A64AB830789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F3AF10-9B68-40B2-874B-0A705FF36912}" type="doc">
      <dgm:prSet loTypeId="urn:microsoft.com/office/officeart/2005/8/layout/venn1" loCatId="relationship" qsTypeId="urn:microsoft.com/office/officeart/2005/8/quickstyle/simple1" qsCatId="simple" csTypeId="urn:microsoft.com/office/officeart/2005/8/colors/accent1_2" csCatId="accent1" phldr="1"/>
      <dgm:spPr/>
    </dgm:pt>
    <dgm:pt modelId="{9DDC1A42-E055-4CBC-9FE4-6C674F14FB0D}">
      <dgm:prSet phldrT="[Tekstas]" custT="1"/>
      <dgm:spPr>
        <a:solidFill>
          <a:srgbClr val="C00000"/>
        </a:solidFill>
      </dgm:spPr>
      <dgm:t>
        <a:bodyPr/>
        <a:lstStyle/>
        <a:p>
          <a:r>
            <a:rPr lang="lt-LT" sz="1200" dirty="0">
              <a:solidFill>
                <a:schemeClr val="bg1"/>
              </a:solidFill>
              <a:latin typeface="Times New Roman" panose="02020603050405020304" pitchFamily="18" charset="0"/>
              <a:cs typeface="Times New Roman" panose="02020603050405020304" pitchFamily="18" charset="0"/>
            </a:rPr>
            <a:t>VIZIJA</a:t>
          </a:r>
        </a:p>
        <a:p>
          <a:r>
            <a:rPr lang="lt-LT" sz="1200" dirty="0">
              <a:solidFill>
                <a:schemeClr val="bg1"/>
              </a:solidFill>
              <a:latin typeface="Times New Roman" panose="02020603050405020304" pitchFamily="18" charset="0"/>
              <a:ea typeface="Times New Roman" panose="02020603050405020304" pitchFamily="18" charset="0"/>
            </a:rPr>
            <a:t>Klaipėdos mieste veikianti moderni, gerai organizuota, kompetentinga, konkurencinga, savarankiška, visuomenės poreikius ir interesus atitinkanti įmonė, lyderiaujanti gatvių apšvietimo ir eismo reguliavimo priemonių paslaugų teikimo sferose. </a:t>
          </a:r>
          <a:endParaRPr lang="lt-LT" sz="1200" dirty="0">
            <a:solidFill>
              <a:schemeClr val="bg1"/>
            </a:solidFill>
            <a:latin typeface="Times New Roman" panose="02020603050405020304" pitchFamily="18" charset="0"/>
            <a:cs typeface="Times New Roman" panose="02020603050405020304" pitchFamily="18" charset="0"/>
          </a:endParaRPr>
        </a:p>
      </dgm:t>
    </dgm:pt>
    <dgm:pt modelId="{2464AB6A-D368-4CBE-90BA-DF64D900E251}" type="parTrans" cxnId="{04FCD56C-95B1-4C43-87D9-D242CA6FC067}">
      <dgm:prSet/>
      <dgm:spPr/>
      <dgm:t>
        <a:bodyPr/>
        <a:lstStyle/>
        <a:p>
          <a:endParaRPr lang="lt-LT"/>
        </a:p>
      </dgm:t>
    </dgm:pt>
    <dgm:pt modelId="{E3EFCE11-B00E-4208-811F-C2C44628E584}" type="sibTrans" cxnId="{04FCD56C-95B1-4C43-87D9-D242CA6FC067}">
      <dgm:prSet/>
      <dgm:spPr/>
      <dgm:t>
        <a:bodyPr/>
        <a:lstStyle/>
        <a:p>
          <a:endParaRPr lang="lt-LT"/>
        </a:p>
      </dgm:t>
    </dgm:pt>
    <dgm:pt modelId="{D74A4782-035B-42C7-9DBF-307FD9C18C97}">
      <dgm:prSet phldrT="[Tekstas]" custT="1"/>
      <dgm:spPr>
        <a:solidFill>
          <a:srgbClr val="FFC000">
            <a:alpha val="84000"/>
          </a:srgbClr>
        </a:solidFill>
      </dgm:spPr>
      <dgm:t>
        <a:bodyPr/>
        <a:lstStyle/>
        <a:p>
          <a:r>
            <a:rPr lang="lt-LT" sz="1200" dirty="0">
              <a:latin typeface="Times New Roman" panose="02020603050405020304" pitchFamily="18" charset="0"/>
              <a:cs typeface="Times New Roman" panose="02020603050405020304" pitchFamily="18" charset="0"/>
            </a:rPr>
            <a:t>VERTYBĖS</a:t>
          </a:r>
        </a:p>
        <a:p>
          <a:r>
            <a:rPr lang="lt-LT" sz="1200" dirty="0">
              <a:latin typeface="Times New Roman" panose="02020603050405020304" pitchFamily="18" charset="0"/>
              <a:cs typeface="Times New Roman" panose="02020603050405020304" pitchFamily="18" charset="0"/>
            </a:rPr>
            <a:t>Sąžiningumas. Atsakomybė. Efektyvumas. Profesionalumas. Inovatyvumas.</a:t>
          </a:r>
        </a:p>
        <a:p>
          <a:endParaRPr lang="lt-LT" sz="1200" dirty="0">
            <a:latin typeface="Times New Roman" panose="02020603050405020304" pitchFamily="18" charset="0"/>
            <a:cs typeface="Times New Roman" panose="02020603050405020304" pitchFamily="18" charset="0"/>
          </a:endParaRPr>
        </a:p>
      </dgm:t>
    </dgm:pt>
    <dgm:pt modelId="{A252A333-EAF3-4CF5-91B3-E73370516C66}" type="parTrans" cxnId="{9940C45D-EEFD-4F9F-BB54-9D18EE460110}">
      <dgm:prSet/>
      <dgm:spPr/>
      <dgm:t>
        <a:bodyPr/>
        <a:lstStyle/>
        <a:p>
          <a:endParaRPr lang="lt-LT"/>
        </a:p>
      </dgm:t>
    </dgm:pt>
    <dgm:pt modelId="{CFB70107-17E2-4C63-BBCA-8B7F118049A3}" type="sibTrans" cxnId="{9940C45D-EEFD-4F9F-BB54-9D18EE460110}">
      <dgm:prSet/>
      <dgm:spPr/>
      <dgm:t>
        <a:bodyPr/>
        <a:lstStyle/>
        <a:p>
          <a:endParaRPr lang="lt-LT"/>
        </a:p>
      </dgm:t>
    </dgm:pt>
    <dgm:pt modelId="{F03E5B3E-8C55-465A-8B1D-0E3760B61DED}">
      <dgm:prSet phldrT="[Tekstas]" custT="1"/>
      <dgm:spPr>
        <a:solidFill>
          <a:schemeClr val="bg1">
            <a:lumMod val="75000"/>
            <a:alpha val="50000"/>
          </a:schemeClr>
        </a:solidFill>
      </dgm:spPr>
      <dgm:t>
        <a:bodyPr/>
        <a:lstStyle/>
        <a:p>
          <a:r>
            <a:rPr lang="lt-LT" sz="1200" dirty="0">
              <a:latin typeface="Times New Roman" panose="02020603050405020304" pitchFamily="18" charset="0"/>
              <a:cs typeface="Times New Roman" panose="02020603050405020304" pitchFamily="18" charset="0"/>
            </a:rPr>
            <a:t>MISIJA</a:t>
          </a:r>
        </a:p>
        <a:p>
          <a:r>
            <a:rPr lang="lt-LT" sz="1200" dirty="0">
              <a:latin typeface="Times New Roman" panose="02020603050405020304" pitchFamily="18" charset="0"/>
              <a:ea typeface="Times New Roman" panose="02020603050405020304" pitchFamily="18" charset="0"/>
            </a:rPr>
            <a:t>Klaipėdos miesto gatvių apšvietimo tinklų ir eismo valdymo priemonių eksploatacija bei modernizacija, kuo geriau tenkinant viešuosius miesto interesus: didinant kelių eismo saugumą ir gerinant gyvenamąją aplinką.</a:t>
          </a:r>
          <a:endParaRPr lang="lt-LT" sz="1200" dirty="0">
            <a:latin typeface="Times New Roman" panose="02020603050405020304" pitchFamily="18" charset="0"/>
            <a:cs typeface="Times New Roman" panose="02020603050405020304" pitchFamily="18" charset="0"/>
          </a:endParaRPr>
        </a:p>
      </dgm:t>
    </dgm:pt>
    <dgm:pt modelId="{05FF4247-4F11-4814-A1A3-A110E022E2D7}" type="parTrans" cxnId="{EBD4BAAF-AD7F-4F00-BCCE-CFDEC8640915}">
      <dgm:prSet/>
      <dgm:spPr/>
      <dgm:t>
        <a:bodyPr/>
        <a:lstStyle/>
        <a:p>
          <a:endParaRPr lang="lt-LT"/>
        </a:p>
      </dgm:t>
    </dgm:pt>
    <dgm:pt modelId="{56651CE3-C846-4B5C-818B-D529B4F65381}" type="sibTrans" cxnId="{EBD4BAAF-AD7F-4F00-BCCE-CFDEC8640915}">
      <dgm:prSet/>
      <dgm:spPr/>
      <dgm:t>
        <a:bodyPr/>
        <a:lstStyle/>
        <a:p>
          <a:endParaRPr lang="lt-LT"/>
        </a:p>
      </dgm:t>
    </dgm:pt>
    <dgm:pt modelId="{A87FD38C-2743-400F-882D-0848BF326EB5}" type="pres">
      <dgm:prSet presAssocID="{62F3AF10-9B68-40B2-874B-0A705FF36912}" presName="compositeShape" presStyleCnt="0">
        <dgm:presLayoutVars>
          <dgm:chMax val="7"/>
          <dgm:dir/>
          <dgm:resizeHandles val="exact"/>
        </dgm:presLayoutVars>
      </dgm:prSet>
      <dgm:spPr/>
    </dgm:pt>
    <dgm:pt modelId="{0BC72F4C-DA9D-4B10-94DA-1BBD6B052B49}" type="pres">
      <dgm:prSet presAssocID="{9DDC1A42-E055-4CBC-9FE4-6C674F14FB0D}" presName="circ1" presStyleLbl="vennNode1" presStyleIdx="0" presStyleCnt="3" custScaleX="98381" custScaleY="98381" custLinFactNeighborX="-2521" custLinFactNeighborY="-8082"/>
      <dgm:spPr/>
      <dgm:t>
        <a:bodyPr/>
        <a:lstStyle/>
        <a:p>
          <a:endParaRPr lang="lt-LT"/>
        </a:p>
      </dgm:t>
    </dgm:pt>
    <dgm:pt modelId="{13998537-5FCD-4DDA-BC0B-3BB014F4FA9C}" type="pres">
      <dgm:prSet presAssocID="{9DDC1A42-E055-4CBC-9FE4-6C674F14FB0D}" presName="circ1Tx" presStyleLbl="revTx" presStyleIdx="0" presStyleCnt="0">
        <dgm:presLayoutVars>
          <dgm:chMax val="0"/>
          <dgm:chPref val="0"/>
          <dgm:bulletEnabled val="1"/>
        </dgm:presLayoutVars>
      </dgm:prSet>
      <dgm:spPr/>
      <dgm:t>
        <a:bodyPr/>
        <a:lstStyle/>
        <a:p>
          <a:endParaRPr lang="lt-LT"/>
        </a:p>
      </dgm:t>
    </dgm:pt>
    <dgm:pt modelId="{A4C142AB-F38C-4E8F-B515-1D9C7A73FCC6}" type="pres">
      <dgm:prSet presAssocID="{D74A4782-035B-42C7-9DBF-307FD9C18C97}" presName="circ2" presStyleLbl="vennNode1" presStyleIdx="1" presStyleCnt="3" custScaleX="98381" custScaleY="98381" custLinFactNeighborX="-943" custLinFactNeighborY="1601"/>
      <dgm:spPr/>
      <dgm:t>
        <a:bodyPr/>
        <a:lstStyle/>
        <a:p>
          <a:endParaRPr lang="lt-LT"/>
        </a:p>
      </dgm:t>
    </dgm:pt>
    <dgm:pt modelId="{28B974C4-61DB-4D57-8AA7-710D50F34984}" type="pres">
      <dgm:prSet presAssocID="{D74A4782-035B-42C7-9DBF-307FD9C18C97}" presName="circ2Tx" presStyleLbl="revTx" presStyleIdx="0" presStyleCnt="0">
        <dgm:presLayoutVars>
          <dgm:chMax val="0"/>
          <dgm:chPref val="0"/>
          <dgm:bulletEnabled val="1"/>
        </dgm:presLayoutVars>
      </dgm:prSet>
      <dgm:spPr/>
      <dgm:t>
        <a:bodyPr/>
        <a:lstStyle/>
        <a:p>
          <a:endParaRPr lang="lt-LT"/>
        </a:p>
      </dgm:t>
    </dgm:pt>
    <dgm:pt modelId="{B6A5CD4A-8BD5-409D-9ECC-2D8D5FEAD521}" type="pres">
      <dgm:prSet presAssocID="{F03E5B3E-8C55-465A-8B1D-0E3760B61DED}" presName="circ3" presStyleLbl="vennNode1" presStyleIdx="2" presStyleCnt="3" custScaleX="98381" custScaleY="98381" custLinFactNeighborX="-1164" custLinFactNeighborY="2619"/>
      <dgm:spPr/>
      <dgm:t>
        <a:bodyPr/>
        <a:lstStyle/>
        <a:p>
          <a:endParaRPr lang="lt-LT"/>
        </a:p>
      </dgm:t>
    </dgm:pt>
    <dgm:pt modelId="{029F1888-76AD-42F9-9536-A64AB8307897}" type="pres">
      <dgm:prSet presAssocID="{F03E5B3E-8C55-465A-8B1D-0E3760B61DED}" presName="circ3Tx" presStyleLbl="revTx" presStyleIdx="0" presStyleCnt="0">
        <dgm:presLayoutVars>
          <dgm:chMax val="0"/>
          <dgm:chPref val="0"/>
          <dgm:bulletEnabled val="1"/>
        </dgm:presLayoutVars>
      </dgm:prSet>
      <dgm:spPr/>
      <dgm:t>
        <a:bodyPr/>
        <a:lstStyle/>
        <a:p>
          <a:endParaRPr lang="lt-LT"/>
        </a:p>
      </dgm:t>
    </dgm:pt>
  </dgm:ptLst>
  <dgm:cxnLst>
    <dgm:cxn modelId="{04FCD56C-95B1-4C43-87D9-D242CA6FC067}" srcId="{62F3AF10-9B68-40B2-874B-0A705FF36912}" destId="{9DDC1A42-E055-4CBC-9FE4-6C674F14FB0D}" srcOrd="0" destOrd="0" parTransId="{2464AB6A-D368-4CBE-90BA-DF64D900E251}" sibTransId="{E3EFCE11-B00E-4208-811F-C2C44628E584}"/>
    <dgm:cxn modelId="{CA543E57-51AF-4D41-A84D-BE03967BC61C}" type="presOf" srcId="{F03E5B3E-8C55-465A-8B1D-0E3760B61DED}" destId="{029F1888-76AD-42F9-9536-A64AB8307897}" srcOrd="1" destOrd="0" presId="urn:microsoft.com/office/officeart/2005/8/layout/venn1"/>
    <dgm:cxn modelId="{1FBAB8CD-81E8-4F44-991E-29F6E38C81C0}" type="presOf" srcId="{62F3AF10-9B68-40B2-874B-0A705FF36912}" destId="{A87FD38C-2743-400F-882D-0848BF326EB5}" srcOrd="0" destOrd="0" presId="urn:microsoft.com/office/officeart/2005/8/layout/venn1"/>
    <dgm:cxn modelId="{9940C45D-EEFD-4F9F-BB54-9D18EE460110}" srcId="{62F3AF10-9B68-40B2-874B-0A705FF36912}" destId="{D74A4782-035B-42C7-9DBF-307FD9C18C97}" srcOrd="1" destOrd="0" parTransId="{A252A333-EAF3-4CF5-91B3-E73370516C66}" sibTransId="{CFB70107-17E2-4C63-BBCA-8B7F118049A3}"/>
    <dgm:cxn modelId="{2A9AE5E6-E2C2-466B-82BD-08B70D357D48}" type="presOf" srcId="{D74A4782-035B-42C7-9DBF-307FD9C18C97}" destId="{28B974C4-61DB-4D57-8AA7-710D50F34984}" srcOrd="1" destOrd="0" presId="urn:microsoft.com/office/officeart/2005/8/layout/venn1"/>
    <dgm:cxn modelId="{27D34FEF-7E36-40DA-A955-F4BB00DDE722}" type="presOf" srcId="{D74A4782-035B-42C7-9DBF-307FD9C18C97}" destId="{A4C142AB-F38C-4E8F-B515-1D9C7A73FCC6}" srcOrd="0" destOrd="0" presId="urn:microsoft.com/office/officeart/2005/8/layout/venn1"/>
    <dgm:cxn modelId="{AF444952-79C7-488F-A318-C7DE039ED269}" type="presOf" srcId="{F03E5B3E-8C55-465A-8B1D-0E3760B61DED}" destId="{B6A5CD4A-8BD5-409D-9ECC-2D8D5FEAD521}" srcOrd="0" destOrd="0" presId="urn:microsoft.com/office/officeart/2005/8/layout/venn1"/>
    <dgm:cxn modelId="{6EE4B119-046C-487A-9FA0-47A044CE05A4}" type="presOf" srcId="{9DDC1A42-E055-4CBC-9FE4-6C674F14FB0D}" destId="{13998537-5FCD-4DDA-BC0B-3BB014F4FA9C}" srcOrd="1" destOrd="0" presId="urn:microsoft.com/office/officeart/2005/8/layout/venn1"/>
    <dgm:cxn modelId="{EBD4BAAF-AD7F-4F00-BCCE-CFDEC8640915}" srcId="{62F3AF10-9B68-40B2-874B-0A705FF36912}" destId="{F03E5B3E-8C55-465A-8B1D-0E3760B61DED}" srcOrd="2" destOrd="0" parTransId="{05FF4247-4F11-4814-A1A3-A110E022E2D7}" sibTransId="{56651CE3-C846-4B5C-818B-D529B4F65381}"/>
    <dgm:cxn modelId="{B1414102-B18B-4DF8-B343-25B5BF94EBB4}" type="presOf" srcId="{9DDC1A42-E055-4CBC-9FE4-6C674F14FB0D}" destId="{0BC72F4C-DA9D-4B10-94DA-1BBD6B052B49}" srcOrd="0" destOrd="0" presId="urn:microsoft.com/office/officeart/2005/8/layout/venn1"/>
    <dgm:cxn modelId="{C907121E-42BB-4160-9E87-EC028224E74B}" type="presParOf" srcId="{A87FD38C-2743-400F-882D-0848BF326EB5}" destId="{0BC72F4C-DA9D-4B10-94DA-1BBD6B052B49}" srcOrd="0" destOrd="0" presId="urn:microsoft.com/office/officeart/2005/8/layout/venn1"/>
    <dgm:cxn modelId="{6C7DCC7B-5943-4620-A89D-6914BB15CF83}" type="presParOf" srcId="{A87FD38C-2743-400F-882D-0848BF326EB5}" destId="{13998537-5FCD-4DDA-BC0B-3BB014F4FA9C}" srcOrd="1" destOrd="0" presId="urn:microsoft.com/office/officeart/2005/8/layout/venn1"/>
    <dgm:cxn modelId="{B7CC1C29-DFFC-4E88-B5B0-FC86CE2EEB0A}" type="presParOf" srcId="{A87FD38C-2743-400F-882D-0848BF326EB5}" destId="{A4C142AB-F38C-4E8F-B515-1D9C7A73FCC6}" srcOrd="2" destOrd="0" presId="urn:microsoft.com/office/officeart/2005/8/layout/venn1"/>
    <dgm:cxn modelId="{56D22E51-3574-4DB1-A9CB-DD9F87AC61B0}" type="presParOf" srcId="{A87FD38C-2743-400F-882D-0848BF326EB5}" destId="{28B974C4-61DB-4D57-8AA7-710D50F34984}" srcOrd="3" destOrd="0" presId="urn:microsoft.com/office/officeart/2005/8/layout/venn1"/>
    <dgm:cxn modelId="{5B32EDE7-A7DA-43A2-8BF2-9237E7AF5057}" type="presParOf" srcId="{A87FD38C-2743-400F-882D-0848BF326EB5}" destId="{B6A5CD4A-8BD5-409D-9ECC-2D8D5FEAD521}" srcOrd="4" destOrd="0" presId="urn:microsoft.com/office/officeart/2005/8/layout/venn1"/>
    <dgm:cxn modelId="{9E8A12B6-70C1-413F-A475-B9A2C56A5E99}" type="presParOf" srcId="{A87FD38C-2743-400F-882D-0848BF326EB5}" destId="{029F1888-76AD-42F9-9536-A64AB8307897}"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F3AF10-9B68-40B2-874B-0A705FF36912}" type="doc">
      <dgm:prSet loTypeId="urn:microsoft.com/office/officeart/2005/8/layout/venn1" loCatId="relationship" qsTypeId="urn:microsoft.com/office/officeart/2005/8/quickstyle/simple1" qsCatId="simple" csTypeId="urn:microsoft.com/office/officeart/2005/8/colors/accent1_2" csCatId="accent1" phldr="1"/>
      <dgm:spPr/>
    </dgm:pt>
    <dgm:pt modelId="{9DDC1A42-E055-4CBC-9FE4-6C674F14FB0D}">
      <dgm:prSet phldrT="[Tekstas]" custT="1"/>
      <dgm:spPr>
        <a:solidFill>
          <a:schemeClr val="accent1">
            <a:lumMod val="75000"/>
          </a:schemeClr>
        </a:solidFill>
      </dgm:spPr>
      <dgm:t>
        <a:bodyPr/>
        <a:lstStyle/>
        <a:p>
          <a:r>
            <a:rPr lang="lt-LT" sz="1200" dirty="0">
              <a:solidFill>
                <a:schemeClr val="bg1"/>
              </a:solidFill>
              <a:latin typeface="Calibri" panose="020F0502020204030204" pitchFamily="34" charset="0"/>
              <a:cs typeface="Calibri" panose="020F0502020204030204" pitchFamily="34" charset="0"/>
            </a:rPr>
            <a:t>VIZIJA</a:t>
          </a:r>
        </a:p>
        <a:p>
          <a:r>
            <a:rPr lang="lt-LT" sz="1200" dirty="0">
              <a:solidFill>
                <a:schemeClr val="bg1"/>
              </a:solidFill>
              <a:latin typeface="Calibri" panose="020F0502020204030204" pitchFamily="34" charset="0"/>
              <a:cs typeface="Calibri" panose="020F0502020204030204" pitchFamily="34" charset="0"/>
            </a:rPr>
            <a:t>Inovacijomis veiklą grindžianti, aukštų kokybinių standartų viešąsias paslaugas keleivių pervežimo ir miesto priežiūros srityje teikianti, aukščiausius veiklos skaidrumo, ekologiškumo, saugumo bei socialinės atsakomybės standartus veikloje įgyvendinanti bendrovė.</a:t>
          </a:r>
          <a:endParaRPr lang="lt-LT" sz="1200" dirty="0">
            <a:latin typeface="Calibri" panose="020F0502020204030204" pitchFamily="34" charset="0"/>
            <a:cs typeface="Calibri" panose="020F0502020204030204" pitchFamily="34" charset="0"/>
          </a:endParaRPr>
        </a:p>
      </dgm:t>
    </dgm:pt>
    <dgm:pt modelId="{2464AB6A-D368-4CBE-90BA-DF64D900E251}" type="parTrans" cxnId="{04FCD56C-95B1-4C43-87D9-D242CA6FC067}">
      <dgm:prSet/>
      <dgm:spPr/>
      <dgm:t>
        <a:bodyPr/>
        <a:lstStyle/>
        <a:p>
          <a:endParaRPr lang="lt-LT">
            <a:latin typeface="Calibri" panose="020F0502020204030204" pitchFamily="34" charset="0"/>
            <a:cs typeface="Calibri" panose="020F0502020204030204" pitchFamily="34" charset="0"/>
          </a:endParaRPr>
        </a:p>
      </dgm:t>
    </dgm:pt>
    <dgm:pt modelId="{E3EFCE11-B00E-4208-811F-C2C44628E584}" type="sibTrans" cxnId="{04FCD56C-95B1-4C43-87D9-D242CA6FC067}">
      <dgm:prSet/>
      <dgm:spPr/>
      <dgm:t>
        <a:bodyPr/>
        <a:lstStyle/>
        <a:p>
          <a:endParaRPr lang="lt-LT">
            <a:latin typeface="Calibri" panose="020F0502020204030204" pitchFamily="34" charset="0"/>
            <a:cs typeface="Calibri" panose="020F0502020204030204" pitchFamily="34" charset="0"/>
          </a:endParaRPr>
        </a:p>
      </dgm:t>
    </dgm:pt>
    <dgm:pt modelId="{D74A4782-035B-42C7-9DBF-307FD9C18C97}">
      <dgm:prSet phldrT="[Tekstas]" custT="1"/>
      <dgm:spPr>
        <a:solidFill>
          <a:srgbClr val="FFC000">
            <a:alpha val="84000"/>
          </a:srgbClr>
        </a:solidFill>
      </dgm:spPr>
      <dgm:t>
        <a:bodyPr vert="horz" rIns="252000" anchor="ctr" anchorCtr="0"/>
        <a:lstStyle/>
        <a:p>
          <a:pPr marL="0" indent="0">
            <a:tabLst/>
          </a:pPr>
          <a:r>
            <a:rPr lang="lt-LT" sz="1200" dirty="0">
              <a:latin typeface="Calibri" panose="020F0502020204030204" pitchFamily="34" charset="0"/>
              <a:cs typeface="Calibri" panose="020F0502020204030204" pitchFamily="34" charset="0"/>
            </a:rPr>
            <a:t>VERTYBĖS</a:t>
          </a:r>
        </a:p>
        <a:p>
          <a:pPr marL="0" indent="0">
            <a:tabLst/>
          </a:pPr>
          <a:r>
            <a:rPr lang="lt-LT" sz="1200" dirty="0">
              <a:latin typeface="Calibri" panose="020F0502020204030204" pitchFamily="34" charset="0"/>
              <a:cs typeface="Calibri" panose="020F0502020204030204" pitchFamily="34" charset="0"/>
            </a:rPr>
            <a:t>Ištikimybė visuomenės interesams.</a:t>
          </a:r>
        </a:p>
        <a:p>
          <a:pPr marL="0" indent="0">
            <a:tabLst/>
          </a:pPr>
          <a:r>
            <a:rPr lang="lt-LT" sz="1200" dirty="0">
              <a:latin typeface="Calibri" panose="020F0502020204030204" pitchFamily="34" charset="0"/>
              <a:cs typeface="Calibri" panose="020F0502020204030204" pitchFamily="34" charset="0"/>
            </a:rPr>
            <a:t>Ekologija.</a:t>
          </a:r>
        </a:p>
        <a:p>
          <a:pPr marL="0" indent="0">
            <a:tabLst/>
          </a:pPr>
          <a:r>
            <a:rPr lang="lt-LT" sz="1200" dirty="0">
              <a:latin typeface="Calibri" panose="020F0502020204030204" pitchFamily="34" charset="0"/>
              <a:cs typeface="Calibri" panose="020F0502020204030204" pitchFamily="34" charset="0"/>
            </a:rPr>
            <a:t>Saugumas.</a:t>
          </a:r>
        </a:p>
        <a:p>
          <a:pPr marL="0" indent="0">
            <a:tabLst/>
          </a:pPr>
          <a:r>
            <a:rPr lang="lt-LT" sz="1200" dirty="0">
              <a:latin typeface="Calibri" panose="020F0502020204030204" pitchFamily="34" charset="0"/>
              <a:cs typeface="Calibri" panose="020F0502020204030204" pitchFamily="34" charset="0"/>
            </a:rPr>
            <a:t> Inovacijos, kompetencija, kokybė.</a:t>
          </a:r>
        </a:p>
        <a:p>
          <a:pPr marL="0" indent="0">
            <a:tabLst/>
          </a:pPr>
          <a:r>
            <a:rPr lang="lt-LT" sz="1200" dirty="0">
              <a:latin typeface="Calibri" panose="020F0502020204030204" pitchFamily="34" charset="0"/>
              <a:cs typeface="Calibri" panose="020F0502020204030204" pitchFamily="34" charset="0"/>
            </a:rPr>
            <a:t> Veiklos skaidrumas.</a:t>
          </a:r>
        </a:p>
      </dgm:t>
    </dgm:pt>
    <dgm:pt modelId="{A252A333-EAF3-4CF5-91B3-E73370516C66}" type="parTrans" cxnId="{9940C45D-EEFD-4F9F-BB54-9D18EE460110}">
      <dgm:prSet/>
      <dgm:spPr/>
      <dgm:t>
        <a:bodyPr/>
        <a:lstStyle/>
        <a:p>
          <a:endParaRPr lang="lt-LT">
            <a:latin typeface="Calibri" panose="020F0502020204030204" pitchFamily="34" charset="0"/>
            <a:cs typeface="Calibri" panose="020F0502020204030204" pitchFamily="34" charset="0"/>
          </a:endParaRPr>
        </a:p>
      </dgm:t>
    </dgm:pt>
    <dgm:pt modelId="{CFB70107-17E2-4C63-BBCA-8B7F118049A3}" type="sibTrans" cxnId="{9940C45D-EEFD-4F9F-BB54-9D18EE460110}">
      <dgm:prSet/>
      <dgm:spPr/>
      <dgm:t>
        <a:bodyPr/>
        <a:lstStyle/>
        <a:p>
          <a:endParaRPr lang="lt-LT">
            <a:latin typeface="Calibri" panose="020F0502020204030204" pitchFamily="34" charset="0"/>
            <a:cs typeface="Calibri" panose="020F0502020204030204" pitchFamily="34" charset="0"/>
          </a:endParaRPr>
        </a:p>
      </dgm:t>
    </dgm:pt>
    <dgm:pt modelId="{F03E5B3E-8C55-465A-8B1D-0E3760B61DED}">
      <dgm:prSet phldrT="[Tekstas]" custT="1"/>
      <dgm:spPr>
        <a:solidFill>
          <a:schemeClr val="bg1">
            <a:lumMod val="75000"/>
            <a:alpha val="50000"/>
          </a:schemeClr>
        </a:solidFill>
      </dgm:spPr>
      <dgm:t>
        <a:bodyPr/>
        <a:lstStyle/>
        <a:p>
          <a:r>
            <a:rPr lang="lt-LT" sz="1200" dirty="0">
              <a:latin typeface="Calibri" panose="020F0502020204030204" pitchFamily="34" charset="0"/>
              <a:cs typeface="Calibri" panose="020F0502020204030204" pitchFamily="34" charset="0"/>
            </a:rPr>
            <a:t>MISIJA</a:t>
          </a:r>
        </a:p>
        <a:p>
          <a:r>
            <a:rPr lang="lt-LT" sz="1200" dirty="0">
              <a:latin typeface="Calibri" panose="020F0502020204030204" pitchFamily="34" charset="0"/>
              <a:cs typeface="Calibri" panose="020F0502020204030204" pitchFamily="34" charset="0"/>
            </a:rPr>
            <a:t>Socialiai atsakingo paslaugų vystymas visuomenės gerovei, regiono plėtrai ir miesto bendruomenės lūkesčiams tenkinti.</a:t>
          </a:r>
        </a:p>
      </dgm:t>
    </dgm:pt>
    <dgm:pt modelId="{05FF4247-4F11-4814-A1A3-A110E022E2D7}" type="parTrans" cxnId="{EBD4BAAF-AD7F-4F00-BCCE-CFDEC8640915}">
      <dgm:prSet/>
      <dgm:spPr/>
      <dgm:t>
        <a:bodyPr/>
        <a:lstStyle/>
        <a:p>
          <a:endParaRPr lang="lt-LT">
            <a:latin typeface="Calibri" panose="020F0502020204030204" pitchFamily="34" charset="0"/>
            <a:cs typeface="Calibri" panose="020F0502020204030204" pitchFamily="34" charset="0"/>
          </a:endParaRPr>
        </a:p>
      </dgm:t>
    </dgm:pt>
    <dgm:pt modelId="{56651CE3-C846-4B5C-818B-D529B4F65381}" type="sibTrans" cxnId="{EBD4BAAF-AD7F-4F00-BCCE-CFDEC8640915}">
      <dgm:prSet/>
      <dgm:spPr/>
      <dgm:t>
        <a:bodyPr/>
        <a:lstStyle/>
        <a:p>
          <a:endParaRPr lang="lt-LT">
            <a:latin typeface="Calibri" panose="020F0502020204030204" pitchFamily="34" charset="0"/>
            <a:cs typeface="Calibri" panose="020F0502020204030204" pitchFamily="34" charset="0"/>
          </a:endParaRPr>
        </a:p>
      </dgm:t>
    </dgm:pt>
    <dgm:pt modelId="{A87FD38C-2743-400F-882D-0848BF326EB5}" type="pres">
      <dgm:prSet presAssocID="{62F3AF10-9B68-40B2-874B-0A705FF36912}" presName="compositeShape" presStyleCnt="0">
        <dgm:presLayoutVars>
          <dgm:chMax val="7"/>
          <dgm:dir/>
          <dgm:resizeHandles val="exact"/>
        </dgm:presLayoutVars>
      </dgm:prSet>
      <dgm:spPr/>
    </dgm:pt>
    <dgm:pt modelId="{0BC72F4C-DA9D-4B10-94DA-1BBD6B052B49}" type="pres">
      <dgm:prSet presAssocID="{9DDC1A42-E055-4CBC-9FE4-6C674F14FB0D}" presName="circ1" presStyleLbl="vennNode1" presStyleIdx="0" presStyleCnt="3" custScaleX="98381" custScaleY="98381" custLinFactNeighborX="-1192" custLinFactNeighborY="2139"/>
      <dgm:spPr/>
      <dgm:t>
        <a:bodyPr/>
        <a:lstStyle/>
        <a:p>
          <a:endParaRPr lang="lt-LT"/>
        </a:p>
      </dgm:t>
    </dgm:pt>
    <dgm:pt modelId="{13998537-5FCD-4DDA-BC0B-3BB014F4FA9C}" type="pres">
      <dgm:prSet presAssocID="{9DDC1A42-E055-4CBC-9FE4-6C674F14FB0D}" presName="circ1Tx" presStyleLbl="revTx" presStyleIdx="0" presStyleCnt="0">
        <dgm:presLayoutVars>
          <dgm:chMax val="0"/>
          <dgm:chPref val="0"/>
          <dgm:bulletEnabled val="1"/>
        </dgm:presLayoutVars>
      </dgm:prSet>
      <dgm:spPr/>
      <dgm:t>
        <a:bodyPr/>
        <a:lstStyle/>
        <a:p>
          <a:endParaRPr lang="lt-LT"/>
        </a:p>
      </dgm:t>
    </dgm:pt>
    <dgm:pt modelId="{A4C142AB-F38C-4E8F-B515-1D9C7A73FCC6}" type="pres">
      <dgm:prSet presAssocID="{D74A4782-035B-42C7-9DBF-307FD9C18C97}" presName="circ2" presStyleLbl="vennNode1" presStyleIdx="1" presStyleCnt="3" custScaleX="98381" custScaleY="98381" custLinFactNeighborX="13917" custLinFactNeighborY="15985"/>
      <dgm:spPr/>
      <dgm:t>
        <a:bodyPr/>
        <a:lstStyle/>
        <a:p>
          <a:endParaRPr lang="lt-LT"/>
        </a:p>
      </dgm:t>
    </dgm:pt>
    <dgm:pt modelId="{28B974C4-61DB-4D57-8AA7-710D50F34984}" type="pres">
      <dgm:prSet presAssocID="{D74A4782-035B-42C7-9DBF-307FD9C18C97}" presName="circ2Tx" presStyleLbl="revTx" presStyleIdx="0" presStyleCnt="0">
        <dgm:presLayoutVars>
          <dgm:chMax val="0"/>
          <dgm:chPref val="0"/>
          <dgm:bulletEnabled val="1"/>
        </dgm:presLayoutVars>
      </dgm:prSet>
      <dgm:spPr/>
      <dgm:t>
        <a:bodyPr/>
        <a:lstStyle/>
        <a:p>
          <a:endParaRPr lang="lt-LT"/>
        </a:p>
      </dgm:t>
    </dgm:pt>
    <dgm:pt modelId="{B6A5CD4A-8BD5-409D-9ECC-2D8D5FEAD521}" type="pres">
      <dgm:prSet presAssocID="{F03E5B3E-8C55-465A-8B1D-0E3760B61DED}" presName="circ3" presStyleLbl="vennNode1" presStyleIdx="2" presStyleCnt="3" custScaleX="98381" custScaleY="98381" custLinFactNeighborX="-11756" custLinFactNeighborY="8626"/>
      <dgm:spPr/>
      <dgm:t>
        <a:bodyPr/>
        <a:lstStyle/>
        <a:p>
          <a:endParaRPr lang="lt-LT"/>
        </a:p>
      </dgm:t>
    </dgm:pt>
    <dgm:pt modelId="{029F1888-76AD-42F9-9536-A64AB8307897}" type="pres">
      <dgm:prSet presAssocID="{F03E5B3E-8C55-465A-8B1D-0E3760B61DED}" presName="circ3Tx" presStyleLbl="revTx" presStyleIdx="0" presStyleCnt="0">
        <dgm:presLayoutVars>
          <dgm:chMax val="0"/>
          <dgm:chPref val="0"/>
          <dgm:bulletEnabled val="1"/>
        </dgm:presLayoutVars>
      </dgm:prSet>
      <dgm:spPr/>
      <dgm:t>
        <a:bodyPr/>
        <a:lstStyle/>
        <a:p>
          <a:endParaRPr lang="lt-LT"/>
        </a:p>
      </dgm:t>
    </dgm:pt>
  </dgm:ptLst>
  <dgm:cxnLst>
    <dgm:cxn modelId="{04FCD56C-95B1-4C43-87D9-D242CA6FC067}" srcId="{62F3AF10-9B68-40B2-874B-0A705FF36912}" destId="{9DDC1A42-E055-4CBC-9FE4-6C674F14FB0D}" srcOrd="0" destOrd="0" parTransId="{2464AB6A-D368-4CBE-90BA-DF64D900E251}" sibTransId="{E3EFCE11-B00E-4208-811F-C2C44628E584}"/>
    <dgm:cxn modelId="{CA543E57-51AF-4D41-A84D-BE03967BC61C}" type="presOf" srcId="{F03E5B3E-8C55-465A-8B1D-0E3760B61DED}" destId="{029F1888-76AD-42F9-9536-A64AB8307897}" srcOrd="1" destOrd="0" presId="urn:microsoft.com/office/officeart/2005/8/layout/venn1"/>
    <dgm:cxn modelId="{1FBAB8CD-81E8-4F44-991E-29F6E38C81C0}" type="presOf" srcId="{62F3AF10-9B68-40B2-874B-0A705FF36912}" destId="{A87FD38C-2743-400F-882D-0848BF326EB5}" srcOrd="0" destOrd="0" presId="urn:microsoft.com/office/officeart/2005/8/layout/venn1"/>
    <dgm:cxn modelId="{9940C45D-EEFD-4F9F-BB54-9D18EE460110}" srcId="{62F3AF10-9B68-40B2-874B-0A705FF36912}" destId="{D74A4782-035B-42C7-9DBF-307FD9C18C97}" srcOrd="1" destOrd="0" parTransId="{A252A333-EAF3-4CF5-91B3-E73370516C66}" sibTransId="{CFB70107-17E2-4C63-BBCA-8B7F118049A3}"/>
    <dgm:cxn modelId="{2A9AE5E6-E2C2-466B-82BD-08B70D357D48}" type="presOf" srcId="{D74A4782-035B-42C7-9DBF-307FD9C18C97}" destId="{28B974C4-61DB-4D57-8AA7-710D50F34984}" srcOrd="1" destOrd="0" presId="urn:microsoft.com/office/officeart/2005/8/layout/venn1"/>
    <dgm:cxn modelId="{27D34FEF-7E36-40DA-A955-F4BB00DDE722}" type="presOf" srcId="{D74A4782-035B-42C7-9DBF-307FD9C18C97}" destId="{A4C142AB-F38C-4E8F-B515-1D9C7A73FCC6}" srcOrd="0" destOrd="0" presId="urn:microsoft.com/office/officeart/2005/8/layout/venn1"/>
    <dgm:cxn modelId="{AF444952-79C7-488F-A318-C7DE039ED269}" type="presOf" srcId="{F03E5B3E-8C55-465A-8B1D-0E3760B61DED}" destId="{B6A5CD4A-8BD5-409D-9ECC-2D8D5FEAD521}" srcOrd="0" destOrd="0" presId="urn:microsoft.com/office/officeart/2005/8/layout/venn1"/>
    <dgm:cxn modelId="{6EE4B119-046C-487A-9FA0-47A044CE05A4}" type="presOf" srcId="{9DDC1A42-E055-4CBC-9FE4-6C674F14FB0D}" destId="{13998537-5FCD-4DDA-BC0B-3BB014F4FA9C}" srcOrd="1" destOrd="0" presId="urn:microsoft.com/office/officeart/2005/8/layout/venn1"/>
    <dgm:cxn modelId="{EBD4BAAF-AD7F-4F00-BCCE-CFDEC8640915}" srcId="{62F3AF10-9B68-40B2-874B-0A705FF36912}" destId="{F03E5B3E-8C55-465A-8B1D-0E3760B61DED}" srcOrd="2" destOrd="0" parTransId="{05FF4247-4F11-4814-A1A3-A110E022E2D7}" sibTransId="{56651CE3-C846-4B5C-818B-D529B4F65381}"/>
    <dgm:cxn modelId="{B1414102-B18B-4DF8-B343-25B5BF94EBB4}" type="presOf" srcId="{9DDC1A42-E055-4CBC-9FE4-6C674F14FB0D}" destId="{0BC72F4C-DA9D-4B10-94DA-1BBD6B052B49}" srcOrd="0" destOrd="0" presId="urn:microsoft.com/office/officeart/2005/8/layout/venn1"/>
    <dgm:cxn modelId="{C907121E-42BB-4160-9E87-EC028224E74B}" type="presParOf" srcId="{A87FD38C-2743-400F-882D-0848BF326EB5}" destId="{0BC72F4C-DA9D-4B10-94DA-1BBD6B052B49}" srcOrd="0" destOrd="0" presId="urn:microsoft.com/office/officeart/2005/8/layout/venn1"/>
    <dgm:cxn modelId="{6C7DCC7B-5943-4620-A89D-6914BB15CF83}" type="presParOf" srcId="{A87FD38C-2743-400F-882D-0848BF326EB5}" destId="{13998537-5FCD-4DDA-BC0B-3BB014F4FA9C}" srcOrd="1" destOrd="0" presId="urn:microsoft.com/office/officeart/2005/8/layout/venn1"/>
    <dgm:cxn modelId="{B7CC1C29-DFFC-4E88-B5B0-FC86CE2EEB0A}" type="presParOf" srcId="{A87FD38C-2743-400F-882D-0848BF326EB5}" destId="{A4C142AB-F38C-4E8F-B515-1D9C7A73FCC6}" srcOrd="2" destOrd="0" presId="urn:microsoft.com/office/officeart/2005/8/layout/venn1"/>
    <dgm:cxn modelId="{56D22E51-3574-4DB1-A9CB-DD9F87AC61B0}" type="presParOf" srcId="{A87FD38C-2743-400F-882D-0848BF326EB5}" destId="{28B974C4-61DB-4D57-8AA7-710D50F34984}" srcOrd="3" destOrd="0" presId="urn:microsoft.com/office/officeart/2005/8/layout/venn1"/>
    <dgm:cxn modelId="{5B32EDE7-A7DA-43A2-8BF2-9237E7AF5057}" type="presParOf" srcId="{A87FD38C-2743-400F-882D-0848BF326EB5}" destId="{B6A5CD4A-8BD5-409D-9ECC-2D8D5FEAD521}" srcOrd="4" destOrd="0" presId="urn:microsoft.com/office/officeart/2005/8/layout/venn1"/>
    <dgm:cxn modelId="{9E8A12B6-70C1-413F-A475-B9A2C56A5E99}" type="presParOf" srcId="{A87FD38C-2743-400F-882D-0848BF326EB5}" destId="{029F1888-76AD-42F9-9536-A64AB830789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4C403-3648-4030-B9BB-7F3BA23452B9}" type="datetimeFigureOut">
              <a:rPr lang="lt-LT" smtClean="0"/>
              <a:t>2021-05-17</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AE0A0-6228-4857-816A-E9E23894DAAD}" type="slidenum">
              <a:rPr lang="lt-LT" smtClean="0"/>
              <a:t>‹#›</a:t>
            </a:fld>
            <a:endParaRPr lang="lt-LT"/>
          </a:p>
        </p:txBody>
      </p:sp>
    </p:spTree>
    <p:extLst>
      <p:ext uri="{BB962C8B-B14F-4D97-AF65-F5344CB8AC3E}">
        <p14:creationId xmlns:p14="http://schemas.microsoft.com/office/powerpoint/2010/main" val="359799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3DB47A9B-BF41-4CE5-BE08-AA6CD3B312A7}"/>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xmlns="" id="{ACFA63F6-67A2-47A6-BE00-BF48FF6AB0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xmlns="" id="{239F24EF-A7CB-4D9A-9F7F-6780D5C05375}"/>
              </a:ext>
            </a:extLst>
          </p:cNvPr>
          <p:cNvSpPr>
            <a:spLocks noGrp="1"/>
          </p:cNvSpPr>
          <p:nvPr>
            <p:ph type="dt" sz="half" idx="10"/>
          </p:nvPr>
        </p:nvSpPr>
        <p:spPr/>
        <p:txBody>
          <a:bodyPr/>
          <a:lstStyle/>
          <a:p>
            <a:fld id="{B70D709A-E6DC-4654-A945-8B75078517BF}" type="datetimeFigureOut">
              <a:rPr lang="lt-LT" smtClean="0"/>
              <a:t>2021-05-17</a:t>
            </a:fld>
            <a:endParaRPr lang="lt-LT"/>
          </a:p>
        </p:txBody>
      </p:sp>
      <p:sp>
        <p:nvSpPr>
          <p:cNvPr id="5" name="Poraštės vietos rezervavimo ženklas 4">
            <a:extLst>
              <a:ext uri="{FF2B5EF4-FFF2-40B4-BE49-F238E27FC236}">
                <a16:creationId xmlns:a16="http://schemas.microsoft.com/office/drawing/2014/main" xmlns="" id="{93E90954-9F57-4943-A40C-60C9D74AE3DF}"/>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645A0320-7734-4063-AB48-C1EECADBF500}"/>
              </a:ext>
            </a:extLst>
          </p:cNvPr>
          <p:cNvSpPr>
            <a:spLocks noGrp="1"/>
          </p:cNvSpPr>
          <p:nvPr>
            <p:ph type="sldNum" sz="quarter" idx="12"/>
          </p:nvPr>
        </p:nvSpPr>
        <p:spPr/>
        <p:txBody>
          <a:bodyPr/>
          <a:lstStyle/>
          <a:p>
            <a:fld id="{21BB43EE-7080-4CE8-8A80-6CF88E369687}" type="slidenum">
              <a:rPr lang="lt-LT" smtClean="0"/>
              <a:t>‹#›</a:t>
            </a:fld>
            <a:endParaRPr lang="lt-LT"/>
          </a:p>
        </p:txBody>
      </p:sp>
    </p:spTree>
    <p:extLst>
      <p:ext uri="{BB962C8B-B14F-4D97-AF65-F5344CB8AC3E}">
        <p14:creationId xmlns:p14="http://schemas.microsoft.com/office/powerpoint/2010/main" val="287411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C3A23963-BE6D-4505-BF91-839CE705509B}"/>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xmlns="" id="{4310CD02-E920-401A-BCB2-DC8F53F71E61}"/>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850D0F93-1CD0-4135-829E-2EC9B0072B2B}"/>
              </a:ext>
            </a:extLst>
          </p:cNvPr>
          <p:cNvSpPr>
            <a:spLocks noGrp="1"/>
          </p:cNvSpPr>
          <p:nvPr>
            <p:ph type="dt" sz="half" idx="10"/>
          </p:nvPr>
        </p:nvSpPr>
        <p:spPr/>
        <p:txBody>
          <a:bodyPr/>
          <a:lstStyle/>
          <a:p>
            <a:fld id="{B70D709A-E6DC-4654-A945-8B75078517BF}" type="datetimeFigureOut">
              <a:rPr lang="lt-LT" smtClean="0"/>
              <a:t>2021-05-17</a:t>
            </a:fld>
            <a:endParaRPr lang="lt-LT"/>
          </a:p>
        </p:txBody>
      </p:sp>
      <p:sp>
        <p:nvSpPr>
          <p:cNvPr id="5" name="Poraštės vietos rezervavimo ženklas 4">
            <a:extLst>
              <a:ext uri="{FF2B5EF4-FFF2-40B4-BE49-F238E27FC236}">
                <a16:creationId xmlns:a16="http://schemas.microsoft.com/office/drawing/2014/main" xmlns="" id="{5D23EDE0-C86A-4A29-894D-95497C0D65B7}"/>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20F23BED-9A1F-4D79-9AEF-A1B79F8C236D}"/>
              </a:ext>
            </a:extLst>
          </p:cNvPr>
          <p:cNvSpPr>
            <a:spLocks noGrp="1"/>
          </p:cNvSpPr>
          <p:nvPr>
            <p:ph type="sldNum" sz="quarter" idx="12"/>
          </p:nvPr>
        </p:nvSpPr>
        <p:spPr/>
        <p:txBody>
          <a:bodyPr/>
          <a:lstStyle/>
          <a:p>
            <a:fld id="{21BB43EE-7080-4CE8-8A80-6CF88E369687}" type="slidenum">
              <a:rPr lang="lt-LT" smtClean="0"/>
              <a:t>‹#›</a:t>
            </a:fld>
            <a:endParaRPr lang="lt-LT"/>
          </a:p>
        </p:txBody>
      </p:sp>
    </p:spTree>
    <p:extLst>
      <p:ext uri="{BB962C8B-B14F-4D97-AF65-F5344CB8AC3E}">
        <p14:creationId xmlns:p14="http://schemas.microsoft.com/office/powerpoint/2010/main" val="40942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xmlns="" id="{B2EEEABD-3A2F-457C-9E83-35BAC57E7CF9}"/>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xmlns="" id="{F8856FB7-AC13-47B3-9312-0DF5BDF6D149}"/>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44820D01-958B-413C-B3D8-340A7772D247}"/>
              </a:ext>
            </a:extLst>
          </p:cNvPr>
          <p:cNvSpPr>
            <a:spLocks noGrp="1"/>
          </p:cNvSpPr>
          <p:nvPr>
            <p:ph type="dt" sz="half" idx="10"/>
          </p:nvPr>
        </p:nvSpPr>
        <p:spPr/>
        <p:txBody>
          <a:bodyPr/>
          <a:lstStyle/>
          <a:p>
            <a:fld id="{B70D709A-E6DC-4654-A945-8B75078517BF}" type="datetimeFigureOut">
              <a:rPr lang="lt-LT" smtClean="0"/>
              <a:t>2021-05-17</a:t>
            </a:fld>
            <a:endParaRPr lang="lt-LT"/>
          </a:p>
        </p:txBody>
      </p:sp>
      <p:sp>
        <p:nvSpPr>
          <p:cNvPr id="5" name="Poraštės vietos rezervavimo ženklas 4">
            <a:extLst>
              <a:ext uri="{FF2B5EF4-FFF2-40B4-BE49-F238E27FC236}">
                <a16:creationId xmlns:a16="http://schemas.microsoft.com/office/drawing/2014/main" xmlns="" id="{9B62993D-812C-4765-A00C-2E3D7EA7E348}"/>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3F025C16-CFED-4E9F-8B3D-E528FCDDD497}"/>
              </a:ext>
            </a:extLst>
          </p:cNvPr>
          <p:cNvSpPr>
            <a:spLocks noGrp="1"/>
          </p:cNvSpPr>
          <p:nvPr>
            <p:ph type="sldNum" sz="quarter" idx="12"/>
          </p:nvPr>
        </p:nvSpPr>
        <p:spPr/>
        <p:txBody>
          <a:bodyPr/>
          <a:lstStyle/>
          <a:p>
            <a:fld id="{21BB43EE-7080-4CE8-8A80-6CF88E369687}" type="slidenum">
              <a:rPr lang="lt-LT" smtClean="0"/>
              <a:t>‹#›</a:t>
            </a:fld>
            <a:endParaRPr lang="lt-LT"/>
          </a:p>
        </p:txBody>
      </p:sp>
    </p:spTree>
    <p:extLst>
      <p:ext uri="{BB962C8B-B14F-4D97-AF65-F5344CB8AC3E}">
        <p14:creationId xmlns:p14="http://schemas.microsoft.com/office/powerpoint/2010/main" val="385848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31D8BAAC-B019-4DD4-974F-7BD44520A8DD}"/>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xmlns="" id="{A3FDA25C-4DA1-4C9C-AE1C-2A0E171D0AD2}"/>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344CE3A7-FFBA-4E40-906E-8B39EE6E36AA}"/>
              </a:ext>
            </a:extLst>
          </p:cNvPr>
          <p:cNvSpPr>
            <a:spLocks noGrp="1"/>
          </p:cNvSpPr>
          <p:nvPr>
            <p:ph type="dt" sz="half" idx="10"/>
          </p:nvPr>
        </p:nvSpPr>
        <p:spPr/>
        <p:txBody>
          <a:bodyPr/>
          <a:lstStyle/>
          <a:p>
            <a:fld id="{B70D709A-E6DC-4654-A945-8B75078517BF}" type="datetimeFigureOut">
              <a:rPr lang="lt-LT" smtClean="0"/>
              <a:t>2021-05-17</a:t>
            </a:fld>
            <a:endParaRPr lang="lt-LT"/>
          </a:p>
        </p:txBody>
      </p:sp>
      <p:sp>
        <p:nvSpPr>
          <p:cNvPr id="5" name="Poraštės vietos rezervavimo ženklas 4">
            <a:extLst>
              <a:ext uri="{FF2B5EF4-FFF2-40B4-BE49-F238E27FC236}">
                <a16:creationId xmlns:a16="http://schemas.microsoft.com/office/drawing/2014/main" xmlns="" id="{6637B889-1EA1-4CD0-8C47-FAE32FD49BA4}"/>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378103F2-51BC-44BA-AB69-A959B4C9E97C}"/>
              </a:ext>
            </a:extLst>
          </p:cNvPr>
          <p:cNvSpPr>
            <a:spLocks noGrp="1"/>
          </p:cNvSpPr>
          <p:nvPr>
            <p:ph type="sldNum" sz="quarter" idx="12"/>
          </p:nvPr>
        </p:nvSpPr>
        <p:spPr/>
        <p:txBody>
          <a:bodyPr/>
          <a:lstStyle/>
          <a:p>
            <a:fld id="{21BB43EE-7080-4CE8-8A80-6CF88E369687}" type="slidenum">
              <a:rPr lang="lt-LT" smtClean="0"/>
              <a:t>‹#›</a:t>
            </a:fld>
            <a:endParaRPr lang="lt-LT"/>
          </a:p>
        </p:txBody>
      </p:sp>
    </p:spTree>
    <p:extLst>
      <p:ext uri="{BB962C8B-B14F-4D97-AF65-F5344CB8AC3E}">
        <p14:creationId xmlns:p14="http://schemas.microsoft.com/office/powerpoint/2010/main" val="246570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8F2E1D0-2889-4AE1-8FF6-11D7E9ECB57C}"/>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xmlns="" id="{6DD24AA2-7C8E-439F-BF61-6F9404224B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xmlns="" id="{BA4638AD-5F8E-4A09-8A6C-C59753C2F0A9}"/>
              </a:ext>
            </a:extLst>
          </p:cNvPr>
          <p:cNvSpPr>
            <a:spLocks noGrp="1"/>
          </p:cNvSpPr>
          <p:nvPr>
            <p:ph type="dt" sz="half" idx="10"/>
          </p:nvPr>
        </p:nvSpPr>
        <p:spPr/>
        <p:txBody>
          <a:bodyPr/>
          <a:lstStyle/>
          <a:p>
            <a:fld id="{B70D709A-E6DC-4654-A945-8B75078517BF}" type="datetimeFigureOut">
              <a:rPr lang="lt-LT" smtClean="0"/>
              <a:t>2021-05-17</a:t>
            </a:fld>
            <a:endParaRPr lang="lt-LT"/>
          </a:p>
        </p:txBody>
      </p:sp>
      <p:sp>
        <p:nvSpPr>
          <p:cNvPr id="5" name="Poraštės vietos rezervavimo ženklas 4">
            <a:extLst>
              <a:ext uri="{FF2B5EF4-FFF2-40B4-BE49-F238E27FC236}">
                <a16:creationId xmlns:a16="http://schemas.microsoft.com/office/drawing/2014/main" xmlns="" id="{91D1C494-4308-4A36-8821-D8F89AE9E661}"/>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xmlns="" id="{CC7E7381-BE9B-402A-876E-CEFDB1730B67}"/>
              </a:ext>
            </a:extLst>
          </p:cNvPr>
          <p:cNvSpPr>
            <a:spLocks noGrp="1"/>
          </p:cNvSpPr>
          <p:nvPr>
            <p:ph type="sldNum" sz="quarter" idx="12"/>
          </p:nvPr>
        </p:nvSpPr>
        <p:spPr/>
        <p:txBody>
          <a:bodyPr/>
          <a:lstStyle/>
          <a:p>
            <a:fld id="{21BB43EE-7080-4CE8-8A80-6CF88E369687}" type="slidenum">
              <a:rPr lang="lt-LT" smtClean="0"/>
              <a:t>‹#›</a:t>
            </a:fld>
            <a:endParaRPr lang="lt-LT"/>
          </a:p>
        </p:txBody>
      </p:sp>
    </p:spTree>
    <p:extLst>
      <p:ext uri="{BB962C8B-B14F-4D97-AF65-F5344CB8AC3E}">
        <p14:creationId xmlns:p14="http://schemas.microsoft.com/office/powerpoint/2010/main" val="287825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68846A26-0293-458A-87A9-6E830FCE66D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xmlns="" id="{C4ED8123-5D59-4CA4-B46F-BF653077D3D9}"/>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xmlns="" id="{16E67DA3-8C90-4CB7-9BFF-F1E3FC73302F}"/>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xmlns="" id="{9E49BCBF-11A6-4F7A-A541-E7490CD55A92}"/>
              </a:ext>
            </a:extLst>
          </p:cNvPr>
          <p:cNvSpPr>
            <a:spLocks noGrp="1"/>
          </p:cNvSpPr>
          <p:nvPr>
            <p:ph type="dt" sz="half" idx="10"/>
          </p:nvPr>
        </p:nvSpPr>
        <p:spPr/>
        <p:txBody>
          <a:bodyPr/>
          <a:lstStyle/>
          <a:p>
            <a:fld id="{B70D709A-E6DC-4654-A945-8B75078517BF}" type="datetimeFigureOut">
              <a:rPr lang="lt-LT" smtClean="0"/>
              <a:t>2021-05-17</a:t>
            </a:fld>
            <a:endParaRPr lang="lt-LT"/>
          </a:p>
        </p:txBody>
      </p:sp>
      <p:sp>
        <p:nvSpPr>
          <p:cNvPr id="6" name="Poraštės vietos rezervavimo ženklas 5">
            <a:extLst>
              <a:ext uri="{FF2B5EF4-FFF2-40B4-BE49-F238E27FC236}">
                <a16:creationId xmlns:a16="http://schemas.microsoft.com/office/drawing/2014/main" xmlns="" id="{90B35EEA-426E-45FD-B804-6B47CFD109AD}"/>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xmlns="" id="{9268ADE1-9B03-4189-A247-D332A5D8343B}"/>
              </a:ext>
            </a:extLst>
          </p:cNvPr>
          <p:cNvSpPr>
            <a:spLocks noGrp="1"/>
          </p:cNvSpPr>
          <p:nvPr>
            <p:ph type="sldNum" sz="quarter" idx="12"/>
          </p:nvPr>
        </p:nvSpPr>
        <p:spPr/>
        <p:txBody>
          <a:bodyPr/>
          <a:lstStyle/>
          <a:p>
            <a:fld id="{21BB43EE-7080-4CE8-8A80-6CF88E369687}" type="slidenum">
              <a:rPr lang="lt-LT" smtClean="0"/>
              <a:t>‹#›</a:t>
            </a:fld>
            <a:endParaRPr lang="lt-LT"/>
          </a:p>
        </p:txBody>
      </p:sp>
    </p:spTree>
    <p:extLst>
      <p:ext uri="{BB962C8B-B14F-4D97-AF65-F5344CB8AC3E}">
        <p14:creationId xmlns:p14="http://schemas.microsoft.com/office/powerpoint/2010/main" val="167100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2FAF5E64-71A3-41B9-AE9E-4F36DA7944D2}"/>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xmlns="" id="{54849538-DBF0-4DC9-8354-86AB77242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xmlns="" id="{FE089199-854B-4ABB-9C1D-660791BD93F7}"/>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xmlns="" id="{8FA37584-0132-4903-A25D-FC8AD54ED4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xmlns="" id="{912A0F38-09A2-49C4-8F31-544492087882}"/>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xmlns="" id="{C2698E62-7E5E-4FF9-9DE0-080B45908831}"/>
              </a:ext>
            </a:extLst>
          </p:cNvPr>
          <p:cNvSpPr>
            <a:spLocks noGrp="1"/>
          </p:cNvSpPr>
          <p:nvPr>
            <p:ph type="dt" sz="half" idx="10"/>
          </p:nvPr>
        </p:nvSpPr>
        <p:spPr/>
        <p:txBody>
          <a:bodyPr/>
          <a:lstStyle/>
          <a:p>
            <a:fld id="{B70D709A-E6DC-4654-A945-8B75078517BF}" type="datetimeFigureOut">
              <a:rPr lang="lt-LT" smtClean="0"/>
              <a:t>2021-05-17</a:t>
            </a:fld>
            <a:endParaRPr lang="lt-LT"/>
          </a:p>
        </p:txBody>
      </p:sp>
      <p:sp>
        <p:nvSpPr>
          <p:cNvPr id="8" name="Poraštės vietos rezervavimo ženklas 7">
            <a:extLst>
              <a:ext uri="{FF2B5EF4-FFF2-40B4-BE49-F238E27FC236}">
                <a16:creationId xmlns:a16="http://schemas.microsoft.com/office/drawing/2014/main" xmlns="" id="{2C8F4A9A-3C96-4384-BF48-01BB11B94140}"/>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xmlns="" id="{BAEC2A1E-B82D-48F4-ACF7-DD1863ED2E02}"/>
              </a:ext>
            </a:extLst>
          </p:cNvPr>
          <p:cNvSpPr>
            <a:spLocks noGrp="1"/>
          </p:cNvSpPr>
          <p:nvPr>
            <p:ph type="sldNum" sz="quarter" idx="12"/>
          </p:nvPr>
        </p:nvSpPr>
        <p:spPr/>
        <p:txBody>
          <a:bodyPr/>
          <a:lstStyle/>
          <a:p>
            <a:fld id="{21BB43EE-7080-4CE8-8A80-6CF88E369687}" type="slidenum">
              <a:rPr lang="lt-LT" smtClean="0"/>
              <a:t>‹#›</a:t>
            </a:fld>
            <a:endParaRPr lang="lt-LT"/>
          </a:p>
        </p:txBody>
      </p:sp>
    </p:spTree>
    <p:extLst>
      <p:ext uri="{BB962C8B-B14F-4D97-AF65-F5344CB8AC3E}">
        <p14:creationId xmlns:p14="http://schemas.microsoft.com/office/powerpoint/2010/main" val="364051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BF89F88-517B-4670-850B-6066E4560421}"/>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xmlns="" id="{C219B805-83C3-4DB0-B633-3F9FCECEEAD8}"/>
              </a:ext>
            </a:extLst>
          </p:cNvPr>
          <p:cNvSpPr>
            <a:spLocks noGrp="1"/>
          </p:cNvSpPr>
          <p:nvPr>
            <p:ph type="dt" sz="half" idx="10"/>
          </p:nvPr>
        </p:nvSpPr>
        <p:spPr/>
        <p:txBody>
          <a:bodyPr/>
          <a:lstStyle/>
          <a:p>
            <a:fld id="{B70D709A-E6DC-4654-A945-8B75078517BF}" type="datetimeFigureOut">
              <a:rPr lang="lt-LT" smtClean="0"/>
              <a:t>2021-05-17</a:t>
            </a:fld>
            <a:endParaRPr lang="lt-LT"/>
          </a:p>
        </p:txBody>
      </p:sp>
      <p:sp>
        <p:nvSpPr>
          <p:cNvPr id="4" name="Poraštės vietos rezervavimo ženklas 3">
            <a:extLst>
              <a:ext uri="{FF2B5EF4-FFF2-40B4-BE49-F238E27FC236}">
                <a16:creationId xmlns:a16="http://schemas.microsoft.com/office/drawing/2014/main" xmlns="" id="{A953632B-4858-4D60-B39C-C31C4E23A86B}"/>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xmlns="" id="{1AC7F800-5703-481E-A7EE-596F1B143EB3}"/>
              </a:ext>
            </a:extLst>
          </p:cNvPr>
          <p:cNvSpPr>
            <a:spLocks noGrp="1"/>
          </p:cNvSpPr>
          <p:nvPr>
            <p:ph type="sldNum" sz="quarter" idx="12"/>
          </p:nvPr>
        </p:nvSpPr>
        <p:spPr/>
        <p:txBody>
          <a:bodyPr/>
          <a:lstStyle/>
          <a:p>
            <a:fld id="{21BB43EE-7080-4CE8-8A80-6CF88E369687}" type="slidenum">
              <a:rPr lang="lt-LT" smtClean="0"/>
              <a:t>‹#›</a:t>
            </a:fld>
            <a:endParaRPr lang="lt-LT"/>
          </a:p>
        </p:txBody>
      </p:sp>
    </p:spTree>
    <p:extLst>
      <p:ext uri="{BB962C8B-B14F-4D97-AF65-F5344CB8AC3E}">
        <p14:creationId xmlns:p14="http://schemas.microsoft.com/office/powerpoint/2010/main" val="296669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xmlns="" id="{507CAEB3-8E33-4812-A15D-8822F566D956}"/>
              </a:ext>
            </a:extLst>
          </p:cNvPr>
          <p:cNvSpPr>
            <a:spLocks noGrp="1"/>
          </p:cNvSpPr>
          <p:nvPr>
            <p:ph type="dt" sz="half" idx="10"/>
          </p:nvPr>
        </p:nvSpPr>
        <p:spPr/>
        <p:txBody>
          <a:bodyPr/>
          <a:lstStyle/>
          <a:p>
            <a:fld id="{B70D709A-E6DC-4654-A945-8B75078517BF}" type="datetimeFigureOut">
              <a:rPr lang="lt-LT" smtClean="0"/>
              <a:t>2021-05-17</a:t>
            </a:fld>
            <a:endParaRPr lang="lt-LT"/>
          </a:p>
        </p:txBody>
      </p:sp>
      <p:sp>
        <p:nvSpPr>
          <p:cNvPr id="3" name="Poraštės vietos rezervavimo ženklas 2">
            <a:extLst>
              <a:ext uri="{FF2B5EF4-FFF2-40B4-BE49-F238E27FC236}">
                <a16:creationId xmlns:a16="http://schemas.microsoft.com/office/drawing/2014/main" xmlns="" id="{9F87747B-6BAD-4436-B1C9-A3BD19F7BBB9}"/>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xmlns="" id="{445BDA2A-56E6-44EE-AE13-609D9406C998}"/>
              </a:ext>
            </a:extLst>
          </p:cNvPr>
          <p:cNvSpPr>
            <a:spLocks noGrp="1"/>
          </p:cNvSpPr>
          <p:nvPr>
            <p:ph type="sldNum" sz="quarter" idx="12"/>
          </p:nvPr>
        </p:nvSpPr>
        <p:spPr/>
        <p:txBody>
          <a:bodyPr/>
          <a:lstStyle/>
          <a:p>
            <a:fld id="{21BB43EE-7080-4CE8-8A80-6CF88E369687}" type="slidenum">
              <a:rPr lang="lt-LT" smtClean="0"/>
              <a:t>‹#›</a:t>
            </a:fld>
            <a:endParaRPr lang="lt-LT"/>
          </a:p>
        </p:txBody>
      </p:sp>
    </p:spTree>
    <p:extLst>
      <p:ext uri="{BB962C8B-B14F-4D97-AF65-F5344CB8AC3E}">
        <p14:creationId xmlns:p14="http://schemas.microsoft.com/office/powerpoint/2010/main" val="76189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90F4C448-022A-48E5-9AA9-B75F7FA9F163}"/>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xmlns="" id="{F3F9A346-909E-431E-B1C1-7FB1C10476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xmlns="" id="{D54C66F9-CF40-4E5B-A24C-E7687A384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xmlns="" id="{91EAA95A-5B7A-4643-A58F-8E8078618D1E}"/>
              </a:ext>
            </a:extLst>
          </p:cNvPr>
          <p:cNvSpPr>
            <a:spLocks noGrp="1"/>
          </p:cNvSpPr>
          <p:nvPr>
            <p:ph type="dt" sz="half" idx="10"/>
          </p:nvPr>
        </p:nvSpPr>
        <p:spPr/>
        <p:txBody>
          <a:bodyPr/>
          <a:lstStyle/>
          <a:p>
            <a:fld id="{B70D709A-E6DC-4654-A945-8B75078517BF}" type="datetimeFigureOut">
              <a:rPr lang="lt-LT" smtClean="0"/>
              <a:t>2021-05-17</a:t>
            </a:fld>
            <a:endParaRPr lang="lt-LT"/>
          </a:p>
        </p:txBody>
      </p:sp>
      <p:sp>
        <p:nvSpPr>
          <p:cNvPr id="6" name="Poraštės vietos rezervavimo ženklas 5">
            <a:extLst>
              <a:ext uri="{FF2B5EF4-FFF2-40B4-BE49-F238E27FC236}">
                <a16:creationId xmlns:a16="http://schemas.microsoft.com/office/drawing/2014/main" xmlns="" id="{8F345D25-67F9-44A7-B171-2548269E6CA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xmlns="" id="{7BBFEA1D-BA0F-44A8-B7C1-4CDC81A1CB53}"/>
              </a:ext>
            </a:extLst>
          </p:cNvPr>
          <p:cNvSpPr>
            <a:spLocks noGrp="1"/>
          </p:cNvSpPr>
          <p:nvPr>
            <p:ph type="sldNum" sz="quarter" idx="12"/>
          </p:nvPr>
        </p:nvSpPr>
        <p:spPr/>
        <p:txBody>
          <a:bodyPr/>
          <a:lstStyle/>
          <a:p>
            <a:fld id="{21BB43EE-7080-4CE8-8A80-6CF88E369687}" type="slidenum">
              <a:rPr lang="lt-LT" smtClean="0"/>
              <a:t>‹#›</a:t>
            </a:fld>
            <a:endParaRPr lang="lt-LT"/>
          </a:p>
        </p:txBody>
      </p:sp>
    </p:spTree>
    <p:extLst>
      <p:ext uri="{BB962C8B-B14F-4D97-AF65-F5344CB8AC3E}">
        <p14:creationId xmlns:p14="http://schemas.microsoft.com/office/powerpoint/2010/main" val="231224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F88B0B49-D4FD-41AB-AEC0-C3BBD26546A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xmlns="" id="{9200B282-2FE7-49EE-B0F8-73408768DA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xmlns="" id="{21331187-2E7A-4EBF-9A5E-63753F6C5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xmlns="" id="{34B2C5E0-DEAF-4617-ACFA-5C56D9572760}"/>
              </a:ext>
            </a:extLst>
          </p:cNvPr>
          <p:cNvSpPr>
            <a:spLocks noGrp="1"/>
          </p:cNvSpPr>
          <p:nvPr>
            <p:ph type="dt" sz="half" idx="10"/>
          </p:nvPr>
        </p:nvSpPr>
        <p:spPr/>
        <p:txBody>
          <a:bodyPr/>
          <a:lstStyle/>
          <a:p>
            <a:fld id="{B70D709A-E6DC-4654-A945-8B75078517BF}" type="datetimeFigureOut">
              <a:rPr lang="lt-LT" smtClean="0"/>
              <a:t>2021-05-17</a:t>
            </a:fld>
            <a:endParaRPr lang="lt-LT"/>
          </a:p>
        </p:txBody>
      </p:sp>
      <p:sp>
        <p:nvSpPr>
          <p:cNvPr id="6" name="Poraštės vietos rezervavimo ženklas 5">
            <a:extLst>
              <a:ext uri="{FF2B5EF4-FFF2-40B4-BE49-F238E27FC236}">
                <a16:creationId xmlns:a16="http://schemas.microsoft.com/office/drawing/2014/main" xmlns="" id="{3950B9CC-11C2-498C-B3FA-D7A86E664337}"/>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xmlns="" id="{34C710E9-364A-4B7B-A43F-DB68FBB5B707}"/>
              </a:ext>
            </a:extLst>
          </p:cNvPr>
          <p:cNvSpPr>
            <a:spLocks noGrp="1"/>
          </p:cNvSpPr>
          <p:nvPr>
            <p:ph type="sldNum" sz="quarter" idx="12"/>
          </p:nvPr>
        </p:nvSpPr>
        <p:spPr/>
        <p:txBody>
          <a:bodyPr/>
          <a:lstStyle/>
          <a:p>
            <a:fld id="{21BB43EE-7080-4CE8-8A80-6CF88E369687}" type="slidenum">
              <a:rPr lang="lt-LT" smtClean="0"/>
              <a:t>‹#›</a:t>
            </a:fld>
            <a:endParaRPr lang="lt-LT"/>
          </a:p>
        </p:txBody>
      </p:sp>
    </p:spTree>
    <p:extLst>
      <p:ext uri="{BB962C8B-B14F-4D97-AF65-F5344CB8AC3E}">
        <p14:creationId xmlns:p14="http://schemas.microsoft.com/office/powerpoint/2010/main" val="286695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xmlns="" id="{AF8DDB49-382B-43F4-83BE-17B4EA7041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xmlns="" id="{148C9B41-AD25-49A2-949D-E532070A8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xmlns="" id="{B2DFE138-F591-4918-8C54-AC5C941FC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D709A-E6DC-4654-A945-8B75078517BF}" type="datetimeFigureOut">
              <a:rPr lang="lt-LT" smtClean="0"/>
              <a:t>2021-05-17</a:t>
            </a:fld>
            <a:endParaRPr lang="lt-LT"/>
          </a:p>
        </p:txBody>
      </p:sp>
      <p:sp>
        <p:nvSpPr>
          <p:cNvPr id="5" name="Poraštės vietos rezervavimo ženklas 4">
            <a:extLst>
              <a:ext uri="{FF2B5EF4-FFF2-40B4-BE49-F238E27FC236}">
                <a16:creationId xmlns:a16="http://schemas.microsoft.com/office/drawing/2014/main" xmlns="" id="{C05DB5E8-A482-4BE1-90C9-CB34FFA40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xmlns="" id="{0AFE2458-C415-407E-B4F5-EAB179C7B6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B43EE-7080-4CE8-8A80-6CF88E369687}" type="slidenum">
              <a:rPr lang="lt-LT" smtClean="0"/>
              <a:t>‹#›</a:t>
            </a:fld>
            <a:endParaRPr lang="lt-LT"/>
          </a:p>
        </p:txBody>
      </p:sp>
    </p:spTree>
    <p:extLst>
      <p:ext uri="{BB962C8B-B14F-4D97-AF65-F5344CB8AC3E}">
        <p14:creationId xmlns:p14="http://schemas.microsoft.com/office/powerpoint/2010/main" val="492676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vkontrole.lt/paieska.asp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xmlns="" id="{75E963B4-55FE-44E1-A506-DC1B2F178983}"/>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70" y="-1136071"/>
            <a:ext cx="12189883" cy="3333748"/>
          </a:xfrm>
          <a:prstGeom prst="roundRect">
            <a:avLst>
              <a:gd name="adj" fmla="val 8594"/>
            </a:avLst>
          </a:prstGeom>
          <a:solidFill>
            <a:schemeClr val="accent1"/>
          </a:solidFill>
          <a:ln>
            <a:noFill/>
          </a:ln>
          <a:effectLst>
            <a:reflection blurRad="12700" stA="38000" endPos="28000" dist="5000" dir="5400000" sy="-100000" algn="bl" rotWithShape="0"/>
          </a:effectLst>
        </p:spPr>
      </p:pic>
      <p:sp>
        <p:nvSpPr>
          <p:cNvPr id="2051" name="Title 1">
            <a:extLst>
              <a:ext uri="{FF2B5EF4-FFF2-40B4-BE49-F238E27FC236}">
                <a16:creationId xmlns:a16="http://schemas.microsoft.com/office/drawing/2014/main" xmlns="" id="{4364F60C-8AA1-4B5D-9365-D8336656CEB0}"/>
              </a:ext>
            </a:extLst>
          </p:cNvPr>
          <p:cNvSpPr>
            <a:spLocks noGrp="1"/>
          </p:cNvSpPr>
          <p:nvPr>
            <p:ph type="ctrTitle"/>
          </p:nvPr>
        </p:nvSpPr>
        <p:spPr>
          <a:xfrm>
            <a:off x="192946" y="3221371"/>
            <a:ext cx="11895589" cy="2173965"/>
          </a:xfrm>
        </p:spPr>
        <p:txBody>
          <a:bodyPr>
            <a:normAutofit/>
          </a:bodyPr>
          <a:lstStyle/>
          <a:p>
            <a:pPr eaLnBrk="1" hangingPunct="1"/>
            <a:r>
              <a:rPr lang="lt-LT" altLang="en-US" sz="3000" b="1" dirty="0">
                <a:latin typeface="Trebuchet MS" panose="020B0603020202020204" pitchFamily="34" charset="0"/>
              </a:rPr>
              <a:t>Klaipėdos miesto savivaldybės kontroliuojamų bendrovių </a:t>
            </a:r>
            <a:br>
              <a:rPr lang="lt-LT" altLang="en-US" sz="3000" b="1" dirty="0">
                <a:latin typeface="Trebuchet MS" panose="020B0603020202020204" pitchFamily="34" charset="0"/>
              </a:rPr>
            </a:br>
            <a:r>
              <a:rPr lang="lt-LT" altLang="en-US" sz="3000" b="1" dirty="0">
                <a:latin typeface="Trebuchet MS" panose="020B0603020202020204" pitchFamily="34" charset="0"/>
              </a:rPr>
              <a:t>UAB „Klaipėdos autobusų parkas“ ir UAB „Gatvių apšvietimas“ reorganizavimo jungimo būdu vertinimas</a:t>
            </a:r>
            <a:endParaRPr lang="en-US" altLang="en-US" sz="3000" b="1" dirty="0">
              <a:latin typeface="Trebuchet MS" panose="020B0603020202020204" pitchFamily="34" charset="0"/>
            </a:endParaRPr>
          </a:p>
        </p:txBody>
      </p:sp>
      <p:sp>
        <p:nvSpPr>
          <p:cNvPr id="2053" name="TextBox 3">
            <a:extLst>
              <a:ext uri="{FF2B5EF4-FFF2-40B4-BE49-F238E27FC236}">
                <a16:creationId xmlns:a16="http://schemas.microsoft.com/office/drawing/2014/main" xmlns="" id="{743242A7-8FC2-4C37-AF36-290ABF4EA02B}"/>
              </a:ext>
            </a:extLst>
          </p:cNvPr>
          <p:cNvSpPr txBox="1">
            <a:spLocks noChangeArrowheads="1"/>
          </p:cNvSpPr>
          <p:nvPr/>
        </p:nvSpPr>
        <p:spPr bwMode="auto">
          <a:xfrm>
            <a:off x="8268618" y="6488668"/>
            <a:ext cx="39233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i="1" dirty="0">
                <a:latin typeface="Trebuchet MS" panose="020B0603020202020204" pitchFamily="34" charset="0"/>
              </a:rPr>
              <a:t>Shaping the projects. Achieving results.</a:t>
            </a:r>
          </a:p>
        </p:txBody>
      </p:sp>
      <p:sp>
        <p:nvSpPr>
          <p:cNvPr id="2054" name="TextBox 6">
            <a:extLst>
              <a:ext uri="{FF2B5EF4-FFF2-40B4-BE49-F238E27FC236}">
                <a16:creationId xmlns:a16="http://schemas.microsoft.com/office/drawing/2014/main" xmlns="" id="{8809F28F-256B-4610-B274-21E69CCF6C29}"/>
              </a:ext>
            </a:extLst>
          </p:cNvPr>
          <p:cNvSpPr txBox="1">
            <a:spLocks noChangeArrowheads="1"/>
          </p:cNvSpPr>
          <p:nvPr/>
        </p:nvSpPr>
        <p:spPr bwMode="auto">
          <a:xfrm>
            <a:off x="2" y="6550026"/>
            <a:ext cx="2888740"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67" dirty="0">
                <a:latin typeface="Trebuchet MS" pitchFamily="34" charset="0"/>
              </a:rPr>
              <a:t>20</a:t>
            </a:r>
            <a:r>
              <a:rPr lang="lt-LT" altLang="en-US" sz="1467" dirty="0">
                <a:latin typeface="Trebuchet MS" pitchFamily="34" charset="0"/>
              </a:rPr>
              <a:t>20</a:t>
            </a:r>
            <a:r>
              <a:rPr lang="en-US" altLang="en-US" sz="1467" dirty="0">
                <a:latin typeface="Trebuchet MS" pitchFamily="34" charset="0"/>
              </a:rPr>
              <a:t> </a:t>
            </a:r>
            <a:r>
              <a:rPr lang="lt-LT" altLang="en-US" sz="1467" dirty="0">
                <a:latin typeface="Trebuchet MS" pitchFamily="34" charset="0"/>
              </a:rPr>
              <a:t>m. balandžio 30 d., Vilnius</a:t>
            </a:r>
            <a:endParaRPr lang="en-US" altLang="en-US" sz="1467" dirty="0">
              <a:latin typeface="Trebuchet MS" pitchFamily="34" charset="0"/>
            </a:endParaRPr>
          </a:p>
        </p:txBody>
      </p:sp>
      <p:pic>
        <p:nvPicPr>
          <p:cNvPr id="2055" name="Picture 1">
            <a:extLst>
              <a:ext uri="{FF2B5EF4-FFF2-40B4-BE49-F238E27FC236}">
                <a16:creationId xmlns:a16="http://schemas.microsoft.com/office/drawing/2014/main" xmlns="" id="{23775495-C418-4321-8B64-CCDCFD8173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618" y="6087856"/>
            <a:ext cx="1617502" cy="46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xmlns="" id="{15133CBC-8381-47F3-8DFC-8C80C07E6C80}"/>
              </a:ext>
            </a:extLst>
          </p:cNvPr>
          <p:cNvSpPr/>
          <p:nvPr/>
        </p:nvSpPr>
        <p:spPr>
          <a:xfrm>
            <a:off x="5046240" y="1126949"/>
            <a:ext cx="2319866" cy="369332"/>
          </a:xfrm>
          <a:prstGeom prst="rect">
            <a:avLst/>
          </a:prstGeom>
          <a:solidFill>
            <a:schemeClr val="accent1">
              <a:lumMod val="75000"/>
            </a:schemeClr>
          </a:solidFill>
        </p:spPr>
        <p:txBody>
          <a:bodyPr wrap="square">
            <a:spAutoFit/>
          </a:bodyPr>
          <a:lstStyle/>
          <a:p>
            <a:pPr algn="ctr"/>
            <a:r>
              <a:rPr lang="lt-LT" dirty="0">
                <a:solidFill>
                  <a:schemeClr val="bg1"/>
                </a:solidFill>
              </a:rPr>
              <a:t>Tikslų nustatymas</a:t>
            </a:r>
          </a:p>
        </p:txBody>
      </p:sp>
      <p:sp>
        <p:nvSpPr>
          <p:cNvPr id="5" name="Stačiakampis 4">
            <a:extLst>
              <a:ext uri="{FF2B5EF4-FFF2-40B4-BE49-F238E27FC236}">
                <a16:creationId xmlns:a16="http://schemas.microsoft.com/office/drawing/2014/main" xmlns="" id="{ABB37588-EC14-4D8F-BE21-FBC5CD963E74}"/>
              </a:ext>
            </a:extLst>
          </p:cNvPr>
          <p:cNvSpPr/>
          <p:nvPr/>
        </p:nvSpPr>
        <p:spPr>
          <a:xfrm>
            <a:off x="585772" y="1141920"/>
            <a:ext cx="2881767" cy="369332"/>
          </a:xfrm>
          <a:prstGeom prst="rect">
            <a:avLst/>
          </a:prstGeom>
          <a:solidFill>
            <a:schemeClr val="accent1">
              <a:lumMod val="75000"/>
            </a:schemeClr>
          </a:solidFill>
        </p:spPr>
        <p:txBody>
          <a:bodyPr wrap="square">
            <a:spAutoFit/>
          </a:bodyPr>
          <a:lstStyle/>
          <a:p>
            <a:pPr algn="ctr"/>
            <a:r>
              <a:rPr lang="lt-LT" dirty="0">
                <a:solidFill>
                  <a:schemeClr val="bg1"/>
                </a:solidFill>
              </a:rPr>
              <a:t>Problemos apibrėžimas</a:t>
            </a:r>
          </a:p>
        </p:txBody>
      </p:sp>
      <p:sp>
        <p:nvSpPr>
          <p:cNvPr id="7" name="Stačiakampis 6">
            <a:extLst>
              <a:ext uri="{FF2B5EF4-FFF2-40B4-BE49-F238E27FC236}">
                <a16:creationId xmlns:a16="http://schemas.microsoft.com/office/drawing/2014/main" xmlns="" id="{9C320784-FC4D-4064-BB5D-AA6B125DDEFF}"/>
              </a:ext>
            </a:extLst>
          </p:cNvPr>
          <p:cNvSpPr/>
          <p:nvPr/>
        </p:nvSpPr>
        <p:spPr>
          <a:xfrm>
            <a:off x="8649075" y="1141920"/>
            <a:ext cx="2909520" cy="369332"/>
          </a:xfrm>
          <a:prstGeom prst="rect">
            <a:avLst/>
          </a:prstGeom>
          <a:solidFill>
            <a:schemeClr val="accent1">
              <a:lumMod val="75000"/>
            </a:schemeClr>
          </a:solidFill>
        </p:spPr>
        <p:txBody>
          <a:bodyPr wrap="square">
            <a:spAutoFit/>
          </a:bodyPr>
          <a:lstStyle/>
          <a:p>
            <a:pPr algn="ctr"/>
            <a:r>
              <a:rPr lang="lt-LT" dirty="0">
                <a:solidFill>
                  <a:schemeClr val="bg1"/>
                </a:solidFill>
              </a:rPr>
              <a:t>Siekiamos naudos</a:t>
            </a:r>
          </a:p>
        </p:txBody>
      </p:sp>
      <p:sp>
        <p:nvSpPr>
          <p:cNvPr id="10" name="TextBox 9">
            <a:extLst>
              <a:ext uri="{FF2B5EF4-FFF2-40B4-BE49-F238E27FC236}">
                <a16:creationId xmlns:a16="http://schemas.microsoft.com/office/drawing/2014/main" xmlns="" id="{A079B9DF-AAA5-486F-BF76-CF0806FF3683}"/>
              </a:ext>
            </a:extLst>
          </p:cNvPr>
          <p:cNvSpPr txBox="1"/>
          <p:nvPr/>
        </p:nvSpPr>
        <p:spPr>
          <a:xfrm>
            <a:off x="189558" y="158378"/>
            <a:ext cx="8929007" cy="523220"/>
          </a:xfrm>
          <a:prstGeom prst="rect">
            <a:avLst/>
          </a:prstGeom>
          <a:noFill/>
        </p:spPr>
        <p:txBody>
          <a:bodyPr wrap="square" rtlCol="0">
            <a:spAutoFit/>
          </a:bodyPr>
          <a:lstStyle/>
          <a:p>
            <a:r>
              <a:rPr lang="lt-LT" altLang="lt-LT" sz="2800" b="1" i="1" dirty="0">
                <a:solidFill>
                  <a:schemeClr val="accent1">
                    <a:lumMod val="75000"/>
                  </a:schemeClr>
                </a:solidFill>
                <a:latin typeface="Calibri" panose="020F0502020204030204" pitchFamily="34" charset="0"/>
                <a:cs typeface="Calibri" panose="020F0502020204030204" pitchFamily="34" charset="0"/>
              </a:rPr>
              <a:t>Siekiamas efektas: tikslai ir nauda</a:t>
            </a:r>
            <a:endParaRPr lang="lt-LT" sz="2800" b="1" i="1" dirty="0">
              <a:solidFill>
                <a:schemeClr val="accent1">
                  <a:lumMod val="75000"/>
                </a:schemeClr>
              </a:solidFill>
            </a:endParaRPr>
          </a:p>
        </p:txBody>
      </p:sp>
      <p:sp>
        <p:nvSpPr>
          <p:cNvPr id="11" name="TextBox 10">
            <a:extLst>
              <a:ext uri="{FF2B5EF4-FFF2-40B4-BE49-F238E27FC236}">
                <a16:creationId xmlns:a16="http://schemas.microsoft.com/office/drawing/2014/main" xmlns="" id="{CFFAF1A0-4680-4A55-9A28-59C11DDCFD6D}"/>
              </a:ext>
            </a:extLst>
          </p:cNvPr>
          <p:cNvSpPr txBox="1"/>
          <p:nvPr/>
        </p:nvSpPr>
        <p:spPr>
          <a:xfrm>
            <a:off x="8378349" y="1814462"/>
            <a:ext cx="3593011" cy="5755422"/>
          </a:xfrm>
          <a:prstGeom prst="rect">
            <a:avLst/>
          </a:prstGeom>
          <a:noFill/>
        </p:spPr>
        <p:txBody>
          <a:bodyPr wrap="square" rtlCol="0">
            <a:spAutoFit/>
          </a:bodyPr>
          <a:lstStyle/>
          <a:p>
            <a:pPr marL="285750" indent="-285750">
              <a:buFont typeface="Arial" panose="020B0604020202020204" pitchFamily="34" charset="0"/>
              <a:buChar char="•"/>
            </a:pPr>
            <a:r>
              <a:rPr lang="lt-LT" sz="1600" dirty="0"/>
              <a:t>Išlaikomas veiklos procesų darbuotojų skaičius</a:t>
            </a:r>
          </a:p>
          <a:p>
            <a:pPr marL="285750" indent="-285750">
              <a:buFont typeface="Arial" panose="020B0604020202020204" pitchFamily="34" charset="0"/>
              <a:buChar char="•"/>
            </a:pPr>
            <a:r>
              <a:rPr lang="lt-LT" sz="1600" dirty="0"/>
              <a:t>Elektrinių autobusų parko plėtra ir racionalus miesto elektros tinklų panaudojimas autobusų įkrovos maršrutuose užtikrinimui</a:t>
            </a:r>
          </a:p>
          <a:p>
            <a:pPr marL="285750" indent="-285750">
              <a:buFont typeface="Arial" panose="020B0604020202020204" pitchFamily="34" charset="0"/>
              <a:buChar char="•"/>
            </a:pPr>
            <a:r>
              <a:rPr lang="lt-LT" sz="1600" dirty="0"/>
              <a:t>Išlaikomos ir sustiprinamos įmonių sukauptos kompetencijos</a:t>
            </a:r>
          </a:p>
          <a:p>
            <a:pPr marL="285750" indent="-285750">
              <a:buFont typeface="Arial" panose="020B0604020202020204" pitchFamily="34" charset="0"/>
              <a:buChar char="•"/>
            </a:pPr>
            <a:r>
              <a:rPr lang="lt-LT" sz="1600" dirty="0"/>
              <a:t>Sujungiamas ir efektyviau išnaudojamas įmonių turtas</a:t>
            </a:r>
          </a:p>
          <a:p>
            <a:pPr marL="285750" indent="-285750">
              <a:buFont typeface="Arial" panose="020B0604020202020204" pitchFamily="34" charset="0"/>
              <a:buChar char="•"/>
            </a:pPr>
            <a:r>
              <a:rPr lang="lt-LT" sz="1600" dirty="0"/>
              <a:t>Išlaikomi visi prisiimti įmonių įsipareigojimai</a:t>
            </a:r>
          </a:p>
          <a:p>
            <a:pPr marL="285750" indent="-285750">
              <a:buFont typeface="Arial" panose="020B0604020202020204" pitchFamily="34" charset="0"/>
              <a:buChar char="•"/>
            </a:pPr>
            <a:r>
              <a:rPr lang="lt-LT" sz="1600" dirty="0"/>
              <a:t>Padidinama nauda miestiečiams, stiprinant viešųjų paslaugų kokybę</a:t>
            </a:r>
          </a:p>
          <a:p>
            <a:pPr marL="285750" indent="-285750">
              <a:buFont typeface="Arial" panose="020B0604020202020204" pitchFamily="34" charset="0"/>
              <a:buChar char="•"/>
            </a:pPr>
            <a:r>
              <a:rPr lang="lt-LT" sz="1600" dirty="0"/>
              <a:t>Saugumo mieste bei nutolusiose viešojo transporto stotelėse užtikrinimas</a:t>
            </a:r>
          </a:p>
          <a:p>
            <a:pPr marL="285750" indent="-285750">
              <a:buFont typeface="Arial" panose="020B0604020202020204" pitchFamily="34" charset="0"/>
              <a:buChar char="•"/>
            </a:pPr>
            <a:r>
              <a:rPr lang="lt-LT" sz="1600" dirty="0"/>
              <a:t>Miesto oro taršos mažinimo ir darnaus judumo mieste priemonių diegimas</a:t>
            </a:r>
          </a:p>
          <a:p>
            <a:pPr marL="285750" indent="-285750">
              <a:buFont typeface="Arial" panose="020B0604020202020204" pitchFamily="34" charset="0"/>
              <a:buChar char="•"/>
            </a:pPr>
            <a:endParaRPr lang="lt-LT" sz="1600" dirty="0"/>
          </a:p>
          <a:p>
            <a:pPr marL="285750" indent="-285750">
              <a:buFont typeface="Arial" panose="020B0604020202020204" pitchFamily="34" charset="0"/>
              <a:buChar char="•"/>
            </a:pPr>
            <a:endParaRPr lang="lt-LT" sz="1600" dirty="0"/>
          </a:p>
          <a:p>
            <a:pPr marL="285750" indent="-285750">
              <a:buFont typeface="Arial" panose="020B0604020202020204" pitchFamily="34" charset="0"/>
              <a:buChar char="•"/>
            </a:pPr>
            <a:endParaRPr lang="lt-LT" sz="1600" dirty="0"/>
          </a:p>
        </p:txBody>
      </p:sp>
      <p:sp>
        <p:nvSpPr>
          <p:cNvPr id="12" name="Stačiakampis 11">
            <a:extLst>
              <a:ext uri="{FF2B5EF4-FFF2-40B4-BE49-F238E27FC236}">
                <a16:creationId xmlns:a16="http://schemas.microsoft.com/office/drawing/2014/main" xmlns="" id="{ADFA7F6B-B030-45D5-A5C7-35EF9B2B7426}"/>
              </a:ext>
            </a:extLst>
          </p:cNvPr>
          <p:cNvSpPr/>
          <p:nvPr/>
        </p:nvSpPr>
        <p:spPr>
          <a:xfrm>
            <a:off x="4663916" y="1814462"/>
            <a:ext cx="3084513" cy="2554545"/>
          </a:xfrm>
          <a:prstGeom prst="rect">
            <a:avLst/>
          </a:prstGeom>
        </p:spPr>
        <p:txBody>
          <a:bodyPr wrap="square">
            <a:spAutoFit/>
          </a:bodyPr>
          <a:lstStyle/>
          <a:p>
            <a:pPr marL="285750" indent="-285750">
              <a:buFont typeface="Arial" panose="020B0604020202020204" pitchFamily="34" charset="0"/>
              <a:buChar char="•"/>
            </a:pPr>
            <a:r>
              <a:rPr lang="lt-LT" sz="1600" dirty="0">
                <a:ea typeface="Calibri" panose="020F0502020204030204" pitchFamily="34" charset="0"/>
                <a:cs typeface="Times New Roman" panose="02020603050405020304" pitchFamily="18" charset="0"/>
              </a:rPr>
              <a:t>Efektyvumo didinimas</a:t>
            </a:r>
          </a:p>
          <a:p>
            <a:pPr marL="285750" indent="-285750">
              <a:buFont typeface="Arial" panose="020B0604020202020204" pitchFamily="34" charset="0"/>
              <a:buChar char="•"/>
            </a:pPr>
            <a:r>
              <a:rPr lang="lt-LT" sz="1600" dirty="0"/>
              <a:t>Subordinacijos mažinimas</a:t>
            </a:r>
          </a:p>
          <a:p>
            <a:pPr marL="285750" indent="-285750">
              <a:buFont typeface="Arial" panose="020B0604020202020204" pitchFamily="34" charset="0"/>
              <a:buChar char="•"/>
            </a:pPr>
            <a:r>
              <a:rPr lang="lt-LT" sz="1600" dirty="0">
                <a:ea typeface="Calibri" panose="020F0502020204030204" pitchFamily="34" charset="0"/>
                <a:cs typeface="Times New Roman" panose="02020603050405020304" pitchFamily="18" charset="0"/>
              </a:rPr>
              <a:t>Paslaugų plėtra</a:t>
            </a:r>
            <a:endParaRPr lang="lt-LT" sz="1600" dirty="0"/>
          </a:p>
          <a:p>
            <a:pPr marL="285750" indent="-285750">
              <a:buFont typeface="Arial" panose="020B0604020202020204" pitchFamily="34" charset="0"/>
              <a:buChar char="•"/>
            </a:pPr>
            <a:r>
              <a:rPr lang="lt-LT" sz="1600" dirty="0"/>
              <a:t>Specialistų kompetencijų stiprinimas</a:t>
            </a:r>
          </a:p>
          <a:p>
            <a:pPr marL="285750" indent="-285750">
              <a:buFont typeface="Arial" panose="020B0604020202020204" pitchFamily="34" charset="0"/>
              <a:buChar char="•"/>
            </a:pPr>
            <a:r>
              <a:rPr lang="lt-LT" sz="1600" dirty="0"/>
              <a:t>Finansinis tvarumas</a:t>
            </a:r>
          </a:p>
          <a:p>
            <a:pPr marL="285750" indent="-285750">
              <a:buFont typeface="Arial" panose="020B0604020202020204" pitchFamily="34" charset="0"/>
              <a:buChar char="•"/>
            </a:pPr>
            <a:r>
              <a:rPr lang="lt-LT" sz="1600" dirty="0"/>
              <a:t>Kryptinga, visą darnaus judumo plano priemonių paketą apimanti paslaugų teikimo plėtros strategija </a:t>
            </a:r>
          </a:p>
        </p:txBody>
      </p:sp>
      <p:pic>
        <p:nvPicPr>
          <p:cNvPr id="13" name="Picture 1">
            <a:extLst>
              <a:ext uri="{FF2B5EF4-FFF2-40B4-BE49-F238E27FC236}">
                <a16:creationId xmlns:a16="http://schemas.microsoft.com/office/drawing/2014/main" xmlns="" id="{43D7696C-14E9-4106-A5BB-A4B4EE89F7F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tačiakampis 13">
            <a:extLst>
              <a:ext uri="{FF2B5EF4-FFF2-40B4-BE49-F238E27FC236}">
                <a16:creationId xmlns:a16="http://schemas.microsoft.com/office/drawing/2014/main" xmlns="" id="{C87F270E-BB2E-45E4-8958-8B0B001C9464}"/>
              </a:ext>
            </a:extLst>
          </p:cNvPr>
          <p:cNvSpPr/>
          <p:nvPr/>
        </p:nvSpPr>
        <p:spPr>
          <a:xfrm>
            <a:off x="189558" y="1814462"/>
            <a:ext cx="3986678" cy="428213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lt-L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Didelis valdymo aparatas</a:t>
            </a:r>
          </a:p>
          <a:p>
            <a:pPr marL="285750" indent="-285750">
              <a:lnSpc>
                <a:spcPct val="107000"/>
              </a:lnSpc>
              <a:spcAft>
                <a:spcPts val="800"/>
              </a:spcAft>
              <a:buFont typeface="Arial" panose="020B0604020202020204" pitchFamily="34" charset="0"/>
              <a:buChar char="•"/>
            </a:pPr>
            <a:r>
              <a:rPr lang="lt-L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Tarpusavyje nederinami sprendimai eismo kokybei  gerinti</a:t>
            </a:r>
          </a:p>
          <a:p>
            <a:pPr marL="285750" indent="-285750">
              <a:lnSpc>
                <a:spcPct val="107000"/>
              </a:lnSpc>
              <a:spcAft>
                <a:spcPts val="800"/>
              </a:spcAft>
              <a:buFont typeface="Arial" panose="020B0604020202020204" pitchFamily="34" charset="0"/>
              <a:buChar char="•"/>
            </a:pPr>
            <a:r>
              <a:rPr lang="lt-L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Dėmesio sutelkimas tik į autobusų juostas, sistemiškai neieškant sprendimų tuose taškuose, kur tokių juostų įrengimas yra neįmanomas</a:t>
            </a:r>
            <a:endParaRPr lang="lt-LT"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lt-L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Nėra vientiso sprendimų paketo viešojo transporto ir keleivių saugumui užtikrinti</a:t>
            </a:r>
          </a:p>
          <a:p>
            <a:pPr marL="285750" indent="-285750">
              <a:lnSpc>
                <a:spcPct val="107000"/>
              </a:lnSpc>
              <a:spcAft>
                <a:spcPts val="800"/>
              </a:spcAft>
              <a:buFont typeface="Arial" panose="020B0604020202020204" pitchFamily="34" charset="0"/>
              <a:buChar char="•"/>
            </a:pPr>
            <a:r>
              <a:rPr lang="lt-L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Nauda iš atskiros įmonės sprendimo ar segmentinio patobulinimo dažnai turi per mažą įtaką viešųjų paslaugų visuminei kokybei</a:t>
            </a:r>
            <a:endParaRPr lang="lt-LT" sz="1600" dirty="0"/>
          </a:p>
          <a:p>
            <a:pPr marL="285750" indent="-285750">
              <a:lnSpc>
                <a:spcPct val="107000"/>
              </a:lnSpc>
              <a:spcAft>
                <a:spcPts val="800"/>
              </a:spcAft>
              <a:buFont typeface="Arial" panose="020B0604020202020204" pitchFamily="34" charset="0"/>
              <a:buChar char="•"/>
            </a:pPr>
            <a:endParaRPr lang="lt-LT"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515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Lentelė 3">
            <a:extLst>
              <a:ext uri="{FF2B5EF4-FFF2-40B4-BE49-F238E27FC236}">
                <a16:creationId xmlns:a16="http://schemas.microsoft.com/office/drawing/2014/main" xmlns="" id="{FB114235-22C9-4604-A1A2-B7BEB323A865}"/>
              </a:ext>
            </a:extLst>
          </p:cNvPr>
          <p:cNvGraphicFramePr>
            <a:graphicFrameLocks noGrp="1"/>
          </p:cNvGraphicFramePr>
          <p:nvPr>
            <p:extLst>
              <p:ext uri="{D42A27DB-BD31-4B8C-83A1-F6EECF244321}">
                <p14:modId xmlns:p14="http://schemas.microsoft.com/office/powerpoint/2010/main" val="2793026837"/>
              </p:ext>
            </p:extLst>
          </p:nvPr>
        </p:nvGraphicFramePr>
        <p:xfrm>
          <a:off x="335280" y="1584430"/>
          <a:ext cx="11470638" cy="4340425"/>
        </p:xfrm>
        <a:graphic>
          <a:graphicData uri="http://schemas.openxmlformats.org/drawingml/2006/table">
            <a:tbl>
              <a:tblPr firstRow="1" bandRow="1">
                <a:tableStyleId>{073A0DAA-6AF3-43AB-8588-CEC1D06C72B9}</a:tableStyleId>
              </a:tblPr>
              <a:tblGrid>
                <a:gridCol w="3601100">
                  <a:extLst>
                    <a:ext uri="{9D8B030D-6E8A-4147-A177-3AD203B41FA5}">
                      <a16:colId xmlns:a16="http://schemas.microsoft.com/office/drawing/2014/main" xmlns="" val="2009064826"/>
                    </a:ext>
                  </a:extLst>
                </a:gridCol>
                <a:gridCol w="1138729">
                  <a:extLst>
                    <a:ext uri="{9D8B030D-6E8A-4147-A177-3AD203B41FA5}">
                      <a16:colId xmlns:a16="http://schemas.microsoft.com/office/drawing/2014/main" xmlns="" val="933455769"/>
                    </a:ext>
                  </a:extLst>
                </a:gridCol>
                <a:gridCol w="1143210">
                  <a:extLst>
                    <a:ext uri="{9D8B030D-6E8A-4147-A177-3AD203B41FA5}">
                      <a16:colId xmlns:a16="http://schemas.microsoft.com/office/drawing/2014/main" xmlns="" val="903820911"/>
                    </a:ext>
                  </a:extLst>
                </a:gridCol>
                <a:gridCol w="1143210">
                  <a:extLst>
                    <a:ext uri="{9D8B030D-6E8A-4147-A177-3AD203B41FA5}">
                      <a16:colId xmlns:a16="http://schemas.microsoft.com/office/drawing/2014/main" xmlns="" val="3412957029"/>
                    </a:ext>
                  </a:extLst>
                </a:gridCol>
                <a:gridCol w="1143210">
                  <a:extLst>
                    <a:ext uri="{9D8B030D-6E8A-4147-A177-3AD203B41FA5}">
                      <a16:colId xmlns:a16="http://schemas.microsoft.com/office/drawing/2014/main" xmlns="" val="2845624079"/>
                    </a:ext>
                  </a:extLst>
                </a:gridCol>
                <a:gridCol w="1143210">
                  <a:extLst>
                    <a:ext uri="{9D8B030D-6E8A-4147-A177-3AD203B41FA5}">
                      <a16:colId xmlns:a16="http://schemas.microsoft.com/office/drawing/2014/main" xmlns="" val="3336664624"/>
                    </a:ext>
                  </a:extLst>
                </a:gridCol>
                <a:gridCol w="1143210">
                  <a:extLst>
                    <a:ext uri="{9D8B030D-6E8A-4147-A177-3AD203B41FA5}">
                      <a16:colId xmlns:a16="http://schemas.microsoft.com/office/drawing/2014/main" xmlns="" val="1656503605"/>
                    </a:ext>
                  </a:extLst>
                </a:gridCol>
                <a:gridCol w="1014759">
                  <a:extLst>
                    <a:ext uri="{9D8B030D-6E8A-4147-A177-3AD203B41FA5}">
                      <a16:colId xmlns:a16="http://schemas.microsoft.com/office/drawing/2014/main" xmlns="" val="4126400798"/>
                    </a:ext>
                  </a:extLst>
                </a:gridCol>
              </a:tblGrid>
              <a:tr h="283100">
                <a:tc rowSpan="2">
                  <a:txBody>
                    <a:bodyPr/>
                    <a:lstStyle/>
                    <a:p>
                      <a:pPr algn="ctr" fontAlgn="ctr"/>
                      <a:endParaRPr lang="lt-LT" sz="1200" b="1" i="0" u="none" strike="noStrike" dirty="0">
                        <a:solidFill>
                          <a:schemeClr val="bg1"/>
                        </a:solidFill>
                        <a:effectLst/>
                        <a:latin typeface="+mn-lt"/>
                      </a:endParaRPr>
                    </a:p>
                  </a:txBody>
                  <a:tcPr marL="7065" marR="7065" marT="7065" marB="0" anchor="ctr">
                    <a:solidFill>
                      <a:schemeClr val="bg1"/>
                    </a:solidFill>
                  </a:tcPr>
                </a:tc>
                <a:tc gridSpan="4">
                  <a:txBody>
                    <a:bodyPr/>
                    <a:lstStyle/>
                    <a:p>
                      <a:pPr algn="ctr" fontAlgn="b"/>
                      <a:r>
                        <a:rPr lang="lt-LT" sz="1200" u="none" strike="noStrike" dirty="0">
                          <a:effectLst/>
                          <a:latin typeface="+mn-lt"/>
                        </a:rPr>
                        <a:t>ESAMA SITUACIJA</a:t>
                      </a:r>
                      <a:endParaRPr lang="lt-LT" sz="1200" b="1" i="0" u="none" strike="noStrike" dirty="0">
                        <a:solidFill>
                          <a:srgbClr val="000000"/>
                        </a:solidFill>
                        <a:effectLst/>
                        <a:latin typeface="+mn-lt"/>
                      </a:endParaRPr>
                    </a:p>
                  </a:txBody>
                  <a:tcPr marL="7065" marR="7065" marT="7065" marB="0" anchor="ctr">
                    <a:solidFill>
                      <a:srgbClr val="C00000"/>
                    </a:solidFill>
                  </a:tcPr>
                </a:tc>
                <a:tc hMerge="1">
                  <a:txBody>
                    <a:bodyPr/>
                    <a:lstStyle/>
                    <a:p>
                      <a:endParaRPr lang="lt-LT"/>
                    </a:p>
                  </a:txBody>
                  <a:tcPr/>
                </a:tc>
                <a:tc hMerge="1">
                  <a:txBody>
                    <a:bodyPr/>
                    <a:lstStyle/>
                    <a:p>
                      <a:endParaRPr lang="lt-LT"/>
                    </a:p>
                  </a:txBody>
                  <a:tcPr/>
                </a:tc>
                <a:tc hMerge="1">
                  <a:txBody>
                    <a:bodyPr/>
                    <a:lstStyle/>
                    <a:p>
                      <a:endParaRPr lang="lt-LT"/>
                    </a:p>
                  </a:txBody>
                  <a:tcPr/>
                </a:tc>
                <a:tc gridSpan="3">
                  <a:txBody>
                    <a:bodyPr/>
                    <a:lstStyle/>
                    <a:p>
                      <a:pPr algn="ctr" fontAlgn="b"/>
                      <a:r>
                        <a:rPr lang="lt-LT" sz="1200" u="none" strike="noStrike" dirty="0">
                          <a:effectLst/>
                          <a:latin typeface="+mn-lt"/>
                        </a:rPr>
                        <a:t>NUMATOMA SITUACIJA</a:t>
                      </a:r>
                      <a:endParaRPr lang="lt-LT" sz="1200" b="1" i="0" u="none" strike="noStrike" dirty="0">
                        <a:solidFill>
                          <a:srgbClr val="000000"/>
                        </a:solidFill>
                        <a:effectLst/>
                        <a:latin typeface="+mn-lt"/>
                      </a:endParaRPr>
                    </a:p>
                  </a:txBody>
                  <a:tcPr marL="7065" marR="7065" marT="7065" marB="0" anchor="ctr">
                    <a:solidFill>
                      <a:srgbClr val="C00000"/>
                    </a:solidFill>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xmlns="" val="1118169698"/>
                  </a:ext>
                </a:extLst>
              </a:tr>
              <a:tr h="555670">
                <a:tc vMerge="1">
                  <a:txBody>
                    <a:bodyPr/>
                    <a:lstStyle/>
                    <a:p>
                      <a:pPr algn="ctr" fontAlgn="b"/>
                      <a:endParaRPr lang="lt-LT" sz="1200" b="1" i="0" u="none" strike="noStrike" dirty="0">
                        <a:solidFill>
                          <a:srgbClr val="000000"/>
                        </a:solidFill>
                        <a:effectLst/>
                        <a:latin typeface="+mn-lt"/>
                      </a:endParaRPr>
                    </a:p>
                  </a:txBody>
                  <a:tcPr marL="7065" marR="7065" marT="7065"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latin typeface="+mn-lt"/>
                        </a:rPr>
                        <a:t>UAB „Klaipėdos autobusų parkas“ </a:t>
                      </a:r>
                      <a:endParaRPr lang="lt-LT" sz="1200" b="1" i="0" u="none" strike="noStrike" dirty="0">
                        <a:solidFill>
                          <a:schemeClr val="bg1"/>
                        </a:solidFill>
                        <a:effectLst/>
                        <a:latin typeface="+mn-lt"/>
                      </a:endParaRPr>
                    </a:p>
                  </a:txBody>
                  <a:tcPr marL="7065" marR="7065" marT="7065" marB="0" anchor="ctr">
                    <a:solidFill>
                      <a:schemeClr val="bg1">
                        <a:lumMod val="50000"/>
                      </a:schemeClr>
                    </a:solidFill>
                  </a:tcPr>
                </a:tc>
                <a:tc hMerge="1">
                  <a:txBody>
                    <a:bodyPr/>
                    <a:lstStyle/>
                    <a:p>
                      <a:endParaRPr lang="lt-LT"/>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latin typeface="+mn-lt"/>
                        </a:rPr>
                        <a:t>UAB „Gatvių apšvietimas“</a:t>
                      </a:r>
                    </a:p>
                  </a:txBody>
                  <a:tcPr marL="7065" marR="7065" marT="7065" marB="0" anchor="ctr">
                    <a:solidFill>
                      <a:schemeClr val="bg1">
                        <a:lumMod val="50000"/>
                      </a:schemeClr>
                    </a:solidFill>
                  </a:tcPr>
                </a:tc>
                <a:tc hMerge="1">
                  <a:txBody>
                    <a:bodyPr/>
                    <a:lstStyle/>
                    <a:p>
                      <a:endParaRPr lang="lt-LT"/>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latin typeface="+mn-lt"/>
                        </a:rPr>
                        <a:t>UAB „Gatvių apšvietimas“</a:t>
                      </a:r>
                      <a:r>
                        <a:rPr lang="lt-LT" sz="1200" u="none" strike="noStrike" dirty="0">
                          <a:solidFill>
                            <a:schemeClr val="bg1"/>
                          </a:solidFill>
                          <a:effectLst/>
                          <a:latin typeface="+mn-lt"/>
                        </a:rPr>
                        <a:t> </a:t>
                      </a:r>
                      <a:endParaRPr lang="lt-LT" sz="1200" b="1" i="0" u="none" strike="noStrike" dirty="0">
                        <a:solidFill>
                          <a:schemeClr val="bg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latin typeface="+mn-lt"/>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latin typeface="+mn-lt"/>
                        </a:rPr>
                        <a:t>UAB „Klaipėdos autobusų parkas“ </a:t>
                      </a:r>
                      <a:endParaRPr lang="lt-LT" sz="1200" b="1" i="0" u="none" strike="noStrike" dirty="0">
                        <a:solidFill>
                          <a:schemeClr val="bg1"/>
                        </a:solidFill>
                        <a:effectLst/>
                        <a:latin typeface="+mn-lt"/>
                      </a:endParaRPr>
                    </a:p>
                  </a:txBody>
                  <a:tcPr marL="7065" marR="7065" marT="7065" marB="0" anchor="ctr">
                    <a:solidFill>
                      <a:schemeClr val="bg1">
                        <a:lumMod val="50000"/>
                      </a:schemeClr>
                    </a:solidFill>
                  </a:tcPr>
                </a:tc>
                <a:tc hMerge="1">
                  <a:txBody>
                    <a:bodyPr/>
                    <a:lstStyle/>
                    <a:p>
                      <a:endParaRPr lang="lt-LT"/>
                    </a:p>
                  </a:txBody>
                  <a:tcPr/>
                </a:tc>
                <a:tc>
                  <a:txBody>
                    <a:bodyPr/>
                    <a:lstStyle/>
                    <a:p>
                      <a:pPr algn="ctr" fontAlgn="b"/>
                      <a:r>
                        <a:rPr lang="lt-LT" sz="1200" b="1" u="none" strike="noStrike" dirty="0">
                          <a:solidFill>
                            <a:schemeClr val="bg1"/>
                          </a:solidFill>
                          <a:effectLst/>
                          <a:latin typeface="+mn-lt"/>
                        </a:rPr>
                        <a:t>Rezultatas</a:t>
                      </a:r>
                      <a:endParaRPr lang="lt-LT" sz="1200" b="1" i="0" u="none" strike="noStrike" dirty="0">
                        <a:solidFill>
                          <a:schemeClr val="bg1"/>
                        </a:solidFill>
                        <a:effectLst/>
                        <a:latin typeface="+mn-lt"/>
                      </a:endParaRPr>
                    </a:p>
                  </a:txBody>
                  <a:tcPr marL="7065" marR="7065" marT="7065" marB="0" anchor="ctr">
                    <a:solidFill>
                      <a:schemeClr val="bg1">
                        <a:lumMod val="50000"/>
                      </a:schemeClr>
                    </a:solidFill>
                  </a:tcPr>
                </a:tc>
                <a:extLst>
                  <a:ext uri="{0D108BD9-81ED-4DB2-BD59-A6C34878D82A}">
                    <a16:rowId xmlns:a16="http://schemas.microsoft.com/office/drawing/2014/main" xmlns="" val="2325379636"/>
                  </a:ext>
                </a:extLst>
              </a:tr>
              <a:tr h="828240">
                <a:tc>
                  <a:txBody>
                    <a:bodyPr/>
                    <a:lstStyle/>
                    <a:p>
                      <a:pPr algn="ctr" fontAlgn="b"/>
                      <a:r>
                        <a:rPr lang="lt-LT" sz="1200" b="1" u="none" strike="noStrike" dirty="0">
                          <a:effectLst/>
                          <a:latin typeface="+mn-lt"/>
                        </a:rPr>
                        <a:t> Rodikliai*</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Bendrosios administracinės veiklos </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Pagrindinė veikla</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Bendrosios administracinės veiklos </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Pagrindinė veikla</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Bendrosios administracinės veiklos </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Pagrindinė veikla</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Kiekinė išraiška</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4267389059"/>
                  </a:ext>
                </a:extLst>
              </a:tr>
              <a:tr h="517920">
                <a:tc>
                  <a:txBody>
                    <a:bodyPr/>
                    <a:lstStyle/>
                    <a:p>
                      <a:pPr algn="ctr" fontAlgn="b"/>
                      <a:r>
                        <a:rPr lang="lt-LT" sz="1200" u="none" strike="noStrike" dirty="0">
                          <a:effectLst/>
                          <a:latin typeface="+mn-lt"/>
                        </a:rPr>
                        <a:t>Sąrašinis darbuotojų skaičius</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26</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301</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11</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27</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29</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317</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-19</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595743419"/>
                  </a:ext>
                </a:extLst>
              </a:tr>
              <a:tr h="447040">
                <a:tc>
                  <a:txBody>
                    <a:bodyPr/>
                    <a:lstStyle/>
                    <a:p>
                      <a:pPr algn="ctr" fontAlgn="b"/>
                      <a:r>
                        <a:rPr lang="lt-LT" sz="1200" u="none" strike="noStrike" dirty="0">
                          <a:effectLst/>
                          <a:latin typeface="+mn-lt"/>
                        </a:rPr>
                        <a:t>Užimtų pareigybių skaičius</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24</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258</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10</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22</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27</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274</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-13</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286053990"/>
                  </a:ext>
                </a:extLst>
              </a:tr>
              <a:tr h="419080">
                <a:tc>
                  <a:txBody>
                    <a:bodyPr/>
                    <a:lstStyle/>
                    <a:p>
                      <a:pPr algn="ctr" fontAlgn="b"/>
                      <a:r>
                        <a:rPr lang="lt-LT" sz="1200" u="none" strike="noStrike" dirty="0">
                          <a:effectLst/>
                          <a:latin typeface="+mn-lt"/>
                        </a:rPr>
                        <a:t>Kolegialaus valdymo organo narių skaičius</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5</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5</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5</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 </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-5</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3096858477"/>
                  </a:ext>
                </a:extLst>
              </a:tr>
              <a:tr h="461100">
                <a:tc>
                  <a:txBody>
                    <a:bodyPr/>
                    <a:lstStyle/>
                    <a:p>
                      <a:pPr algn="ctr" fontAlgn="b"/>
                      <a:r>
                        <a:rPr lang="lt-LT" sz="1200" u="none" strike="noStrike" dirty="0">
                          <a:effectLst/>
                          <a:latin typeface="+mn-lt"/>
                        </a:rPr>
                        <a:t>T. sk. nepriklausomi nariai, kuriems mokamas atlygis</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3</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3</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3</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 </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-3</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2452548639"/>
                  </a:ext>
                </a:extLst>
              </a:tr>
              <a:tr h="828240">
                <a:tc>
                  <a:txBody>
                    <a:bodyPr/>
                    <a:lstStyle/>
                    <a:p>
                      <a:pPr algn="ctr" fontAlgn="b"/>
                      <a:r>
                        <a:rPr lang="lt-LT" sz="1200" u="none" strike="noStrike" dirty="0">
                          <a:effectLst/>
                          <a:latin typeface="+mn-lt"/>
                        </a:rPr>
                        <a:t>Nuosavybės teise valdomo ir įmonės pagrindinei veiklai (neįskaitant  nuomojamo ir autobusų stoties) naudojamo NT naudingas plotas (m2)</a:t>
                      </a:r>
                      <a:endParaRPr lang="lt-LT" sz="1200" b="0" i="0" u="none" strike="noStrike" dirty="0">
                        <a:solidFill>
                          <a:srgbClr val="FF0000"/>
                        </a:solidFill>
                        <a:effectLst/>
                        <a:latin typeface="+mn-lt"/>
                      </a:endParaRPr>
                    </a:p>
                  </a:txBody>
                  <a:tcPr marL="7065" marR="7065" marT="7065" marB="0" anchor="ctr"/>
                </a:tc>
                <a:tc>
                  <a:txBody>
                    <a:bodyPr/>
                    <a:lstStyle/>
                    <a:p>
                      <a:pPr algn="ctr" fontAlgn="b"/>
                      <a:r>
                        <a:rPr lang="lt-LT" sz="1200" u="none" strike="noStrike" dirty="0">
                          <a:effectLst/>
                          <a:latin typeface="+mn-lt"/>
                        </a:rPr>
                        <a:t>831,49</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7443,15</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515,63</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733,42</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831,49</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7734,43</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–957,77**</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2839091802"/>
                  </a:ext>
                </a:extLst>
              </a:tr>
            </a:tbl>
          </a:graphicData>
        </a:graphic>
      </p:graphicFrame>
      <p:sp>
        <p:nvSpPr>
          <p:cNvPr id="5" name="TextBox 4">
            <a:extLst>
              <a:ext uri="{FF2B5EF4-FFF2-40B4-BE49-F238E27FC236}">
                <a16:creationId xmlns:a16="http://schemas.microsoft.com/office/drawing/2014/main" xmlns="" id="{D6ADBCE7-930F-47C2-A284-179671AA35E3}"/>
              </a:ext>
            </a:extLst>
          </p:cNvPr>
          <p:cNvSpPr txBox="1"/>
          <p:nvPr/>
        </p:nvSpPr>
        <p:spPr>
          <a:xfrm>
            <a:off x="189558" y="158378"/>
            <a:ext cx="8929007" cy="523220"/>
          </a:xfrm>
          <a:prstGeom prst="rect">
            <a:avLst/>
          </a:prstGeom>
          <a:noFill/>
        </p:spPr>
        <p:txBody>
          <a:bodyPr wrap="square" rtlCol="0">
            <a:spAutoFit/>
          </a:bodyPr>
          <a:lstStyle/>
          <a:p>
            <a:r>
              <a:rPr lang="lt-LT" altLang="lt-LT" sz="2800" b="1" i="1" dirty="0">
                <a:solidFill>
                  <a:schemeClr val="accent1">
                    <a:lumMod val="75000"/>
                  </a:schemeClr>
                </a:solidFill>
                <a:latin typeface="Calibri" panose="020F0502020204030204" pitchFamily="34" charset="0"/>
                <a:cs typeface="Calibri" panose="020F0502020204030204" pitchFamily="34" charset="0"/>
              </a:rPr>
              <a:t>Siekiamas efektas: numatomi sutaupymai</a:t>
            </a:r>
            <a:endParaRPr lang="lt-LT" sz="2800" b="1" i="1" dirty="0">
              <a:solidFill>
                <a:schemeClr val="accent1">
                  <a:lumMod val="75000"/>
                </a:schemeClr>
              </a:solidFill>
            </a:endParaRPr>
          </a:p>
        </p:txBody>
      </p:sp>
      <p:sp>
        <p:nvSpPr>
          <p:cNvPr id="6" name="Stačiakampis 5">
            <a:extLst>
              <a:ext uri="{FF2B5EF4-FFF2-40B4-BE49-F238E27FC236}">
                <a16:creationId xmlns:a16="http://schemas.microsoft.com/office/drawing/2014/main" xmlns="" id="{12E2A674-F843-4E33-A389-880C0AD5C87F}"/>
              </a:ext>
            </a:extLst>
          </p:cNvPr>
          <p:cNvSpPr/>
          <p:nvPr/>
        </p:nvSpPr>
        <p:spPr>
          <a:xfrm>
            <a:off x="279175" y="6237957"/>
            <a:ext cx="6052875" cy="646331"/>
          </a:xfrm>
          <a:prstGeom prst="rect">
            <a:avLst/>
          </a:prstGeom>
        </p:spPr>
        <p:txBody>
          <a:bodyPr wrap="none">
            <a:spAutoFit/>
          </a:bodyPr>
          <a:lstStyle/>
          <a:p>
            <a:pPr fontAlgn="b"/>
            <a:r>
              <a:rPr lang="lt-LT" sz="1200" dirty="0">
                <a:solidFill>
                  <a:srgbClr val="000000"/>
                </a:solidFill>
              </a:rPr>
              <a:t>* Duomenys 2019-12-31 būklei</a:t>
            </a:r>
          </a:p>
          <a:p>
            <a:pPr algn="ctr" fontAlgn="b"/>
            <a:r>
              <a:rPr lang="lt-LT" sz="1200" dirty="0">
                <a:solidFill>
                  <a:srgbClr val="000000"/>
                </a:solidFill>
              </a:rPr>
              <a:t>** Galimybė išnuomoti administracinį pastatą ir teritoriją, </a:t>
            </a:r>
            <a:r>
              <a:rPr lang="lt-LT" sz="1200" dirty="0" err="1">
                <a:solidFill>
                  <a:srgbClr val="000000"/>
                </a:solidFill>
              </a:rPr>
              <a:t>esantčius</a:t>
            </a:r>
            <a:r>
              <a:rPr lang="lt-LT" sz="1200" dirty="0">
                <a:solidFill>
                  <a:srgbClr val="000000"/>
                </a:solidFill>
              </a:rPr>
              <a:t> adresu </a:t>
            </a:r>
            <a:r>
              <a:rPr lang="lt-LT" sz="1200" dirty="0"/>
              <a:t>Rūtų g. 6, Klaipėda</a:t>
            </a:r>
            <a:endParaRPr lang="lt-LT" sz="1200" dirty="0">
              <a:solidFill>
                <a:srgbClr val="000000"/>
              </a:solidFill>
            </a:endParaRPr>
          </a:p>
          <a:p>
            <a:pPr algn="ctr" fontAlgn="b"/>
            <a:endParaRPr lang="lt-LT" sz="1200" dirty="0">
              <a:solidFill>
                <a:srgbClr val="000000"/>
              </a:solidFill>
            </a:endParaRPr>
          </a:p>
        </p:txBody>
      </p:sp>
    </p:spTree>
    <p:extLst>
      <p:ext uri="{BB962C8B-B14F-4D97-AF65-F5344CB8AC3E}">
        <p14:creationId xmlns:p14="http://schemas.microsoft.com/office/powerpoint/2010/main" val="409730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6ADBCE7-930F-47C2-A284-179671AA35E3}"/>
              </a:ext>
            </a:extLst>
          </p:cNvPr>
          <p:cNvSpPr txBox="1"/>
          <p:nvPr/>
        </p:nvSpPr>
        <p:spPr>
          <a:xfrm>
            <a:off x="189558" y="158378"/>
            <a:ext cx="8929007" cy="523220"/>
          </a:xfrm>
          <a:prstGeom prst="rect">
            <a:avLst/>
          </a:prstGeom>
          <a:noFill/>
        </p:spPr>
        <p:txBody>
          <a:bodyPr wrap="square" rtlCol="0">
            <a:spAutoFit/>
          </a:bodyPr>
          <a:lstStyle/>
          <a:p>
            <a:r>
              <a:rPr lang="lt-LT" altLang="lt-LT" sz="2800" b="1" i="1" dirty="0">
                <a:solidFill>
                  <a:schemeClr val="accent1">
                    <a:lumMod val="75000"/>
                  </a:schemeClr>
                </a:solidFill>
                <a:latin typeface="Calibri" panose="020F0502020204030204" pitchFamily="34" charset="0"/>
                <a:cs typeface="Calibri" panose="020F0502020204030204" pitchFamily="34" charset="0"/>
              </a:rPr>
              <a:t>Siekiamas efektas: numatomi sutaupymai</a:t>
            </a:r>
            <a:endParaRPr lang="lt-LT" sz="2800" b="1" i="1" dirty="0">
              <a:solidFill>
                <a:schemeClr val="accent1">
                  <a:lumMod val="75000"/>
                </a:schemeClr>
              </a:solidFill>
            </a:endParaRPr>
          </a:p>
        </p:txBody>
      </p:sp>
      <p:graphicFrame>
        <p:nvGraphicFramePr>
          <p:cNvPr id="2" name="Lentelė 1">
            <a:extLst>
              <a:ext uri="{FF2B5EF4-FFF2-40B4-BE49-F238E27FC236}">
                <a16:creationId xmlns:a16="http://schemas.microsoft.com/office/drawing/2014/main" xmlns="" id="{9FA612CF-6AA0-4405-AADA-3218C7D3BF53}"/>
              </a:ext>
            </a:extLst>
          </p:cNvPr>
          <p:cNvGraphicFramePr>
            <a:graphicFrameLocks noGrp="1"/>
          </p:cNvGraphicFramePr>
          <p:nvPr>
            <p:extLst>
              <p:ext uri="{D42A27DB-BD31-4B8C-83A1-F6EECF244321}">
                <p14:modId xmlns:p14="http://schemas.microsoft.com/office/powerpoint/2010/main" val="3594639831"/>
              </p:ext>
            </p:extLst>
          </p:nvPr>
        </p:nvGraphicFramePr>
        <p:xfrm>
          <a:off x="523557" y="763079"/>
          <a:ext cx="11456238" cy="5997193"/>
        </p:xfrm>
        <a:graphic>
          <a:graphicData uri="http://schemas.openxmlformats.org/drawingml/2006/table">
            <a:tbl>
              <a:tblPr firstRow="1" lastRow="1" bandRow="1">
                <a:tableStyleId>{F5AB1C69-6EDB-4FF4-983F-18BD219EF322}</a:tableStyleId>
              </a:tblPr>
              <a:tblGrid>
                <a:gridCol w="4279363">
                  <a:extLst>
                    <a:ext uri="{9D8B030D-6E8A-4147-A177-3AD203B41FA5}">
                      <a16:colId xmlns:a16="http://schemas.microsoft.com/office/drawing/2014/main" xmlns="" val="1857583638"/>
                    </a:ext>
                  </a:extLst>
                </a:gridCol>
                <a:gridCol w="1625322">
                  <a:extLst>
                    <a:ext uri="{9D8B030D-6E8A-4147-A177-3AD203B41FA5}">
                      <a16:colId xmlns:a16="http://schemas.microsoft.com/office/drawing/2014/main" xmlns="" val="1700560333"/>
                    </a:ext>
                  </a:extLst>
                </a:gridCol>
                <a:gridCol w="822452">
                  <a:extLst>
                    <a:ext uri="{9D8B030D-6E8A-4147-A177-3AD203B41FA5}">
                      <a16:colId xmlns:a16="http://schemas.microsoft.com/office/drawing/2014/main" xmlns="" val="2225772867"/>
                    </a:ext>
                  </a:extLst>
                </a:gridCol>
                <a:gridCol w="1186527">
                  <a:extLst>
                    <a:ext uri="{9D8B030D-6E8A-4147-A177-3AD203B41FA5}">
                      <a16:colId xmlns:a16="http://schemas.microsoft.com/office/drawing/2014/main" xmlns="" val="3957143938"/>
                    </a:ext>
                  </a:extLst>
                </a:gridCol>
                <a:gridCol w="911240">
                  <a:extLst>
                    <a:ext uri="{9D8B030D-6E8A-4147-A177-3AD203B41FA5}">
                      <a16:colId xmlns:a16="http://schemas.microsoft.com/office/drawing/2014/main" xmlns="" val="1807290349"/>
                    </a:ext>
                  </a:extLst>
                </a:gridCol>
                <a:gridCol w="911240">
                  <a:extLst>
                    <a:ext uri="{9D8B030D-6E8A-4147-A177-3AD203B41FA5}">
                      <a16:colId xmlns:a16="http://schemas.microsoft.com/office/drawing/2014/main" xmlns="" val="1586452100"/>
                    </a:ext>
                  </a:extLst>
                </a:gridCol>
                <a:gridCol w="911240">
                  <a:extLst>
                    <a:ext uri="{9D8B030D-6E8A-4147-A177-3AD203B41FA5}">
                      <a16:colId xmlns:a16="http://schemas.microsoft.com/office/drawing/2014/main" xmlns="" val="3031194829"/>
                    </a:ext>
                  </a:extLst>
                </a:gridCol>
                <a:gridCol w="808854">
                  <a:extLst>
                    <a:ext uri="{9D8B030D-6E8A-4147-A177-3AD203B41FA5}">
                      <a16:colId xmlns:a16="http://schemas.microsoft.com/office/drawing/2014/main" xmlns="" val="3068445503"/>
                    </a:ext>
                  </a:extLst>
                </a:gridCol>
              </a:tblGrid>
              <a:tr h="303934">
                <a:tc rowSpan="2">
                  <a:txBody>
                    <a:bodyPr/>
                    <a:lstStyle/>
                    <a:p>
                      <a:pPr algn="ctr" fontAlgn="b"/>
                      <a:r>
                        <a:rPr lang="lt-LT" sz="1200" u="none" strike="noStrike" dirty="0">
                          <a:solidFill>
                            <a:schemeClr val="bg1"/>
                          </a:solidFill>
                          <a:effectLst/>
                          <a:latin typeface="+mn-lt"/>
                        </a:rPr>
                        <a:t> </a:t>
                      </a:r>
                      <a:endParaRPr lang="lt-LT" sz="1200" b="1" i="0" u="none" strike="noStrike" dirty="0">
                        <a:solidFill>
                          <a:schemeClr val="bg1"/>
                        </a:solidFill>
                        <a:effectLst/>
                        <a:latin typeface="+mn-lt"/>
                      </a:endParaRPr>
                    </a:p>
                  </a:txBody>
                  <a:tcPr marL="7065" marR="7065" marT="7065" marB="0" anchor="ctr">
                    <a:solidFill>
                      <a:schemeClr val="bg1"/>
                    </a:solidFill>
                  </a:tcPr>
                </a:tc>
                <a:tc gridSpan="4">
                  <a:txBody>
                    <a:bodyPr/>
                    <a:lstStyle/>
                    <a:p>
                      <a:pPr algn="ctr" fontAlgn="b"/>
                      <a:r>
                        <a:rPr lang="lt-LT" sz="1200" u="none" strike="noStrike" dirty="0">
                          <a:effectLst/>
                          <a:latin typeface="+mn-lt"/>
                        </a:rPr>
                        <a:t>ESAMA SITUACIJA</a:t>
                      </a:r>
                      <a:endParaRPr lang="lt-LT" sz="1200" b="1" i="0" u="none" strike="noStrike" dirty="0">
                        <a:solidFill>
                          <a:srgbClr val="000000"/>
                        </a:solidFill>
                        <a:effectLst/>
                        <a:latin typeface="+mn-lt"/>
                      </a:endParaRPr>
                    </a:p>
                  </a:txBody>
                  <a:tcPr marL="7065" marR="7065" marT="7065" marB="0" anchor="ctr">
                    <a:solidFill>
                      <a:schemeClr val="bg1">
                        <a:lumMod val="50000"/>
                      </a:schemeClr>
                    </a:solidFill>
                  </a:tcPr>
                </a:tc>
                <a:tc hMerge="1">
                  <a:txBody>
                    <a:bodyPr/>
                    <a:lstStyle/>
                    <a:p>
                      <a:pPr algn="ctr" fontAlgn="b"/>
                      <a:endParaRPr lang="lt-LT" sz="1200" b="1" i="0" u="none" strike="noStrike" dirty="0">
                        <a:solidFill>
                          <a:srgbClr val="000000"/>
                        </a:solidFill>
                        <a:effectLst/>
                        <a:latin typeface="+mn-lt"/>
                      </a:endParaRPr>
                    </a:p>
                  </a:txBody>
                  <a:tcPr marL="7065" marR="7065" marT="7065" marB="0" anchor="ctr"/>
                </a:tc>
                <a:tc hMerge="1">
                  <a:txBody>
                    <a:bodyPr/>
                    <a:lstStyle/>
                    <a:p>
                      <a:pPr algn="ctr" fontAlgn="b"/>
                      <a:endParaRPr lang="lt-LT" sz="1200" b="1" i="0" u="none" strike="noStrike" dirty="0">
                        <a:solidFill>
                          <a:srgbClr val="000000"/>
                        </a:solidFill>
                        <a:effectLst/>
                        <a:latin typeface="+mn-lt"/>
                      </a:endParaRPr>
                    </a:p>
                  </a:txBody>
                  <a:tcPr marL="7065" marR="7065" marT="7065" marB="0" anchor="ctr"/>
                </a:tc>
                <a:tc hMerge="1">
                  <a:txBody>
                    <a:bodyPr/>
                    <a:lstStyle/>
                    <a:p>
                      <a:pPr algn="ctr" fontAlgn="b"/>
                      <a:r>
                        <a:rPr lang="lt-LT" sz="1200" u="none" strike="noStrike" dirty="0">
                          <a:effectLst/>
                          <a:latin typeface="+mn-lt"/>
                        </a:rPr>
                        <a:t> </a:t>
                      </a:r>
                      <a:endParaRPr lang="lt-LT" sz="1200" b="1" i="0" u="none" strike="noStrike" dirty="0">
                        <a:solidFill>
                          <a:srgbClr val="000000"/>
                        </a:solidFill>
                        <a:effectLst/>
                        <a:latin typeface="+mn-lt"/>
                      </a:endParaRPr>
                    </a:p>
                    <a:p>
                      <a:pPr algn="ctr" fontAlgn="b"/>
                      <a:r>
                        <a:rPr lang="lt-LT" sz="1200" u="none" strike="noStrike" dirty="0">
                          <a:effectLst/>
                          <a:latin typeface="+mn-lt"/>
                        </a:rPr>
                        <a:t>NUMATOMA SITUACIJA</a:t>
                      </a:r>
                      <a:endParaRPr lang="lt-LT" sz="1200" b="1" i="0" u="none" strike="noStrike" dirty="0">
                        <a:solidFill>
                          <a:srgbClr val="000000"/>
                        </a:solidFill>
                        <a:effectLst/>
                        <a:latin typeface="+mn-lt"/>
                      </a:endParaRPr>
                    </a:p>
                    <a:p>
                      <a:pPr algn="ctr" fontAlgn="b"/>
                      <a:r>
                        <a:rPr lang="lt-LT" sz="1200" u="none" strike="noStrike" dirty="0">
                          <a:effectLst/>
                          <a:latin typeface="+mn-lt"/>
                        </a:rPr>
                        <a:t> </a:t>
                      </a:r>
                      <a:endParaRPr lang="lt-LT" sz="1200" b="0" i="0" u="none" strike="noStrike" dirty="0">
                        <a:solidFill>
                          <a:srgbClr val="000000"/>
                        </a:solidFill>
                        <a:effectLst/>
                        <a:latin typeface="+mn-lt"/>
                      </a:endParaRPr>
                    </a:p>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solidFill>
                      <a:srgbClr val="C00000"/>
                    </a:solidFill>
                  </a:tcPr>
                </a:tc>
                <a:tc gridSpan="3">
                  <a:txBody>
                    <a:bodyPr/>
                    <a:lstStyle/>
                    <a:p>
                      <a:pPr algn="ctr" fontAlgn="b"/>
                      <a:r>
                        <a:rPr lang="lt-LT" sz="1200" u="none" strike="noStrike" dirty="0">
                          <a:effectLst/>
                          <a:latin typeface="+mn-lt"/>
                        </a:rPr>
                        <a:t> </a:t>
                      </a:r>
                      <a:r>
                        <a:rPr lang="lt-LT" sz="1200" u="none" strike="noStrike" dirty="0">
                          <a:solidFill>
                            <a:schemeClr val="tx1"/>
                          </a:solidFill>
                          <a:effectLst/>
                          <a:latin typeface="+mn-lt"/>
                        </a:rPr>
                        <a:t>NUMATOMA SITUACIJA</a:t>
                      </a:r>
                      <a:endParaRPr lang="lt-LT" sz="1200" b="1" i="0" u="none" strike="noStrike" dirty="0">
                        <a:solidFill>
                          <a:schemeClr val="tx1"/>
                        </a:solidFill>
                        <a:effectLst/>
                        <a:latin typeface="+mn-lt"/>
                      </a:endParaRPr>
                    </a:p>
                  </a:txBody>
                  <a:tcPr marL="7065" marR="7065" marT="7065" marB="0" anchor="ctr">
                    <a:solidFill>
                      <a:schemeClr val="bg1">
                        <a:lumMod val="75000"/>
                      </a:schemeClr>
                    </a:solidFill>
                  </a:tcPr>
                </a:tc>
                <a:tc hMerge="1">
                  <a:txBody>
                    <a:bodyPr/>
                    <a:lstStyle/>
                    <a:p>
                      <a:pPr algn="ctr" fontAlgn="b"/>
                      <a:endParaRPr lang="lt-LT" sz="1200" b="0" i="0" u="none" strike="noStrike">
                        <a:solidFill>
                          <a:srgbClr val="000000"/>
                        </a:solidFill>
                        <a:effectLst/>
                        <a:latin typeface="+mn-lt"/>
                      </a:endParaRPr>
                    </a:p>
                  </a:txBody>
                  <a:tcPr marL="7065" marR="7065" marT="7065" marB="0" anchor="ctr"/>
                </a:tc>
                <a:tc hMerge="1">
                  <a:txBody>
                    <a:bodyPr/>
                    <a:lstStyle/>
                    <a:p>
                      <a:pPr algn="ctr" fontAlgn="b"/>
                      <a:endParaRPr lang="lt-LT" sz="1200" b="0" i="0" u="none" strike="noStrike">
                        <a:solidFill>
                          <a:srgbClr val="000000"/>
                        </a:solidFill>
                        <a:effectLst/>
                        <a:latin typeface="+mn-lt"/>
                      </a:endParaRPr>
                    </a:p>
                  </a:txBody>
                  <a:tcPr marL="7065" marR="7065" marT="7065" marB="0" anchor="ctr"/>
                </a:tc>
                <a:extLst>
                  <a:ext uri="{0D108BD9-81ED-4DB2-BD59-A6C34878D82A}">
                    <a16:rowId xmlns:a16="http://schemas.microsoft.com/office/drawing/2014/main" xmlns="" val="3785549444"/>
                  </a:ext>
                </a:extLst>
              </a:tr>
              <a:tr h="641898">
                <a:tc vMerge="1">
                  <a:txBody>
                    <a:bodyPr/>
                    <a:lstStyle/>
                    <a:p>
                      <a:pPr algn="ctr" fontAlgn="b"/>
                      <a:endParaRPr lang="lt-LT" sz="1200" b="1" i="0" u="none" strike="noStrike">
                        <a:solidFill>
                          <a:srgbClr val="000000"/>
                        </a:solidFill>
                        <a:effectLst/>
                        <a:latin typeface="+mn-lt"/>
                      </a:endParaRPr>
                    </a:p>
                  </a:txBody>
                  <a:tcPr marL="7065" marR="7065" marT="7065"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rgbClr val="FFC000"/>
                          </a:solidFill>
                          <a:effectLst/>
                          <a:latin typeface="+mn-lt"/>
                        </a:rPr>
                        <a:t>UAB „Klaipėdos autobusų parkas“ </a:t>
                      </a:r>
                      <a:endParaRPr lang="lt-LT" sz="1200" b="1" i="0" u="none" strike="noStrike" dirty="0">
                        <a:solidFill>
                          <a:srgbClr val="FFC000"/>
                        </a:solidFill>
                        <a:effectLst/>
                        <a:latin typeface="+mn-lt"/>
                      </a:endParaRPr>
                    </a:p>
                  </a:txBody>
                  <a:tcPr marL="7065" marR="7065" marT="7065" marB="0" anchor="ctr">
                    <a:solidFill>
                      <a:schemeClr val="accent1">
                        <a:lumMod val="75000"/>
                      </a:schemeClr>
                    </a:solidFill>
                  </a:tcPr>
                </a:tc>
                <a:tc hMerge="1">
                  <a:txBody>
                    <a:bodyPr/>
                    <a:lstStyle/>
                    <a:p>
                      <a:pPr algn="ctr" fontAlgn="b"/>
                      <a:endParaRPr lang="lt-LT" sz="1200" b="1" i="0" u="none" strike="noStrike">
                        <a:solidFill>
                          <a:srgbClr val="000000"/>
                        </a:solidFill>
                        <a:effectLst/>
                        <a:latin typeface="+mn-lt"/>
                      </a:endParaRPr>
                    </a:p>
                  </a:txBody>
                  <a:tcPr marL="7065" marR="7065" marT="7065"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accent1">
                              <a:lumMod val="75000"/>
                            </a:schemeClr>
                          </a:solidFill>
                          <a:effectLst/>
                          <a:latin typeface="+mn-lt"/>
                        </a:rPr>
                        <a:t>UAB „Gatvių apšvietimas“</a:t>
                      </a:r>
                      <a:r>
                        <a:rPr lang="lt-LT" sz="1200" u="none" strike="noStrike" dirty="0">
                          <a:solidFill>
                            <a:schemeClr val="accent1">
                              <a:lumMod val="75000"/>
                            </a:schemeClr>
                          </a:solidFill>
                          <a:effectLst/>
                          <a:latin typeface="+mn-lt"/>
                        </a:rPr>
                        <a:t> </a:t>
                      </a:r>
                      <a:endParaRPr lang="lt-LT" sz="1200" b="1" i="0" u="none" strike="noStrike" dirty="0">
                        <a:solidFill>
                          <a:schemeClr val="accent1">
                            <a:lumMod val="75000"/>
                          </a:schemeClr>
                        </a:solidFill>
                        <a:effectLst/>
                        <a:latin typeface="+mn-lt"/>
                      </a:endParaRPr>
                    </a:p>
                  </a:txBody>
                  <a:tcPr marL="7065" marR="7065" marT="7065" marB="0" anchor="ctr">
                    <a:solidFill>
                      <a:srgbClr val="FFC000"/>
                    </a:solidFill>
                  </a:tcPr>
                </a:tc>
                <a:tc hMerge="1">
                  <a:txBody>
                    <a:bodyPr/>
                    <a:lstStyle/>
                    <a:p>
                      <a:pPr algn="ctr" fontAlgn="b"/>
                      <a:endParaRPr lang="lt-LT" sz="1200" b="1" i="0" u="none" strike="noStrike">
                        <a:solidFill>
                          <a:srgbClr val="000000"/>
                        </a:solidFill>
                        <a:effectLst/>
                        <a:latin typeface="+mn-lt"/>
                      </a:endParaRPr>
                    </a:p>
                  </a:txBody>
                  <a:tcPr marL="7065" marR="7065" marT="706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latin typeface="+mn-lt"/>
                        </a:rPr>
                        <a:t>UAB „Gatvių apšvietimas“</a:t>
                      </a:r>
                      <a:r>
                        <a:rPr lang="lt-LT" sz="1200" u="none" strike="noStrike" dirty="0">
                          <a:solidFill>
                            <a:schemeClr val="bg1"/>
                          </a:solidFill>
                          <a:effectLst/>
                          <a:latin typeface="+mn-lt"/>
                        </a:rPr>
                        <a:t> </a:t>
                      </a:r>
                      <a:endParaRPr lang="lt-LT" sz="1200" b="1" i="0" u="none" strike="noStrike" dirty="0">
                        <a:solidFill>
                          <a:schemeClr val="bg1"/>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latin typeface="+mn-lt"/>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latin typeface="+mn-lt"/>
                        </a:rPr>
                        <a:t>UAB „Klaipėdos autobusų parkas“ </a:t>
                      </a:r>
                      <a:endParaRPr lang="lt-LT" sz="1200" b="1" i="0" u="none" strike="noStrike" dirty="0">
                        <a:solidFill>
                          <a:schemeClr val="bg1"/>
                        </a:solidFill>
                        <a:effectLst/>
                        <a:latin typeface="+mn-lt"/>
                      </a:endParaRPr>
                    </a:p>
                  </a:txBody>
                  <a:tcPr marL="7065" marR="7065" marT="7065" marB="0" anchor="ctr">
                    <a:solidFill>
                      <a:schemeClr val="accent6">
                        <a:lumMod val="75000"/>
                      </a:schemeClr>
                    </a:solidFill>
                  </a:tcPr>
                </a:tc>
                <a:tc hMerge="1">
                  <a:txBody>
                    <a:bodyPr/>
                    <a:lstStyle/>
                    <a:p>
                      <a:pPr algn="ctr" fontAlgn="b"/>
                      <a:endParaRPr lang="lt-LT" sz="1200" b="1" i="0" u="none" strike="noStrike">
                        <a:solidFill>
                          <a:srgbClr val="000000"/>
                        </a:solidFill>
                        <a:effectLst/>
                        <a:latin typeface="+mn-lt"/>
                      </a:endParaRPr>
                    </a:p>
                  </a:txBody>
                  <a:tcPr marL="7065" marR="7065" marT="7065" marB="0" anchor="ctr"/>
                </a:tc>
                <a:tc hMerge="1">
                  <a:txBody>
                    <a:bodyPr/>
                    <a:lstStyle/>
                    <a:p>
                      <a:pPr algn="ctr" fontAlgn="b"/>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2820016121"/>
                  </a:ext>
                </a:extLst>
              </a:tr>
              <a:tr h="677935">
                <a:tc>
                  <a:txBody>
                    <a:bodyPr/>
                    <a:lstStyle/>
                    <a:p>
                      <a:pPr algn="ctr" fontAlgn="ctr"/>
                      <a:r>
                        <a:rPr lang="lt-LT" sz="1200" b="1" u="none" strike="noStrike" dirty="0">
                          <a:effectLst/>
                          <a:latin typeface="+mn-lt"/>
                        </a:rPr>
                        <a:t>Rodikliai</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Bendrosios administracinės veiklos</a:t>
                      </a:r>
                    </a:p>
                    <a:p>
                      <a:pPr algn="ctr" fontAlgn="b"/>
                      <a:r>
                        <a:rPr lang="lt-LT" sz="1200" b="1" u="none" strike="noStrike" dirty="0">
                          <a:effectLst/>
                          <a:latin typeface="+mn-lt"/>
                        </a:rPr>
                        <a:t>sąnaudos </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Pagrindinės veiklos sąnaudos</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Bendrosios administracinės veiklos</a:t>
                      </a:r>
                    </a:p>
                    <a:p>
                      <a:pPr algn="ctr" fontAlgn="b"/>
                      <a:r>
                        <a:rPr lang="lt-LT" sz="1200" b="1" u="none" strike="noStrike" dirty="0">
                          <a:effectLst/>
                          <a:latin typeface="+mn-lt"/>
                        </a:rPr>
                        <a:t>sąnaudos </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Pagrindinės veiklos sąnaudos</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Bendrosios administracinės veiklos</a:t>
                      </a:r>
                    </a:p>
                    <a:p>
                      <a:pPr algn="ctr" fontAlgn="b"/>
                      <a:r>
                        <a:rPr lang="lt-LT" sz="1200" b="1" u="none" strike="noStrike" dirty="0">
                          <a:effectLst/>
                          <a:latin typeface="+mn-lt"/>
                        </a:rPr>
                        <a:t>sąnaudos </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Pagrindinės veiklos sąnaudos</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Sutaupymas  (Eur)</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3791099003"/>
                  </a:ext>
                </a:extLst>
              </a:tr>
              <a:tr h="267610">
                <a:tc>
                  <a:txBody>
                    <a:bodyPr/>
                    <a:lstStyle/>
                    <a:p>
                      <a:pPr algn="ctr" fontAlgn="b"/>
                      <a:endParaRPr lang="lt-LT" sz="1200" b="0" i="0" u="none" strike="noStrike" dirty="0">
                        <a:solidFill>
                          <a:srgbClr val="000000"/>
                        </a:solidFill>
                        <a:effectLst/>
                        <a:latin typeface="+mn-lt"/>
                      </a:endParaRPr>
                    </a:p>
                  </a:txBody>
                  <a:tcPr marL="7065" marR="7065" marT="7065" marB="0" anchor="ctr"/>
                </a:tc>
                <a:tc>
                  <a:txBody>
                    <a:bodyPr/>
                    <a:lstStyle/>
                    <a:p>
                      <a:pPr algn="ctr" fontAlgn="b"/>
                      <a:endParaRPr lang="lt-LT" sz="1200" b="0" i="0" u="none" strike="noStrike">
                        <a:solidFill>
                          <a:srgbClr val="000000"/>
                        </a:solidFill>
                        <a:effectLst/>
                        <a:latin typeface="+mn-lt"/>
                      </a:endParaRPr>
                    </a:p>
                  </a:txBody>
                  <a:tcPr marL="7065" marR="7065" marT="7065" marB="0" anchor="ctr"/>
                </a:tc>
                <a:tc>
                  <a:txBody>
                    <a:bodyPr/>
                    <a:lstStyle/>
                    <a:p>
                      <a:pPr algn="ctr" fontAlgn="b"/>
                      <a:endParaRPr lang="lt-LT" sz="1200" b="0" i="0" u="none" strike="noStrike" dirty="0">
                        <a:solidFill>
                          <a:srgbClr val="000000"/>
                        </a:solidFill>
                        <a:effectLst/>
                        <a:latin typeface="+mn-lt"/>
                      </a:endParaRPr>
                    </a:p>
                  </a:txBody>
                  <a:tcPr marL="7065" marR="7065" marT="7065" marB="0" anchor="ctr"/>
                </a:tc>
                <a:tc>
                  <a:txBody>
                    <a:bodyPr/>
                    <a:lstStyle/>
                    <a:p>
                      <a:pPr algn="ctr" fontAlgn="b"/>
                      <a:endParaRPr lang="lt-LT" sz="1200" b="0" i="0" u="none" strike="noStrike" dirty="0">
                        <a:solidFill>
                          <a:srgbClr val="000000"/>
                        </a:solidFill>
                        <a:effectLst/>
                        <a:latin typeface="+mn-lt"/>
                      </a:endParaRPr>
                    </a:p>
                  </a:txBody>
                  <a:tcPr marL="7065" marR="7065" marT="7065" marB="0" anchor="ctr"/>
                </a:tc>
                <a:tc>
                  <a:txBody>
                    <a:bodyPr/>
                    <a:lstStyle/>
                    <a:p>
                      <a:pPr algn="ctr" fontAlgn="b"/>
                      <a:endParaRPr lang="lt-LT" sz="1200" b="0" i="0" u="none" strike="noStrike">
                        <a:solidFill>
                          <a:srgbClr val="000000"/>
                        </a:solidFill>
                        <a:effectLst/>
                        <a:latin typeface="+mn-lt"/>
                      </a:endParaRPr>
                    </a:p>
                  </a:txBody>
                  <a:tcPr marL="7065" marR="7065" marT="7065" marB="0" anchor="ctr"/>
                </a:tc>
                <a:tc>
                  <a:txBody>
                    <a:bodyPr/>
                    <a:lstStyle/>
                    <a:p>
                      <a:pPr algn="ctr" fontAlgn="b"/>
                      <a:endParaRPr lang="lt-LT" sz="1200" b="0" i="0" u="none" strike="noStrike">
                        <a:solidFill>
                          <a:srgbClr val="000000"/>
                        </a:solidFill>
                        <a:effectLst/>
                        <a:latin typeface="+mn-lt"/>
                      </a:endParaRPr>
                    </a:p>
                  </a:txBody>
                  <a:tcPr marL="7065" marR="7065" marT="7065" marB="0" anchor="ctr"/>
                </a:tc>
                <a:tc>
                  <a:txBody>
                    <a:bodyPr/>
                    <a:lstStyle/>
                    <a:p>
                      <a:pPr algn="ctr" fontAlgn="b"/>
                      <a:endParaRPr lang="lt-LT" sz="1200" b="0" i="0" u="none" strike="noStrike">
                        <a:solidFill>
                          <a:srgbClr val="000000"/>
                        </a:solidFill>
                        <a:effectLst/>
                        <a:latin typeface="+mn-lt"/>
                      </a:endParaRPr>
                    </a:p>
                  </a:txBody>
                  <a:tcPr marL="7065" marR="7065" marT="7065" marB="0" anchor="ctr"/>
                </a:tc>
                <a:tc>
                  <a:txBody>
                    <a:bodyPr/>
                    <a:lstStyle/>
                    <a:p>
                      <a:pPr algn="ctr" fontAlgn="b"/>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1372583594"/>
                  </a:ext>
                </a:extLst>
              </a:tr>
              <a:tr h="267610">
                <a:tc>
                  <a:txBody>
                    <a:bodyPr/>
                    <a:lstStyle/>
                    <a:p>
                      <a:pPr algn="ctr" fontAlgn="b"/>
                      <a:r>
                        <a:rPr lang="lt-LT" sz="1200" u="none" strike="noStrike">
                          <a:effectLst/>
                          <a:latin typeface="+mn-lt"/>
                        </a:rPr>
                        <a:t>Atlygio kolegialauss valdymo organo nariams fondas (metinis) (Eur)</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–21 120</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–19 500</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–21 120</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 </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19 500</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1847521955"/>
                  </a:ext>
                </a:extLst>
              </a:tr>
              <a:tr h="267610">
                <a:tc>
                  <a:txBody>
                    <a:bodyPr/>
                    <a:lstStyle/>
                    <a:p>
                      <a:pPr algn="ctr" fontAlgn="b"/>
                      <a:r>
                        <a:rPr lang="lt-LT" sz="1200" u="none" strike="noStrike">
                          <a:effectLst/>
                          <a:latin typeface="+mn-lt"/>
                        </a:rPr>
                        <a:t>Įmonės darbuotojų darbo užmokesčio fondas (metinis) (Eur)</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–397 781</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–3 964 495</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–378 659</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–440 880</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–483 998</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–4 443 316</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254 501</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1148247530"/>
                  </a:ext>
                </a:extLst>
              </a:tr>
              <a:tr h="267610">
                <a:tc>
                  <a:txBody>
                    <a:bodyPr/>
                    <a:lstStyle/>
                    <a:p>
                      <a:pPr algn="ctr" fontAlgn="b"/>
                      <a:r>
                        <a:rPr lang="fr-FR" sz="1200" u="none" strike="noStrike">
                          <a:effectLst/>
                          <a:latin typeface="+mn-lt"/>
                        </a:rPr>
                        <a:t>Vidutinis mėn.  DU (užimtoms pareigybėms) (Eur)</a:t>
                      </a:r>
                      <a:endParaRPr lang="fr-FR"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–1 381,18</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–1280,52</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–3 155,49</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–1 670,00</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–1 493,82</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–1 351,37</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4 642 </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2816318231"/>
                  </a:ext>
                </a:extLst>
              </a:tr>
              <a:tr h="267610">
                <a:tc>
                  <a:txBody>
                    <a:bodyPr/>
                    <a:lstStyle/>
                    <a:p>
                      <a:pPr algn="ctr" fontAlgn="b"/>
                      <a:r>
                        <a:rPr lang="pt-BR" sz="1200" u="none" strike="noStrike">
                          <a:effectLst/>
                          <a:latin typeface="+mn-lt"/>
                        </a:rPr>
                        <a:t>Automobilio nuomos sąnaudos metams (Eur)</a:t>
                      </a:r>
                      <a:endParaRPr lang="pt-BR" sz="1200" b="0" i="0" u="none" strike="noStrike">
                        <a:solidFill>
                          <a:srgbClr val="000000"/>
                        </a:solidFill>
                        <a:effectLst/>
                        <a:latin typeface="+mn-lt"/>
                      </a:endParaRPr>
                    </a:p>
                  </a:txBody>
                  <a:tcPr marL="7065" marR="7065" marT="7065" marB="0" anchor="ctr"/>
                </a:tc>
                <a:tc>
                  <a:txBody>
                    <a:bodyPr/>
                    <a:lstStyle/>
                    <a:p>
                      <a:pPr algn="ctr" fontAlgn="b"/>
                      <a:endParaRPr lang="lt-LT" sz="1200" b="0" i="0" u="none" strike="noStrike" dirty="0">
                        <a:solidFill>
                          <a:srgbClr val="000000"/>
                        </a:solidFill>
                        <a:effectLst/>
                        <a:latin typeface="+mn-lt"/>
                      </a:endParaRPr>
                    </a:p>
                  </a:txBody>
                  <a:tcPr marL="7065" marR="7065" marT="7065" marB="0" anchor="ctr"/>
                </a:tc>
                <a:tc>
                  <a:txBody>
                    <a:bodyPr/>
                    <a:lstStyle/>
                    <a:p>
                      <a:pPr algn="ctr" fontAlgn="b"/>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–7 200,00</a:t>
                      </a:r>
                      <a:endParaRPr lang="lt-LT" sz="1200" b="0" i="0" u="none" strike="noStrike" dirty="0">
                        <a:solidFill>
                          <a:srgbClr val="000000"/>
                        </a:solidFill>
                        <a:effectLst/>
                        <a:latin typeface="+mn-lt"/>
                      </a:endParaRPr>
                    </a:p>
                  </a:txBody>
                  <a:tcPr marL="7065" marR="7065" marT="7065" marB="0" anchor="ctr"/>
                </a:tc>
                <a:tc>
                  <a:txBody>
                    <a:bodyPr/>
                    <a:lstStyle/>
                    <a:p>
                      <a:pPr algn="ctr" fontAlgn="b"/>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 </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7 200</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255088045"/>
                  </a:ext>
                </a:extLst>
              </a:tr>
              <a:tr h="267610">
                <a:tc>
                  <a:txBody>
                    <a:bodyPr/>
                    <a:lstStyle/>
                    <a:p>
                      <a:pPr algn="ctr" fontAlgn="b"/>
                      <a:r>
                        <a:rPr lang="lt-LT" sz="1200" u="none" strike="noStrike">
                          <a:effectLst/>
                          <a:latin typeface="+mn-lt"/>
                        </a:rPr>
                        <a:t>Patalpų komunalinės sąnaudos metams (Eur)</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–58 230</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–65 603</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–18 084</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–58 230</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–78 464</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5 223</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1040535509"/>
                  </a:ext>
                </a:extLst>
              </a:tr>
              <a:tr h="267610">
                <a:tc>
                  <a:txBody>
                    <a:bodyPr/>
                    <a:lstStyle/>
                    <a:p>
                      <a:pPr algn="ctr" fontAlgn="b"/>
                      <a:r>
                        <a:rPr lang="pt-BR" sz="1200" u="none" strike="noStrike">
                          <a:effectLst/>
                          <a:latin typeface="+mn-lt"/>
                        </a:rPr>
                        <a:t>Patalpų priežiūros išlaidos metams (Eur)</a:t>
                      </a:r>
                      <a:endParaRPr lang="pt-BR"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–2 4750</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–1 800</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–24 750</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 </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1 800</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3917301128"/>
                  </a:ext>
                </a:extLst>
              </a:tr>
              <a:tr h="267610">
                <a:tc>
                  <a:txBody>
                    <a:bodyPr/>
                    <a:lstStyle/>
                    <a:p>
                      <a:pPr algn="ctr" fontAlgn="b"/>
                      <a:r>
                        <a:rPr lang="lt-LT" sz="1200" u="none" strike="noStrike">
                          <a:effectLst/>
                          <a:latin typeface="+mn-lt"/>
                        </a:rPr>
                        <a:t>Nekilnojamojo turto mokesčio sąnaudos metams (Eur)</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–1 1362</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–4 500</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–11 362</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latin typeface="+mn-lt"/>
                        </a:rPr>
                        <a:t>4 500</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1463989526"/>
                  </a:ext>
                </a:extLst>
              </a:tr>
              <a:tr h="525266">
                <a:tc>
                  <a:txBody>
                    <a:bodyPr/>
                    <a:lstStyle/>
                    <a:p>
                      <a:pPr algn="ctr" fontAlgn="b"/>
                      <a:r>
                        <a:rPr lang="lt-LT" sz="1200" u="none" strike="noStrike" dirty="0">
                          <a:effectLst/>
                          <a:latin typeface="+mn-lt"/>
                        </a:rPr>
                        <a:t>Pajamos iš naujai išnuomoto turto: 515,63 m2 administracinių patalpų ir 445,14 m2 gamybinių patalpų</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 </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 </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gridSpan="2">
                  <a:txBody>
                    <a:bodyPr/>
                    <a:lstStyle/>
                    <a:p>
                      <a:pPr algn="ctr" fontAlgn="b"/>
                      <a:r>
                        <a:rPr lang="lt-LT" sz="1200" u="none" strike="noStrike" dirty="0">
                          <a:effectLst/>
                          <a:latin typeface="+mn-lt"/>
                        </a:rPr>
                        <a:t>3122</a:t>
                      </a:r>
                      <a:endParaRPr lang="lt-LT" sz="1200" b="0" i="0" u="none" strike="noStrike" dirty="0">
                        <a:solidFill>
                          <a:srgbClr val="000000"/>
                        </a:solidFill>
                        <a:effectLst/>
                        <a:latin typeface="+mn-lt"/>
                      </a:endParaRPr>
                    </a:p>
                  </a:txBody>
                  <a:tcPr marL="7065" marR="7065" marT="7065" marB="0" anchor="ctr"/>
                </a:tc>
                <a:tc hMerge="1">
                  <a:txBody>
                    <a:bodyPr/>
                    <a:lstStyle/>
                    <a:p>
                      <a:endParaRPr lang="lt-LT"/>
                    </a:p>
                  </a:txBody>
                  <a:tcPr/>
                </a:tc>
                <a:tc>
                  <a:txBody>
                    <a:bodyPr/>
                    <a:lstStyle/>
                    <a:p>
                      <a:pPr algn="ctr" fontAlgn="b"/>
                      <a:r>
                        <a:rPr lang="lt-LT" sz="1200" b="1" u="none" strike="noStrike" dirty="0">
                          <a:effectLst/>
                          <a:latin typeface="+mn-lt"/>
                        </a:rPr>
                        <a:t>3 122</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291791781"/>
                  </a:ext>
                </a:extLst>
              </a:tr>
              <a:tr h="267610">
                <a:tc>
                  <a:txBody>
                    <a:bodyPr/>
                    <a:lstStyle/>
                    <a:p>
                      <a:pPr algn="ctr" fontAlgn="b"/>
                      <a:r>
                        <a:rPr lang="lt-LT" sz="1200" u="none" strike="noStrike" dirty="0">
                          <a:effectLst/>
                          <a:latin typeface="+mn-lt"/>
                        </a:rPr>
                        <a:t>Išeitinės kompensacijos darbuotojams (Eur)</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gridSpan="2">
                  <a:txBody>
                    <a:bodyPr/>
                    <a:lstStyle/>
                    <a:p>
                      <a:pPr algn="ctr" fontAlgn="b"/>
                      <a:r>
                        <a:rPr lang="lt-LT" sz="1200" u="none" strike="noStrike" dirty="0">
                          <a:effectLst/>
                          <a:latin typeface="+mn-lt"/>
                        </a:rPr>
                        <a:t>–49 320</a:t>
                      </a:r>
                      <a:endParaRPr lang="lt-LT" sz="1200" b="0" i="0" u="none" strike="noStrike" dirty="0">
                        <a:solidFill>
                          <a:srgbClr val="000000"/>
                        </a:solidFill>
                        <a:effectLst/>
                        <a:latin typeface="+mn-lt"/>
                      </a:endParaRPr>
                    </a:p>
                  </a:txBody>
                  <a:tcPr marL="7065" marR="7065" marT="7065" marB="0" anchor="ctr"/>
                </a:tc>
                <a:tc hMerge="1">
                  <a:txBody>
                    <a:bodyPr/>
                    <a:lstStyle/>
                    <a:p>
                      <a:endParaRPr lang="lt-LT"/>
                    </a:p>
                  </a:txBody>
                  <a:tcPr/>
                </a:tc>
                <a:tc>
                  <a:txBody>
                    <a:bodyPr/>
                    <a:lstStyle/>
                    <a:p>
                      <a:pPr algn="ctr" fontAlgn="b"/>
                      <a:r>
                        <a:rPr lang="lt-LT" sz="1200" b="1" u="none" strike="noStrike" dirty="0">
                          <a:effectLst/>
                          <a:latin typeface="+mn-lt"/>
                        </a:rPr>
                        <a:t>–49 320</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3700724427"/>
                  </a:ext>
                </a:extLst>
              </a:tr>
              <a:tr h="267610">
                <a:tc>
                  <a:txBody>
                    <a:bodyPr/>
                    <a:lstStyle/>
                    <a:p>
                      <a:pPr algn="ctr" fontAlgn="b"/>
                      <a:r>
                        <a:rPr lang="lt-LT" sz="1200" u="none" strike="noStrike" dirty="0">
                          <a:effectLst/>
                          <a:latin typeface="+mn-lt"/>
                        </a:rPr>
                        <a:t>Įmonės perkraustymo išlaidos (Eur)</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a:txBody>
                    <a:bodyPr/>
                    <a:lstStyle/>
                    <a:p>
                      <a:pPr algn="ctr" fontAlgn="b"/>
                      <a:r>
                        <a:rPr lang="lt-LT" sz="1200" u="none" strike="noStrike">
                          <a:effectLst/>
                          <a:latin typeface="+mn-lt"/>
                        </a:rPr>
                        <a:t> </a:t>
                      </a:r>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 </a:t>
                      </a:r>
                      <a:endParaRPr lang="lt-LT" sz="1200" b="0" i="0" u="none" strike="noStrike" dirty="0">
                        <a:solidFill>
                          <a:srgbClr val="000000"/>
                        </a:solidFill>
                        <a:effectLst/>
                        <a:latin typeface="+mn-lt"/>
                      </a:endParaRPr>
                    </a:p>
                  </a:txBody>
                  <a:tcPr marL="7065" marR="7065" marT="7065" marB="0" anchor="ctr"/>
                </a:tc>
                <a:tc gridSpan="2">
                  <a:txBody>
                    <a:bodyPr/>
                    <a:lstStyle/>
                    <a:p>
                      <a:pPr algn="ctr" fontAlgn="b"/>
                      <a:r>
                        <a:rPr lang="lt-LT" sz="1200" u="none" strike="noStrike" dirty="0">
                          <a:effectLst/>
                          <a:latin typeface="+mn-lt"/>
                        </a:rPr>
                        <a:t>–20 000</a:t>
                      </a:r>
                      <a:endParaRPr lang="lt-LT" sz="1200" b="0" i="0" u="none" strike="noStrike" dirty="0">
                        <a:solidFill>
                          <a:srgbClr val="000000"/>
                        </a:solidFill>
                        <a:effectLst/>
                        <a:latin typeface="+mn-lt"/>
                      </a:endParaRPr>
                    </a:p>
                  </a:txBody>
                  <a:tcPr marL="7065" marR="7065" marT="7065" marB="0" anchor="ctr"/>
                </a:tc>
                <a:tc hMerge="1">
                  <a:txBody>
                    <a:bodyPr/>
                    <a:lstStyle/>
                    <a:p>
                      <a:endParaRPr lang="lt-LT"/>
                    </a:p>
                  </a:txBody>
                  <a:tcPr/>
                </a:tc>
                <a:tc>
                  <a:txBody>
                    <a:bodyPr/>
                    <a:lstStyle/>
                    <a:p>
                      <a:pPr algn="ctr" fontAlgn="b"/>
                      <a:r>
                        <a:rPr lang="lt-LT" sz="1200" b="1" u="none" strike="noStrike" dirty="0">
                          <a:effectLst/>
                          <a:latin typeface="+mn-lt"/>
                        </a:rPr>
                        <a:t>–20 000</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2805168892"/>
                  </a:ext>
                </a:extLst>
              </a:tr>
              <a:tr h="312596">
                <a:tc gridSpan="7">
                  <a:txBody>
                    <a:bodyPr/>
                    <a:lstStyle/>
                    <a:p>
                      <a:pPr algn="l" fontAlgn="b"/>
                      <a:endParaRPr lang="lt-LT" sz="1200" b="1" u="none" strike="noStrike" dirty="0">
                        <a:solidFill>
                          <a:schemeClr val="bg1"/>
                        </a:solidFill>
                        <a:effectLst/>
                        <a:latin typeface="+mn-lt"/>
                      </a:endParaRPr>
                    </a:p>
                    <a:p>
                      <a:pPr algn="l" fontAlgn="b"/>
                      <a:r>
                        <a:rPr lang="lt-LT" sz="1200" b="1" u="none" strike="noStrike" dirty="0">
                          <a:solidFill>
                            <a:schemeClr val="bg1"/>
                          </a:solidFill>
                          <a:effectLst/>
                          <a:latin typeface="+mn-lt"/>
                        </a:rPr>
                        <a:t>Sutaupymai pirmaisiais metais, (Eur)</a:t>
                      </a:r>
                    </a:p>
                    <a:p>
                      <a:pPr algn="l" fontAlgn="b"/>
                      <a:endParaRPr lang="lt-LT" sz="1200" b="1" i="0" u="none" strike="noStrike" dirty="0">
                        <a:solidFill>
                          <a:schemeClr val="bg1"/>
                        </a:solidFill>
                        <a:effectLst/>
                        <a:latin typeface="+mn-lt"/>
                      </a:endParaRPr>
                    </a:p>
                  </a:txBody>
                  <a:tcPr marL="7065" marR="7065" marT="7065" marB="0" anchor="ctr">
                    <a:solidFill>
                      <a:schemeClr val="bg1">
                        <a:lumMod val="50000"/>
                      </a:schemeClr>
                    </a:solidFill>
                  </a:tcPr>
                </a:tc>
                <a:tc hMerge="1">
                  <a:txBody>
                    <a:bodyPr/>
                    <a:lstStyle/>
                    <a:p>
                      <a:pPr algn="ctr" fontAlgn="b"/>
                      <a:endParaRPr lang="lt-LT" sz="1200" b="0" i="0" u="none" strike="noStrike" dirty="0">
                        <a:solidFill>
                          <a:srgbClr val="000000"/>
                        </a:solidFill>
                        <a:effectLst/>
                        <a:latin typeface="+mn-lt"/>
                      </a:endParaRPr>
                    </a:p>
                  </a:txBody>
                  <a:tcPr marL="7065" marR="7065" marT="7065" marB="0" anchor="ctr"/>
                </a:tc>
                <a:tc hMerge="1">
                  <a:txBody>
                    <a:bodyPr/>
                    <a:lstStyle/>
                    <a:p>
                      <a:pPr algn="ctr" fontAlgn="b"/>
                      <a:endParaRPr lang="lt-LT" sz="1200" b="0" i="0" u="none" strike="noStrike">
                        <a:solidFill>
                          <a:srgbClr val="000000"/>
                        </a:solidFill>
                        <a:effectLst/>
                        <a:latin typeface="+mn-lt"/>
                      </a:endParaRPr>
                    </a:p>
                  </a:txBody>
                  <a:tcPr marL="7065" marR="7065" marT="7065" marB="0" anchor="ctr"/>
                </a:tc>
                <a:tc hMerge="1">
                  <a:txBody>
                    <a:bodyPr/>
                    <a:lstStyle/>
                    <a:p>
                      <a:pPr algn="ctr" fontAlgn="b"/>
                      <a:endParaRPr lang="lt-LT" sz="1200" b="0" i="0" u="none" strike="noStrike">
                        <a:solidFill>
                          <a:srgbClr val="000000"/>
                        </a:solidFill>
                        <a:effectLst/>
                        <a:latin typeface="+mn-lt"/>
                      </a:endParaRPr>
                    </a:p>
                  </a:txBody>
                  <a:tcPr marL="7065" marR="7065" marT="7065" marB="0" anchor="ctr"/>
                </a:tc>
                <a:tc hMerge="1">
                  <a:txBody>
                    <a:bodyPr/>
                    <a:lstStyle/>
                    <a:p>
                      <a:pPr algn="ctr" fontAlgn="b"/>
                      <a:endParaRPr lang="lt-LT" sz="1200" b="0" i="0" u="none" strike="noStrike">
                        <a:solidFill>
                          <a:srgbClr val="000000"/>
                        </a:solidFill>
                        <a:effectLst/>
                        <a:latin typeface="+mn-lt"/>
                      </a:endParaRPr>
                    </a:p>
                  </a:txBody>
                  <a:tcPr marL="7065" marR="7065" marT="7065" marB="0" anchor="ctr"/>
                </a:tc>
                <a:tc hMerge="1">
                  <a:txBody>
                    <a:bodyPr/>
                    <a:lstStyle/>
                    <a:p>
                      <a:pPr algn="ctr" fontAlgn="b"/>
                      <a:endParaRPr lang="lt-LT" sz="1200" b="0" i="0" u="none" strike="noStrike" dirty="0">
                        <a:solidFill>
                          <a:srgbClr val="000000"/>
                        </a:solidFill>
                        <a:effectLst/>
                        <a:latin typeface="+mn-lt"/>
                      </a:endParaRPr>
                    </a:p>
                  </a:txBody>
                  <a:tcPr marL="7065" marR="7065" marT="7065" marB="0" anchor="ctr"/>
                </a:tc>
                <a:tc hMerge="1">
                  <a:txBody>
                    <a:bodyPr/>
                    <a:lstStyle/>
                    <a:p>
                      <a:pPr algn="ctr" fontAlgn="b"/>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b="1" u="none" strike="noStrike" dirty="0">
                          <a:solidFill>
                            <a:schemeClr val="bg1"/>
                          </a:solidFill>
                          <a:effectLst/>
                          <a:latin typeface="+mn-lt"/>
                        </a:rPr>
                        <a:t>231 168</a:t>
                      </a:r>
                    </a:p>
                  </a:txBody>
                  <a:tcPr marL="7065" marR="7065" marT="7065" marB="0" anchor="ctr">
                    <a:solidFill>
                      <a:schemeClr val="bg1">
                        <a:lumMod val="50000"/>
                      </a:schemeClr>
                    </a:solidFill>
                  </a:tcPr>
                </a:tc>
                <a:extLst>
                  <a:ext uri="{0D108BD9-81ED-4DB2-BD59-A6C34878D82A}">
                    <a16:rowId xmlns:a16="http://schemas.microsoft.com/office/drawing/2014/main" xmlns="" val="230528609"/>
                  </a:ext>
                </a:extLst>
              </a:tr>
              <a:tr h="232285">
                <a:tc gridSpan="7">
                  <a:txBody>
                    <a:bodyPr/>
                    <a:lstStyle/>
                    <a:p>
                      <a:pPr algn="l" fontAlgn="b"/>
                      <a:endParaRPr lang="lt-LT" sz="1200" u="none" strike="noStrike" dirty="0">
                        <a:effectLst/>
                        <a:latin typeface="+mn-lt"/>
                      </a:endParaRPr>
                    </a:p>
                    <a:p>
                      <a:pPr algn="l" fontAlgn="b"/>
                      <a:r>
                        <a:rPr lang="lt-LT" sz="1200" u="none" strike="noStrike" dirty="0">
                          <a:effectLst/>
                          <a:latin typeface="+mn-lt"/>
                        </a:rPr>
                        <a:t>Metiniai sutaupymai vėlesniais metais, (Eur)</a:t>
                      </a:r>
                    </a:p>
                    <a:p>
                      <a:pPr algn="l" fontAlgn="b"/>
                      <a:endParaRPr lang="lt-LT" sz="1200" b="0" i="0" u="none" strike="noStrike" dirty="0">
                        <a:solidFill>
                          <a:srgbClr val="000000"/>
                        </a:solidFill>
                        <a:effectLst/>
                        <a:latin typeface="+mn-lt"/>
                      </a:endParaRPr>
                    </a:p>
                  </a:txBody>
                  <a:tcPr marL="7065" marR="7065" marT="7065" marB="0" anchor="ctr">
                    <a:solidFill>
                      <a:schemeClr val="bg1">
                        <a:lumMod val="50000"/>
                      </a:schemeClr>
                    </a:solidFill>
                  </a:tcPr>
                </a:tc>
                <a:tc hMerge="1">
                  <a:txBody>
                    <a:bodyPr/>
                    <a:lstStyle/>
                    <a:p>
                      <a:pPr algn="ctr" fontAlgn="b"/>
                      <a:endParaRPr lang="lt-LT" sz="1200" b="0" i="0" u="none" strike="noStrike" dirty="0">
                        <a:solidFill>
                          <a:srgbClr val="000000"/>
                        </a:solidFill>
                        <a:effectLst/>
                        <a:latin typeface="+mn-lt"/>
                      </a:endParaRPr>
                    </a:p>
                  </a:txBody>
                  <a:tcPr marL="7065" marR="7065" marT="7065" marB="0" anchor="ctr"/>
                </a:tc>
                <a:tc hMerge="1">
                  <a:txBody>
                    <a:bodyPr/>
                    <a:lstStyle/>
                    <a:p>
                      <a:pPr algn="ctr" fontAlgn="b"/>
                      <a:endParaRPr lang="lt-LT" sz="1200" b="0" i="0" u="none" strike="noStrike">
                        <a:solidFill>
                          <a:srgbClr val="000000"/>
                        </a:solidFill>
                        <a:effectLst/>
                        <a:latin typeface="+mn-lt"/>
                      </a:endParaRPr>
                    </a:p>
                  </a:txBody>
                  <a:tcPr marL="7065" marR="7065" marT="7065" marB="0" anchor="ctr"/>
                </a:tc>
                <a:tc hMerge="1">
                  <a:txBody>
                    <a:bodyPr/>
                    <a:lstStyle/>
                    <a:p>
                      <a:pPr algn="ctr" fontAlgn="b"/>
                      <a:endParaRPr lang="lt-LT" sz="1200" b="0" i="0" u="none" strike="noStrike">
                        <a:solidFill>
                          <a:srgbClr val="000000"/>
                        </a:solidFill>
                        <a:effectLst/>
                        <a:latin typeface="+mn-lt"/>
                      </a:endParaRPr>
                    </a:p>
                  </a:txBody>
                  <a:tcPr marL="7065" marR="7065" marT="7065" marB="0" anchor="ctr"/>
                </a:tc>
                <a:tc hMerge="1">
                  <a:txBody>
                    <a:bodyPr/>
                    <a:lstStyle/>
                    <a:p>
                      <a:pPr algn="ctr" fontAlgn="b"/>
                      <a:endParaRPr lang="lt-LT" sz="1200" b="0" i="0" u="none" strike="noStrike">
                        <a:solidFill>
                          <a:srgbClr val="000000"/>
                        </a:solidFill>
                        <a:effectLst/>
                        <a:latin typeface="+mn-lt"/>
                      </a:endParaRPr>
                    </a:p>
                  </a:txBody>
                  <a:tcPr marL="7065" marR="7065" marT="7065" marB="0" anchor="ctr"/>
                </a:tc>
                <a:tc hMerge="1">
                  <a:txBody>
                    <a:bodyPr/>
                    <a:lstStyle/>
                    <a:p>
                      <a:pPr algn="ctr" fontAlgn="b"/>
                      <a:endParaRPr lang="lt-LT" sz="1200" b="0" i="0" u="none" strike="noStrike" dirty="0">
                        <a:solidFill>
                          <a:srgbClr val="000000"/>
                        </a:solidFill>
                        <a:effectLst/>
                        <a:latin typeface="+mn-lt"/>
                      </a:endParaRPr>
                    </a:p>
                  </a:txBody>
                  <a:tcPr marL="7065" marR="7065" marT="7065" marB="0" anchor="ctr"/>
                </a:tc>
                <a:tc hMerge="1">
                  <a:txBody>
                    <a:bodyPr/>
                    <a:lstStyle/>
                    <a:p>
                      <a:pPr algn="ctr" fontAlgn="b"/>
                      <a:endParaRPr lang="lt-LT" sz="1200" b="0" i="0" u="none" strike="noStrike">
                        <a:solidFill>
                          <a:srgbClr val="000000"/>
                        </a:solidFill>
                        <a:effectLst/>
                        <a:latin typeface="+mn-lt"/>
                      </a:endParaRPr>
                    </a:p>
                  </a:txBody>
                  <a:tcPr marL="7065" marR="7065" marT="7065" marB="0" anchor="ctr"/>
                </a:tc>
                <a:tc>
                  <a:txBody>
                    <a:bodyPr/>
                    <a:lstStyle/>
                    <a:p>
                      <a:pPr algn="ctr" fontAlgn="b"/>
                      <a:r>
                        <a:rPr lang="lt-LT" sz="1200" u="none" strike="noStrike" dirty="0">
                          <a:effectLst/>
                          <a:latin typeface="+mn-lt"/>
                        </a:rPr>
                        <a:t>300 488</a:t>
                      </a:r>
                    </a:p>
                  </a:txBody>
                  <a:tcPr marL="7065" marR="7065" marT="7065" marB="0" anchor="ctr">
                    <a:solidFill>
                      <a:schemeClr val="bg1">
                        <a:lumMod val="50000"/>
                      </a:schemeClr>
                    </a:solidFill>
                  </a:tcPr>
                </a:tc>
                <a:extLst>
                  <a:ext uri="{0D108BD9-81ED-4DB2-BD59-A6C34878D82A}">
                    <a16:rowId xmlns:a16="http://schemas.microsoft.com/office/drawing/2014/main" xmlns="" val="2547657240"/>
                  </a:ext>
                </a:extLst>
              </a:tr>
            </a:tbl>
          </a:graphicData>
        </a:graphic>
      </p:graphicFrame>
    </p:spTree>
    <p:extLst>
      <p:ext uri="{BB962C8B-B14F-4D97-AF65-F5344CB8AC3E}">
        <p14:creationId xmlns:p14="http://schemas.microsoft.com/office/powerpoint/2010/main" val="1771661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Lentelė 1">
            <a:extLst>
              <a:ext uri="{FF2B5EF4-FFF2-40B4-BE49-F238E27FC236}">
                <a16:creationId xmlns:a16="http://schemas.microsoft.com/office/drawing/2014/main" xmlns="" id="{9128FF19-584C-480F-859B-BB5D291418FE}"/>
              </a:ext>
            </a:extLst>
          </p:cNvPr>
          <p:cNvGraphicFramePr>
            <a:graphicFrameLocks noGrp="1"/>
          </p:cNvGraphicFramePr>
          <p:nvPr>
            <p:extLst>
              <p:ext uri="{D42A27DB-BD31-4B8C-83A1-F6EECF244321}">
                <p14:modId xmlns:p14="http://schemas.microsoft.com/office/powerpoint/2010/main" val="3035777028"/>
              </p:ext>
            </p:extLst>
          </p:nvPr>
        </p:nvGraphicFramePr>
        <p:xfrm>
          <a:off x="848870" y="2398423"/>
          <a:ext cx="10637135" cy="3224515"/>
        </p:xfrm>
        <a:graphic>
          <a:graphicData uri="http://schemas.openxmlformats.org/drawingml/2006/table">
            <a:tbl>
              <a:tblPr firstRow="1" bandRow="1">
                <a:tableStyleId>{F5AB1C69-6EDB-4FF4-983F-18BD219EF322}</a:tableStyleId>
              </a:tblPr>
              <a:tblGrid>
                <a:gridCol w="3174698">
                  <a:extLst>
                    <a:ext uri="{9D8B030D-6E8A-4147-A177-3AD203B41FA5}">
                      <a16:colId xmlns:a16="http://schemas.microsoft.com/office/drawing/2014/main" xmlns="" val="2316164480"/>
                    </a:ext>
                  </a:extLst>
                </a:gridCol>
                <a:gridCol w="2896437">
                  <a:extLst>
                    <a:ext uri="{9D8B030D-6E8A-4147-A177-3AD203B41FA5}">
                      <a16:colId xmlns:a16="http://schemas.microsoft.com/office/drawing/2014/main" xmlns="" val="1657301460"/>
                    </a:ext>
                  </a:extLst>
                </a:gridCol>
                <a:gridCol w="2339917">
                  <a:extLst>
                    <a:ext uri="{9D8B030D-6E8A-4147-A177-3AD203B41FA5}">
                      <a16:colId xmlns:a16="http://schemas.microsoft.com/office/drawing/2014/main" xmlns="" val="2543793524"/>
                    </a:ext>
                  </a:extLst>
                </a:gridCol>
                <a:gridCol w="2226083">
                  <a:extLst>
                    <a:ext uri="{9D8B030D-6E8A-4147-A177-3AD203B41FA5}">
                      <a16:colId xmlns:a16="http://schemas.microsoft.com/office/drawing/2014/main" xmlns="" val="4065421669"/>
                    </a:ext>
                  </a:extLst>
                </a:gridCol>
              </a:tblGrid>
              <a:tr h="811351">
                <a:tc>
                  <a:txBody>
                    <a:bodyPr/>
                    <a:lstStyle/>
                    <a:p>
                      <a:pPr algn="ctr" fontAlgn="t"/>
                      <a:r>
                        <a:rPr lang="lt-LT" sz="1200" u="none" strike="noStrike" dirty="0">
                          <a:solidFill>
                            <a:schemeClr val="bg1"/>
                          </a:solidFill>
                          <a:effectLst/>
                        </a:rPr>
                        <a:t>Straipsniai</a:t>
                      </a:r>
                      <a:endParaRPr lang="lt-LT" sz="1200" b="1" i="0" u="none" strike="noStrike" dirty="0">
                        <a:solidFill>
                          <a:schemeClr val="bg1"/>
                        </a:solidFill>
                        <a:effectLst/>
                        <a:latin typeface="Times New Roman" panose="02020603050405020304" pitchFamily="18" charset="0"/>
                      </a:endParaRPr>
                    </a:p>
                  </a:txBody>
                  <a:tcPr marL="7620" marR="7620" marT="7620" marB="0" anchor="ctr">
                    <a:solidFill>
                      <a:schemeClr val="bg1">
                        <a:lumMod val="5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rgbClr val="FFC000"/>
                          </a:solidFill>
                          <a:effectLst/>
                        </a:rPr>
                        <a:t>UAB „Klaipėdos autobusų parkas“ </a:t>
                      </a:r>
                      <a:endParaRPr lang="lt-LT" sz="1200" b="1" i="0" u="none" strike="noStrike" dirty="0">
                        <a:solidFill>
                          <a:srgbClr val="FFC000"/>
                        </a:solidFill>
                        <a:effectLst/>
                        <a:latin typeface="+mn-lt"/>
                      </a:endParaRPr>
                    </a:p>
                  </a:txBody>
                  <a:tcPr marL="7620" marR="7620" marT="7620" marB="0" anchor="ctr">
                    <a:solidFill>
                      <a:schemeClr val="accent1">
                        <a:lumMod val="75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lt-LT" sz="1200" u="none" strike="noStrike" dirty="0">
                          <a:solidFill>
                            <a:schemeClr val="bg1"/>
                          </a:solidFill>
                          <a:effectLst/>
                        </a:rPr>
                        <a:t> </a:t>
                      </a:r>
                      <a:r>
                        <a:rPr lang="lt-LT" sz="1200" b="1" u="none" strike="noStrike" dirty="0">
                          <a:solidFill>
                            <a:schemeClr val="accent1">
                              <a:lumMod val="75000"/>
                            </a:schemeClr>
                          </a:solidFill>
                          <a:effectLst/>
                        </a:rPr>
                        <a:t>UAB „Gatvių apšvietimas“ </a:t>
                      </a:r>
                      <a:endParaRPr lang="lt-LT" sz="1200" b="1" i="0" u="none" strike="noStrike" dirty="0">
                        <a:solidFill>
                          <a:schemeClr val="accent1">
                            <a:lumMod val="75000"/>
                          </a:schemeClr>
                        </a:solidFill>
                        <a:effectLst/>
                        <a:latin typeface="+mn-lt"/>
                      </a:endParaRPr>
                    </a:p>
                  </a:txBody>
                  <a:tcPr marL="7620" marR="7620" marT="7620" marB="0" anchor="ctr">
                    <a:solidFill>
                      <a:schemeClr val="accent4">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rPr>
                        <a:t>UAB „Gatvių apšvietimas“ </a:t>
                      </a:r>
                    </a:p>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rPr>
                        <a:t>UAB „Klaipėdos autobusų parkas</a:t>
                      </a:r>
                      <a:endParaRPr lang="lt-LT" sz="1200" b="1" i="0" u="none" strike="noStrike" dirty="0">
                        <a:solidFill>
                          <a:schemeClr val="bg1"/>
                        </a:solidFill>
                        <a:effectLst/>
                        <a:latin typeface="Times New Roman" panose="02020603050405020304" pitchFamily="18" charset="0"/>
                      </a:endParaRPr>
                    </a:p>
                  </a:txBody>
                  <a:tcPr marL="7620" marR="7620" marT="7620" marB="0" anchor="ctr">
                    <a:solidFill>
                      <a:schemeClr val="accent6">
                        <a:lumMod val="75000"/>
                      </a:schemeClr>
                    </a:solidFill>
                  </a:tcPr>
                </a:tc>
                <a:extLst>
                  <a:ext uri="{0D108BD9-81ED-4DB2-BD59-A6C34878D82A}">
                    <a16:rowId xmlns:a16="http://schemas.microsoft.com/office/drawing/2014/main" xmlns="" val="1964872576"/>
                  </a:ext>
                </a:extLst>
              </a:tr>
              <a:tr h="402194">
                <a:tc>
                  <a:txBody>
                    <a:bodyPr/>
                    <a:lstStyle/>
                    <a:p>
                      <a:pPr algn="ctr" fontAlgn="t"/>
                      <a:r>
                        <a:rPr lang="lt-LT" sz="1200" u="none" strike="noStrike" dirty="0">
                          <a:effectLst/>
                        </a:rPr>
                        <a:t>Pardavimo pajamos </a:t>
                      </a:r>
                      <a:endParaRPr lang="lt-LT" sz="12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b"/>
                      <a:r>
                        <a:rPr lang="lt-LT" sz="1200" u="none" strike="noStrike" dirty="0">
                          <a:effectLst/>
                        </a:rPr>
                        <a:t>9 256 385 </a:t>
                      </a:r>
                      <a:endParaRPr lang="lt-LT"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r>
                        <a:rPr lang="lt-LT" sz="1200" u="none" strike="noStrike" dirty="0">
                          <a:effectLst/>
                        </a:rPr>
                        <a:t>2 530 260 </a:t>
                      </a:r>
                      <a:endParaRPr lang="lt-LT"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r>
                        <a:rPr lang="lt-LT" sz="1200" u="none" strike="noStrike" dirty="0">
                          <a:effectLst/>
                        </a:rPr>
                        <a:t>11 786 645 </a:t>
                      </a:r>
                      <a:endParaRPr lang="lt-LT"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xmlns="" val="355466172"/>
                  </a:ext>
                </a:extLst>
              </a:tr>
              <a:tr h="402194">
                <a:tc>
                  <a:txBody>
                    <a:bodyPr/>
                    <a:lstStyle/>
                    <a:p>
                      <a:pPr algn="ctr" fontAlgn="t"/>
                      <a:r>
                        <a:rPr lang="lt-LT" sz="1200" u="none" strike="noStrike" dirty="0">
                          <a:effectLst/>
                        </a:rPr>
                        <a:t>Pardavimo savikaina</a:t>
                      </a:r>
                      <a:endParaRPr lang="lt-LT" sz="12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b"/>
                      <a:r>
                        <a:rPr lang="lt-LT" sz="1200" u="none" strike="noStrike" dirty="0">
                          <a:effectLst/>
                        </a:rPr>
                        <a:t>8 025 938 </a:t>
                      </a:r>
                      <a:endParaRPr lang="lt-LT"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r>
                        <a:rPr lang="lt-LT" sz="1200" u="none" strike="noStrike" dirty="0">
                          <a:effectLst/>
                        </a:rPr>
                        <a:t>1 472 928 </a:t>
                      </a:r>
                      <a:endParaRPr lang="lt-LT"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r>
                        <a:rPr lang="lt-LT" sz="1200" u="none" strike="noStrike" dirty="0">
                          <a:effectLst/>
                        </a:rPr>
                        <a:t>9 498 866 </a:t>
                      </a:r>
                      <a:endParaRPr lang="lt-LT"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xmlns="" val="3978841722"/>
                  </a:ext>
                </a:extLst>
              </a:tr>
              <a:tr h="402194">
                <a:tc>
                  <a:txBody>
                    <a:bodyPr/>
                    <a:lstStyle/>
                    <a:p>
                      <a:pPr algn="ctr" fontAlgn="t"/>
                      <a:r>
                        <a:rPr lang="lt-LT" sz="1200" u="none" strike="noStrike" dirty="0">
                          <a:effectLst/>
                        </a:rPr>
                        <a:t>Grynasis pelnas</a:t>
                      </a:r>
                    </a:p>
                  </a:txBody>
                  <a:tcPr marL="7620" marR="7620" marT="7620" marB="0"/>
                </a:tc>
                <a:tc>
                  <a:txBody>
                    <a:bodyPr/>
                    <a:lstStyle/>
                    <a:p>
                      <a:pPr algn="ctr" fontAlgn="b"/>
                      <a:r>
                        <a:rPr lang="lt-LT" sz="1200" u="none" strike="noStrike" dirty="0">
                          <a:effectLst/>
                        </a:rPr>
                        <a:t>299 177 </a:t>
                      </a:r>
                      <a:endParaRPr lang="lt-LT"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r>
                        <a:rPr lang="lt-LT" sz="1200" u="none" strike="noStrike" dirty="0">
                          <a:effectLst/>
                        </a:rPr>
                        <a:t>44 675 </a:t>
                      </a:r>
                      <a:endParaRPr lang="lt-LT"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r>
                        <a:rPr lang="lt-LT" sz="1200" u="none" strike="noStrike" dirty="0">
                          <a:effectLst/>
                        </a:rPr>
                        <a:t>343 852 </a:t>
                      </a:r>
                      <a:endParaRPr lang="lt-LT"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xmlns="" val="4079350739"/>
                  </a:ext>
                </a:extLst>
              </a:tr>
              <a:tr h="402194">
                <a:tc>
                  <a:txBody>
                    <a:bodyPr/>
                    <a:lstStyle/>
                    <a:p>
                      <a:pPr algn="ctr" fontAlgn="t"/>
                      <a:r>
                        <a:rPr lang="lt-LT" sz="1200" u="none" strike="noStrike" dirty="0">
                          <a:effectLst/>
                        </a:rPr>
                        <a:t>Nuosavas kapitalas</a:t>
                      </a:r>
                      <a:endParaRPr lang="lt-LT" sz="12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b"/>
                      <a:r>
                        <a:rPr lang="lt-LT" sz="1200" u="none" strike="noStrike" dirty="0">
                          <a:effectLst/>
                        </a:rPr>
                        <a:t>4 225 779 </a:t>
                      </a:r>
                      <a:endParaRPr lang="lt-LT"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r>
                        <a:rPr lang="lt-LT" sz="1200" u="none" strike="noStrike" dirty="0">
                          <a:effectLst/>
                        </a:rPr>
                        <a:t>6 674 489 </a:t>
                      </a:r>
                      <a:endParaRPr lang="lt-LT"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r>
                        <a:rPr lang="lt-LT" sz="1200" u="none" strike="noStrike" dirty="0">
                          <a:effectLst/>
                        </a:rPr>
                        <a:t>10 900 268 </a:t>
                      </a:r>
                      <a:endParaRPr lang="lt-LT"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xmlns="" val="1239984860"/>
                  </a:ext>
                </a:extLst>
              </a:tr>
              <a:tr h="402194">
                <a:tc>
                  <a:txBody>
                    <a:bodyPr/>
                    <a:lstStyle/>
                    <a:p>
                      <a:pPr algn="ctr" fontAlgn="t"/>
                      <a:r>
                        <a:rPr lang="lt-LT" sz="1200" u="none" strike="noStrike" dirty="0">
                          <a:effectLst/>
                        </a:rPr>
                        <a:t>Turtas</a:t>
                      </a:r>
                      <a:endParaRPr lang="lt-LT" sz="12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b"/>
                      <a:r>
                        <a:rPr lang="lt-LT" sz="1200" u="none" strike="noStrike" dirty="0">
                          <a:effectLst/>
                        </a:rPr>
                        <a:t>14 056 043 </a:t>
                      </a:r>
                      <a:endParaRPr lang="lt-LT"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r>
                        <a:rPr lang="lt-LT" sz="1200" u="none" strike="noStrike" dirty="0">
                          <a:effectLst/>
                        </a:rPr>
                        <a:t>9 079 056 </a:t>
                      </a:r>
                      <a:endParaRPr lang="lt-LT"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r>
                        <a:rPr lang="lt-LT" sz="1200" u="none" strike="noStrike" dirty="0">
                          <a:effectLst/>
                        </a:rPr>
                        <a:t>2 3135 099 </a:t>
                      </a:r>
                      <a:endParaRPr lang="lt-LT"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xmlns="" val="4003009646"/>
                  </a:ext>
                </a:extLst>
              </a:tr>
              <a:tr h="402194">
                <a:tc>
                  <a:txBody>
                    <a:bodyPr/>
                    <a:lstStyle/>
                    <a:p>
                      <a:pPr algn="ctr" fontAlgn="t"/>
                      <a:r>
                        <a:rPr lang="lt-LT" sz="1200" u="none" strike="noStrike" dirty="0">
                          <a:effectLst/>
                        </a:rPr>
                        <a:t>Įsipareigojimai</a:t>
                      </a:r>
                      <a:endParaRPr lang="lt-LT" sz="12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b"/>
                      <a:r>
                        <a:rPr lang="lt-LT" sz="1200" u="none" strike="noStrike" dirty="0">
                          <a:effectLst/>
                        </a:rPr>
                        <a:t>3 201 502 </a:t>
                      </a:r>
                      <a:endParaRPr lang="lt-LT"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r>
                        <a:rPr lang="lt-LT" sz="1200" u="none" strike="noStrike" dirty="0">
                          <a:effectLst/>
                        </a:rPr>
                        <a:t>294 053 </a:t>
                      </a:r>
                      <a:endParaRPr lang="lt-LT"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r>
                        <a:rPr lang="lt-LT" sz="1200" u="none" strike="noStrike" dirty="0">
                          <a:effectLst/>
                        </a:rPr>
                        <a:t>3 495 555 </a:t>
                      </a:r>
                      <a:endParaRPr lang="lt-LT"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xmlns="" val="4046761056"/>
                  </a:ext>
                </a:extLst>
              </a:tr>
            </a:tbl>
          </a:graphicData>
        </a:graphic>
      </p:graphicFrame>
      <p:sp>
        <p:nvSpPr>
          <p:cNvPr id="6" name="TextBox 5">
            <a:extLst>
              <a:ext uri="{FF2B5EF4-FFF2-40B4-BE49-F238E27FC236}">
                <a16:creationId xmlns:a16="http://schemas.microsoft.com/office/drawing/2014/main" xmlns="" id="{AD1B49D8-2BC0-46F4-9314-AE9FB2B207E7}"/>
              </a:ext>
            </a:extLst>
          </p:cNvPr>
          <p:cNvSpPr txBox="1"/>
          <p:nvPr/>
        </p:nvSpPr>
        <p:spPr>
          <a:xfrm>
            <a:off x="189558" y="158378"/>
            <a:ext cx="8929007" cy="523220"/>
          </a:xfrm>
          <a:prstGeom prst="rect">
            <a:avLst/>
          </a:prstGeom>
          <a:noFill/>
        </p:spPr>
        <p:txBody>
          <a:bodyPr wrap="square" rtlCol="0">
            <a:spAutoFit/>
          </a:bodyPr>
          <a:lstStyle/>
          <a:p>
            <a:r>
              <a:rPr lang="lt-LT" altLang="lt-LT" sz="2800" b="1" i="1" dirty="0">
                <a:solidFill>
                  <a:schemeClr val="accent1">
                    <a:lumMod val="75000"/>
                  </a:schemeClr>
                </a:solidFill>
                <a:latin typeface="Calibri" panose="020F0502020204030204" pitchFamily="34" charset="0"/>
                <a:cs typeface="Calibri" panose="020F0502020204030204" pitchFamily="34" charset="0"/>
              </a:rPr>
              <a:t>Siekiamas efektas: finansiniai rodikliai po sujungimo </a:t>
            </a:r>
            <a:endParaRPr lang="lt-LT" sz="2800" b="1" i="1" dirty="0">
              <a:solidFill>
                <a:schemeClr val="accent1">
                  <a:lumMod val="75000"/>
                </a:schemeClr>
              </a:solidFill>
            </a:endParaRPr>
          </a:p>
        </p:txBody>
      </p:sp>
    </p:spTree>
    <p:extLst>
      <p:ext uri="{BB962C8B-B14F-4D97-AF65-F5344CB8AC3E}">
        <p14:creationId xmlns:p14="http://schemas.microsoft.com/office/powerpoint/2010/main" val="243688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D1B49D8-2BC0-46F4-9314-AE9FB2B207E7}"/>
              </a:ext>
            </a:extLst>
          </p:cNvPr>
          <p:cNvSpPr txBox="1"/>
          <p:nvPr/>
        </p:nvSpPr>
        <p:spPr>
          <a:xfrm>
            <a:off x="189558" y="158378"/>
            <a:ext cx="8929007" cy="523220"/>
          </a:xfrm>
          <a:prstGeom prst="rect">
            <a:avLst/>
          </a:prstGeom>
          <a:noFill/>
        </p:spPr>
        <p:txBody>
          <a:bodyPr wrap="square" rtlCol="0">
            <a:spAutoFit/>
          </a:bodyPr>
          <a:lstStyle/>
          <a:p>
            <a:r>
              <a:rPr lang="lt-LT" altLang="lt-LT" sz="2800" b="1" i="1" dirty="0">
                <a:solidFill>
                  <a:schemeClr val="accent1">
                    <a:lumMod val="75000"/>
                  </a:schemeClr>
                </a:solidFill>
                <a:latin typeface="Calibri" panose="020F0502020204030204" pitchFamily="34" charset="0"/>
                <a:cs typeface="Calibri" panose="020F0502020204030204" pitchFamily="34" charset="0"/>
              </a:rPr>
              <a:t>Siekiamas efektas: numatomi veiklos rodikliai</a:t>
            </a:r>
            <a:endParaRPr lang="lt-LT" sz="2800" b="1" i="1" dirty="0">
              <a:solidFill>
                <a:schemeClr val="accent1">
                  <a:lumMod val="75000"/>
                </a:schemeClr>
              </a:solidFill>
            </a:endParaRPr>
          </a:p>
        </p:txBody>
      </p:sp>
      <p:graphicFrame>
        <p:nvGraphicFramePr>
          <p:cNvPr id="7" name="Lentelė 6">
            <a:extLst>
              <a:ext uri="{FF2B5EF4-FFF2-40B4-BE49-F238E27FC236}">
                <a16:creationId xmlns:a16="http://schemas.microsoft.com/office/drawing/2014/main" xmlns="" id="{DAE0FFC7-6F5A-41A4-A22E-6A858D1243A0}"/>
              </a:ext>
            </a:extLst>
          </p:cNvPr>
          <p:cNvGraphicFramePr>
            <a:graphicFrameLocks noGrp="1"/>
          </p:cNvGraphicFramePr>
          <p:nvPr>
            <p:extLst>
              <p:ext uri="{D42A27DB-BD31-4B8C-83A1-F6EECF244321}">
                <p14:modId xmlns:p14="http://schemas.microsoft.com/office/powerpoint/2010/main" val="3918398016"/>
              </p:ext>
            </p:extLst>
          </p:nvPr>
        </p:nvGraphicFramePr>
        <p:xfrm>
          <a:off x="518790" y="1671472"/>
          <a:ext cx="10540016" cy="4451537"/>
        </p:xfrm>
        <a:graphic>
          <a:graphicData uri="http://schemas.openxmlformats.org/drawingml/2006/table">
            <a:tbl>
              <a:tblPr firstRow="1" bandRow="1">
                <a:tableStyleId>{F5AB1C69-6EDB-4FF4-983F-18BD219EF322}</a:tableStyleId>
              </a:tblPr>
              <a:tblGrid>
                <a:gridCol w="3439752">
                  <a:extLst>
                    <a:ext uri="{9D8B030D-6E8A-4147-A177-3AD203B41FA5}">
                      <a16:colId xmlns:a16="http://schemas.microsoft.com/office/drawing/2014/main" xmlns="" val="1857583638"/>
                    </a:ext>
                  </a:extLst>
                </a:gridCol>
                <a:gridCol w="1597306">
                  <a:extLst>
                    <a:ext uri="{9D8B030D-6E8A-4147-A177-3AD203B41FA5}">
                      <a16:colId xmlns:a16="http://schemas.microsoft.com/office/drawing/2014/main" xmlns="" val="1700560333"/>
                    </a:ext>
                  </a:extLst>
                </a:gridCol>
                <a:gridCol w="735895">
                  <a:extLst>
                    <a:ext uri="{9D8B030D-6E8A-4147-A177-3AD203B41FA5}">
                      <a16:colId xmlns:a16="http://schemas.microsoft.com/office/drawing/2014/main" xmlns="" val="2225772867"/>
                    </a:ext>
                  </a:extLst>
                </a:gridCol>
                <a:gridCol w="1262003">
                  <a:extLst>
                    <a:ext uri="{9D8B030D-6E8A-4147-A177-3AD203B41FA5}">
                      <a16:colId xmlns:a16="http://schemas.microsoft.com/office/drawing/2014/main" xmlns="" val="3957143938"/>
                    </a:ext>
                  </a:extLst>
                </a:gridCol>
                <a:gridCol w="717630">
                  <a:extLst>
                    <a:ext uri="{9D8B030D-6E8A-4147-A177-3AD203B41FA5}">
                      <a16:colId xmlns:a16="http://schemas.microsoft.com/office/drawing/2014/main" xmlns="" val="2861321358"/>
                    </a:ext>
                  </a:extLst>
                </a:gridCol>
                <a:gridCol w="1250066">
                  <a:extLst>
                    <a:ext uri="{9D8B030D-6E8A-4147-A177-3AD203B41FA5}">
                      <a16:colId xmlns:a16="http://schemas.microsoft.com/office/drawing/2014/main" xmlns="" val="4147086677"/>
                    </a:ext>
                  </a:extLst>
                </a:gridCol>
                <a:gridCol w="1537364">
                  <a:extLst>
                    <a:ext uri="{9D8B030D-6E8A-4147-A177-3AD203B41FA5}">
                      <a16:colId xmlns:a16="http://schemas.microsoft.com/office/drawing/2014/main" xmlns="" val="1586452100"/>
                    </a:ext>
                  </a:extLst>
                </a:gridCol>
              </a:tblGrid>
              <a:tr h="424612">
                <a:tc rowSpan="2">
                  <a:txBody>
                    <a:bodyPr/>
                    <a:lstStyle/>
                    <a:p>
                      <a:pPr algn="ctr" fontAlgn="b"/>
                      <a:r>
                        <a:rPr lang="lt-LT" sz="1200" b="1" u="none" strike="noStrike" dirty="0">
                          <a:solidFill>
                            <a:schemeClr val="bg1"/>
                          </a:solidFill>
                          <a:effectLst/>
                        </a:rPr>
                        <a:t> </a:t>
                      </a:r>
                      <a:endParaRPr lang="lt-LT" sz="1200" b="1" i="0" u="none" strike="noStrike" dirty="0">
                        <a:solidFill>
                          <a:schemeClr val="bg1"/>
                        </a:solidFill>
                        <a:effectLst/>
                        <a:latin typeface="+mn-lt"/>
                      </a:endParaRPr>
                    </a:p>
                  </a:txBody>
                  <a:tcPr marL="7065" marR="7065" marT="7065" marB="0" anchor="ctr">
                    <a:solidFill>
                      <a:schemeClr val="bg1"/>
                    </a:solidFill>
                  </a:tcPr>
                </a:tc>
                <a:tc gridSpan="5">
                  <a:txBody>
                    <a:bodyPr/>
                    <a:lstStyle/>
                    <a:p>
                      <a:pPr algn="ctr" fontAlgn="b"/>
                      <a:r>
                        <a:rPr lang="lt-LT" sz="1200" b="1" u="none" strike="noStrike" dirty="0">
                          <a:effectLst/>
                        </a:rPr>
                        <a:t>AKCININKO SUFORMUOTI LŪKESČIAI (ESAMA SITUACIJA)</a:t>
                      </a:r>
                      <a:endParaRPr lang="lt-LT" sz="1200" b="1" i="0" u="none" strike="noStrike" dirty="0">
                        <a:solidFill>
                          <a:srgbClr val="000000"/>
                        </a:solidFill>
                        <a:effectLst/>
                        <a:latin typeface="+mn-lt"/>
                      </a:endParaRPr>
                    </a:p>
                  </a:txBody>
                  <a:tcPr marL="7065" marR="7065" marT="7065" marB="0" anchor="ctr">
                    <a:solidFill>
                      <a:schemeClr val="bg1">
                        <a:lumMod val="50000"/>
                      </a:schemeClr>
                    </a:solidFill>
                  </a:tcPr>
                </a:tc>
                <a:tc hMerge="1">
                  <a:txBody>
                    <a:bodyPr/>
                    <a:lstStyle/>
                    <a:p>
                      <a:pPr algn="ctr" fontAlgn="b"/>
                      <a:endParaRPr lang="lt-LT" sz="1200" b="1" i="0" u="none" strike="noStrike" dirty="0">
                        <a:solidFill>
                          <a:srgbClr val="000000"/>
                        </a:solidFill>
                        <a:effectLst/>
                        <a:latin typeface="+mn-lt"/>
                      </a:endParaRPr>
                    </a:p>
                  </a:txBody>
                  <a:tcPr marL="7065" marR="7065" marT="7065" marB="0" anchor="ctr"/>
                </a:tc>
                <a:tc hMerge="1">
                  <a:txBody>
                    <a:bodyPr/>
                    <a:lstStyle/>
                    <a:p>
                      <a:pPr algn="ctr" fontAlgn="b"/>
                      <a:endParaRPr lang="lt-LT" sz="1200" b="1" i="0" u="none" strike="noStrike" dirty="0">
                        <a:solidFill>
                          <a:srgbClr val="000000"/>
                        </a:solidFill>
                        <a:effectLst/>
                        <a:latin typeface="+mn-lt"/>
                      </a:endParaRPr>
                    </a:p>
                  </a:txBody>
                  <a:tcPr marL="7065" marR="7065" marT="7065" marB="0" anchor="ctr"/>
                </a:tc>
                <a:tc hMerge="1">
                  <a:txBody>
                    <a:bodyPr/>
                    <a:lstStyle/>
                    <a:p>
                      <a:endParaRPr lang="lt-LT"/>
                    </a:p>
                  </a:txBody>
                  <a:tcPr/>
                </a:tc>
                <a:tc hMerge="1">
                  <a:txBody>
                    <a:bodyPr/>
                    <a:lstStyle/>
                    <a:p>
                      <a:endParaRPr lang="lt-LT"/>
                    </a:p>
                  </a:txBody>
                  <a:tcPr/>
                </a:tc>
                <a:tc>
                  <a:txBody>
                    <a:bodyPr/>
                    <a:lstStyle/>
                    <a:p>
                      <a:pPr algn="ctr" fontAlgn="b"/>
                      <a:r>
                        <a:rPr lang="lt-LT" sz="1200" b="1" u="none" strike="noStrike" dirty="0">
                          <a:effectLst/>
                        </a:rPr>
                        <a:t> </a:t>
                      </a:r>
                      <a:r>
                        <a:rPr lang="lt-LT" sz="1200" b="1" u="none" strike="noStrike" dirty="0">
                          <a:solidFill>
                            <a:schemeClr val="tx1"/>
                          </a:solidFill>
                          <a:effectLst/>
                        </a:rPr>
                        <a:t>NUMATOMA SITUACIJA</a:t>
                      </a:r>
                      <a:endParaRPr lang="lt-LT" sz="1200" b="1" i="0" u="none" strike="noStrike" dirty="0">
                        <a:solidFill>
                          <a:schemeClr val="tx1"/>
                        </a:solidFill>
                        <a:effectLst/>
                        <a:latin typeface="+mn-lt"/>
                      </a:endParaRPr>
                    </a:p>
                  </a:txBody>
                  <a:tcPr marL="7065" marR="7065" marT="7065" marB="0" anchor="ctr">
                    <a:solidFill>
                      <a:schemeClr val="bg1">
                        <a:lumMod val="75000"/>
                      </a:schemeClr>
                    </a:solidFill>
                  </a:tcPr>
                </a:tc>
                <a:extLst>
                  <a:ext uri="{0D108BD9-81ED-4DB2-BD59-A6C34878D82A}">
                    <a16:rowId xmlns:a16="http://schemas.microsoft.com/office/drawing/2014/main" xmlns="" val="3785549444"/>
                  </a:ext>
                </a:extLst>
              </a:tr>
              <a:tr h="1049460">
                <a:tc vMerge="1">
                  <a:txBody>
                    <a:bodyPr/>
                    <a:lstStyle/>
                    <a:p>
                      <a:pPr algn="ctr" fontAlgn="b"/>
                      <a:endParaRPr lang="lt-LT" sz="1200" b="1" i="0" u="none" strike="noStrike">
                        <a:solidFill>
                          <a:srgbClr val="000000"/>
                        </a:solidFill>
                        <a:effectLst/>
                        <a:latin typeface="+mn-lt"/>
                      </a:endParaRPr>
                    </a:p>
                  </a:txBody>
                  <a:tcPr marL="7065" marR="7065" marT="7065"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rgbClr val="FFC000"/>
                          </a:solidFill>
                          <a:effectLst/>
                        </a:rPr>
                        <a:t>UAB „Klaipėdos autobusų parkas“</a:t>
                      </a:r>
                      <a:r>
                        <a:rPr lang="lt-LT" sz="1200" b="1" u="none" strike="noStrike" dirty="0">
                          <a:solidFill>
                            <a:schemeClr val="bg1"/>
                          </a:solidFill>
                          <a:effectLst/>
                        </a:rPr>
                        <a:t> </a:t>
                      </a:r>
                      <a:endParaRPr lang="lt-LT" sz="1200" b="1" i="0" u="none" strike="noStrike" dirty="0">
                        <a:solidFill>
                          <a:schemeClr val="bg1"/>
                        </a:solidFill>
                        <a:effectLst/>
                        <a:latin typeface="+mn-lt"/>
                      </a:endParaRPr>
                    </a:p>
                  </a:txBody>
                  <a:tcPr marL="7065" marR="7065" marT="7065" marB="0" anchor="ctr">
                    <a:solidFill>
                      <a:schemeClr val="accent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lt-LT" sz="1200" b="1" i="0" u="none" strike="noStrike" dirty="0">
                        <a:solidFill>
                          <a:schemeClr val="bg1"/>
                        </a:solidFill>
                        <a:effectLst/>
                        <a:latin typeface="+mn-lt"/>
                      </a:endParaRPr>
                    </a:p>
                  </a:txBody>
                  <a:tcPr marL="7065" marR="7065" marT="7065"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accent1">
                              <a:lumMod val="75000"/>
                            </a:schemeClr>
                          </a:solidFill>
                          <a:effectLst/>
                        </a:rPr>
                        <a:t>UAB „Gatvių apšvietimas“ </a:t>
                      </a:r>
                      <a:endParaRPr lang="lt-LT" sz="1200" b="1" i="0" u="none" strike="noStrike" dirty="0">
                        <a:solidFill>
                          <a:schemeClr val="accent1">
                            <a:lumMod val="75000"/>
                          </a:schemeClr>
                        </a:solidFill>
                        <a:effectLst/>
                        <a:latin typeface="+mn-lt"/>
                      </a:endParaRPr>
                    </a:p>
                  </a:txBody>
                  <a:tcPr marL="7065" marR="7065" marT="7065" marB="0" anchor="ctr">
                    <a:solidFill>
                      <a:srgbClr val="FFC000"/>
                    </a:solidFill>
                  </a:tcPr>
                </a:tc>
                <a:tc hMerge="1">
                  <a:txBody>
                    <a:bodyPr/>
                    <a:lstStyle/>
                    <a:p>
                      <a:pPr algn="ctr" fontAlgn="b"/>
                      <a:endParaRPr lang="lt-LT" sz="1200" b="1" i="0" u="none" strike="noStrike">
                        <a:solidFill>
                          <a:srgbClr val="000000"/>
                        </a:solidFill>
                        <a:effectLst/>
                        <a:latin typeface="+mn-lt"/>
                      </a:endParaRPr>
                    </a:p>
                  </a:txBody>
                  <a:tcPr marL="7065" marR="7065" marT="7065" marB="0"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rPr>
                        <a:t>Akcininko lūkesčių kontroliuojamoms įmonėms vidurkis</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rPr>
                        <a:t> (be KLAP ir GA)</a:t>
                      </a:r>
                    </a:p>
                    <a:p>
                      <a:pPr algn="ctr"/>
                      <a:endParaRPr lang="lt-LT" sz="1200" b="1" dirty="0">
                        <a:solidFill>
                          <a:schemeClr val="bg1"/>
                        </a:solidFill>
                        <a:latin typeface="+mn-lt"/>
                      </a:endParaRPr>
                    </a:p>
                  </a:txBody>
                  <a:tcPr marL="7065" marR="7065" marT="7065" marB="0" anchor="ctr">
                    <a:solidFill>
                      <a:schemeClr val="tx1">
                        <a:lumMod val="50000"/>
                        <a:lumOff val="5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rPr>
                        <a:t>UAB „Gatvių apšvietimas“ </a:t>
                      </a:r>
                    </a:p>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solidFill>
                            <a:schemeClr val="bg1"/>
                          </a:solidFill>
                          <a:effectLst/>
                        </a:rPr>
                        <a:t>UAB „Klaipėdos autobusų parkas“ </a:t>
                      </a:r>
                      <a:endParaRPr lang="lt-LT" sz="1200" b="1" i="0" u="none" strike="noStrike" dirty="0">
                        <a:solidFill>
                          <a:schemeClr val="bg1"/>
                        </a:solidFill>
                        <a:effectLst/>
                        <a:latin typeface="+mn-lt"/>
                      </a:endParaRPr>
                    </a:p>
                  </a:txBody>
                  <a:tcPr marL="7065" marR="7065" marT="7065" marB="0" anchor="ctr">
                    <a:solidFill>
                      <a:schemeClr val="accent6">
                        <a:lumMod val="75000"/>
                      </a:schemeClr>
                    </a:solidFill>
                  </a:tcPr>
                </a:tc>
                <a:extLst>
                  <a:ext uri="{0D108BD9-81ED-4DB2-BD59-A6C34878D82A}">
                    <a16:rowId xmlns:a16="http://schemas.microsoft.com/office/drawing/2014/main" xmlns="" val="2820016121"/>
                  </a:ext>
                </a:extLst>
              </a:tr>
              <a:tr h="772103">
                <a:tc>
                  <a:txBody>
                    <a:bodyPr/>
                    <a:lstStyle/>
                    <a:p>
                      <a:pPr algn="ctr" fontAlgn="ctr"/>
                      <a:r>
                        <a:rPr lang="lt-LT" sz="1200" b="1" u="none" strike="noStrike" dirty="0">
                          <a:effectLst/>
                        </a:rPr>
                        <a:t>Įmonės finansiniai veiklos efektyvumo rodikliai</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rPr>
                        <a:t>Tikslas</a:t>
                      </a:r>
                      <a:endParaRPr lang="lt-LT" sz="1200" b="1" i="0" u="none" strike="noStrike" dirty="0">
                        <a:solidFill>
                          <a:srgbClr val="000000"/>
                        </a:solidFill>
                        <a:effectLst/>
                        <a:latin typeface="+mn-lt"/>
                      </a:endParaRPr>
                    </a:p>
                  </a:txBody>
                  <a:tcPr marL="7065" marR="7065" marT="7065" marB="0" anchor="ctr"/>
                </a:tc>
                <a:tc>
                  <a:txBody>
                    <a:bodyPr/>
                    <a:lstStyle/>
                    <a:p>
                      <a:pPr algn="ctr"/>
                      <a:r>
                        <a:rPr lang="lt-LT" sz="1200" b="1" u="none" strike="noStrike" dirty="0">
                          <a:effectLst/>
                        </a:rPr>
                        <a:t>Faktas</a:t>
                      </a:r>
                      <a:endParaRPr lang="lt-LT" sz="1200" dirty="0">
                        <a:latin typeface="+mn-lt"/>
                      </a:endParaRPr>
                    </a:p>
                  </a:txBody>
                  <a:tcPr marL="7065" marR="7065" marT="7065" marB="0" anchor="ctr"/>
                </a:tc>
                <a:tc>
                  <a:txBody>
                    <a:bodyPr/>
                    <a:lstStyle/>
                    <a:p>
                      <a:pPr algn="ctr" fontAlgn="b"/>
                      <a:r>
                        <a:rPr lang="lt-LT" sz="1200" b="1" u="none" strike="noStrike" dirty="0">
                          <a:effectLst/>
                        </a:rPr>
                        <a:t>Tikslas</a:t>
                      </a:r>
                      <a:endParaRPr lang="lt-LT" sz="1200" b="1" i="0" u="none" strike="noStrike" dirty="0">
                        <a:solidFill>
                          <a:srgbClr val="000000"/>
                        </a:solidFill>
                        <a:effectLst/>
                        <a:latin typeface="+mn-lt"/>
                      </a:endParaRPr>
                    </a:p>
                  </a:txBody>
                  <a:tcPr marL="7065" marR="7065" marT="7065" marB="0" anchor="ctr"/>
                </a:tc>
                <a:tc>
                  <a:txBody>
                    <a:bodyPr/>
                    <a:lstStyle/>
                    <a:p>
                      <a:pPr algn="ctr" fontAlgn="b"/>
                      <a:r>
                        <a:rPr lang="lt-LT" sz="1200" b="1" u="none" strike="noStrike" dirty="0">
                          <a:effectLst/>
                        </a:rPr>
                        <a:t>Faktas</a:t>
                      </a:r>
                      <a:endParaRPr lang="lt-LT" sz="1200" b="1" i="0" u="none" strike="noStrike" dirty="0">
                        <a:solidFill>
                          <a:srgbClr val="000000"/>
                        </a:solidFill>
                        <a:effectLst/>
                        <a:latin typeface="+mn-lt"/>
                      </a:endParaRPr>
                    </a:p>
                  </a:txBody>
                  <a:tcPr marL="7065" marR="7065" marT="706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t-LT" sz="1200" b="1" u="none" strike="noStrike" dirty="0">
                          <a:effectLst/>
                        </a:rPr>
                        <a:t>Faktas</a:t>
                      </a:r>
                      <a:endParaRPr lang="lt-LT" sz="1200" dirty="0"/>
                    </a:p>
                  </a:txBody>
                  <a:tcPr marL="7065" marR="7065" marT="7065" marB="0" anchor="ctr"/>
                </a:tc>
                <a:tc>
                  <a:txBody>
                    <a:bodyPr/>
                    <a:lstStyle/>
                    <a:p>
                      <a:pPr algn="ctr" fontAlgn="ctr"/>
                      <a:r>
                        <a:rPr lang="lt-LT" sz="1200" b="1" u="none" strike="noStrike" dirty="0">
                          <a:effectLst/>
                        </a:rPr>
                        <a:t>Potencialus jungimo rezultatas </a:t>
                      </a:r>
                      <a:endParaRPr lang="lt-LT" sz="1200" b="1" i="0" u="none" strike="noStrike" dirty="0">
                        <a:solidFill>
                          <a:srgbClr val="000000"/>
                        </a:solidFill>
                        <a:effectLst/>
                        <a:latin typeface="+mn-lt"/>
                      </a:endParaRPr>
                    </a:p>
                  </a:txBody>
                  <a:tcPr marL="7065" marR="7065" marT="7065" marB="0" anchor="ctr"/>
                </a:tc>
                <a:extLst>
                  <a:ext uri="{0D108BD9-81ED-4DB2-BD59-A6C34878D82A}">
                    <a16:rowId xmlns:a16="http://schemas.microsoft.com/office/drawing/2014/main" xmlns="" val="3791099003"/>
                  </a:ext>
                </a:extLst>
              </a:tr>
              <a:tr h="841809">
                <a:tc>
                  <a:txBody>
                    <a:bodyPr/>
                    <a:lstStyle/>
                    <a:p>
                      <a:pPr algn="ctr" fontAlgn="ctr"/>
                      <a:r>
                        <a:rPr lang="lt-LT" sz="1200" u="none" strike="noStrike" dirty="0">
                          <a:effectLst/>
                        </a:rPr>
                        <a:t>Nuosavybės grąža (ROE) (%)</a:t>
                      </a:r>
                    </a:p>
                    <a:p>
                      <a:pPr marL="0" marR="0" lvl="0" indent="0" algn="ctr" defTabSz="914400" rtl="0" eaLnBrk="1" fontAlgn="ctr" latinLnBrk="0" hangingPunct="1">
                        <a:lnSpc>
                          <a:spcPct val="100000"/>
                        </a:lnSpc>
                        <a:spcBef>
                          <a:spcPts val="0"/>
                        </a:spcBef>
                        <a:spcAft>
                          <a:spcPts val="0"/>
                        </a:spcAft>
                        <a:buClrTx/>
                        <a:buSzTx/>
                        <a:buFontTx/>
                        <a:buNone/>
                        <a:tabLst/>
                        <a:defRPr/>
                      </a:pPr>
                      <a:r>
                        <a:rPr lang="sv-SE" sz="1200" u="none" strike="noStrike" dirty="0">
                          <a:effectLst/>
                        </a:rPr>
                        <a:t>Nuosavybės grąža (ROE) = (Grynasis pelnas / Nuosavas kapitalas)*100</a:t>
                      </a:r>
                      <a:endParaRPr lang="sv-SE" sz="1200" b="0" u="none" strike="noStrike" dirty="0">
                        <a:solidFill>
                          <a:srgbClr val="000000"/>
                        </a:solidFill>
                        <a:effectLst/>
                      </a:endParaRPr>
                    </a:p>
                    <a:p>
                      <a:pPr algn="ctr" fontAlgn="ctr"/>
                      <a:endParaRPr lang="lt-LT" sz="1200" b="1" i="0" u="none" strike="noStrike" dirty="0">
                        <a:solidFill>
                          <a:srgbClr val="000000"/>
                        </a:solidFill>
                        <a:effectLst/>
                        <a:latin typeface="+mn-lt"/>
                      </a:endParaRPr>
                    </a:p>
                  </a:txBody>
                  <a:tcPr marL="7620" marR="7620" marT="7620" marB="0" anchor="ctr"/>
                </a:tc>
                <a:tc>
                  <a:txBody>
                    <a:bodyPr/>
                    <a:lstStyle/>
                    <a:p>
                      <a:pPr algn="ctr" fontAlgn="ctr"/>
                      <a:r>
                        <a:rPr lang="lt-LT" sz="1200" u="none" strike="noStrike" dirty="0">
                          <a:effectLst/>
                        </a:rPr>
                        <a:t>5,5</a:t>
                      </a:r>
                      <a:endParaRPr lang="lt-LT" sz="1200" b="0" i="0" u="none" strike="noStrike" dirty="0">
                        <a:solidFill>
                          <a:srgbClr val="000000"/>
                        </a:solidFill>
                        <a:effectLst/>
                        <a:latin typeface="+mn-lt"/>
                      </a:endParaRPr>
                    </a:p>
                  </a:txBody>
                  <a:tcPr marL="7620" marR="7620" marT="7620" marB="0" anchor="ctr"/>
                </a:tc>
                <a:tc>
                  <a:txBody>
                    <a:bodyPr/>
                    <a:lstStyle/>
                    <a:p>
                      <a:pPr algn="ctr"/>
                      <a:r>
                        <a:rPr lang="lt-LT" sz="1200" u="none" strike="noStrike" dirty="0">
                          <a:effectLst/>
                        </a:rPr>
                        <a:t>7,07</a:t>
                      </a:r>
                      <a:endParaRPr lang="lt-LT" sz="1200" dirty="0">
                        <a:latin typeface="+mn-lt"/>
                      </a:endParaRPr>
                    </a:p>
                  </a:txBody>
                  <a:tcPr marL="7620" marR="7620" marT="7620" marB="0" anchor="ctr"/>
                </a:tc>
                <a:tc>
                  <a:txBody>
                    <a:bodyPr/>
                    <a:lstStyle/>
                    <a:p>
                      <a:pPr algn="ctr" fontAlgn="ctr"/>
                      <a:r>
                        <a:rPr lang="lt-LT" sz="1200" u="none" strike="noStrike" dirty="0">
                          <a:effectLst/>
                        </a:rPr>
                        <a:t>0,59</a:t>
                      </a:r>
                      <a:endParaRPr lang="lt-LT" sz="1200" b="0" i="0" u="none" strike="noStrike" dirty="0">
                        <a:solidFill>
                          <a:srgbClr val="000000"/>
                        </a:solidFill>
                        <a:effectLst/>
                        <a:latin typeface="+mn-lt"/>
                      </a:endParaRPr>
                    </a:p>
                  </a:txBody>
                  <a:tcPr marL="7620" marR="7620" marT="7620" marB="0" anchor="ctr"/>
                </a:tc>
                <a:tc>
                  <a:txBody>
                    <a:bodyPr/>
                    <a:lstStyle/>
                    <a:p>
                      <a:pPr algn="ctr" fontAlgn="ctr"/>
                      <a:r>
                        <a:rPr lang="lt-LT" sz="1200" u="none" strike="noStrike" dirty="0">
                          <a:effectLst/>
                        </a:rPr>
                        <a:t>0,66</a:t>
                      </a:r>
                      <a:endParaRPr lang="lt-LT" sz="1200" b="0" i="0" u="none" strike="noStrike" dirty="0">
                        <a:solidFill>
                          <a:srgbClr val="000000"/>
                        </a:solidFill>
                        <a:effectLst/>
                        <a:latin typeface="+mn-lt"/>
                      </a:endParaRPr>
                    </a:p>
                  </a:txBody>
                  <a:tcPr marL="7620" marR="7620" marT="7620" marB="0" anchor="ctr"/>
                </a:tc>
                <a:tc>
                  <a:txBody>
                    <a:bodyPr/>
                    <a:lstStyle/>
                    <a:p>
                      <a:pPr algn="ctr" fontAlgn="ctr"/>
                      <a:r>
                        <a:rPr lang="lt-LT" sz="1200" u="none" strike="noStrike" dirty="0">
                          <a:effectLst/>
                        </a:rPr>
                        <a:t>3,14</a:t>
                      </a:r>
                      <a:endParaRPr lang="lt-LT" sz="1200" b="0" i="0" u="none" strike="noStrike" dirty="0">
                        <a:solidFill>
                          <a:srgbClr val="000000"/>
                        </a:solidFill>
                        <a:effectLst/>
                        <a:latin typeface="+mn-lt"/>
                      </a:endParaRPr>
                    </a:p>
                  </a:txBody>
                  <a:tcPr marL="7620" marR="7620" marT="7620" marB="0" anchor="ctr"/>
                </a:tc>
                <a:tc>
                  <a:txBody>
                    <a:bodyPr/>
                    <a:lstStyle/>
                    <a:p>
                      <a:pPr algn="ctr" fontAlgn="ctr"/>
                      <a:r>
                        <a:rPr lang="lt-LT" sz="1200" b="1" u="none" strike="noStrike" dirty="0">
                          <a:effectLst/>
                        </a:rPr>
                        <a:t>3,15</a:t>
                      </a:r>
                      <a:endParaRPr lang="lt-LT" sz="12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1847521955"/>
                  </a:ext>
                </a:extLst>
              </a:tr>
              <a:tr h="304782">
                <a:tc>
                  <a:txBody>
                    <a:bodyPr/>
                    <a:lstStyle/>
                    <a:p>
                      <a:pPr algn="ctr" fontAlgn="ctr"/>
                      <a:r>
                        <a:rPr lang="lt-LT" sz="1200" u="none" strike="noStrike" dirty="0">
                          <a:effectLst/>
                        </a:rPr>
                        <a:t>Bendrasis pelningumas (%)</a:t>
                      </a:r>
                      <a:endParaRPr lang="lt-LT" sz="1200" b="1" i="0" u="none" strike="noStrike" dirty="0">
                        <a:solidFill>
                          <a:srgbClr val="000000"/>
                        </a:solidFill>
                        <a:effectLst/>
                        <a:latin typeface="+mn-lt"/>
                      </a:endParaRPr>
                    </a:p>
                  </a:txBody>
                  <a:tcPr marL="7620" marR="7620" marT="7620" marB="0" anchor="ctr"/>
                </a:tc>
                <a:tc>
                  <a:txBody>
                    <a:bodyPr/>
                    <a:lstStyle/>
                    <a:p>
                      <a:pPr algn="ctr" fontAlgn="ctr"/>
                      <a:r>
                        <a:rPr lang="lt-LT" sz="1200" u="none" strike="noStrike" dirty="0">
                          <a:effectLst/>
                        </a:rPr>
                        <a:t>10</a:t>
                      </a:r>
                      <a:endParaRPr lang="lt-LT" sz="1200" b="0" i="0" u="none" strike="noStrike" dirty="0">
                        <a:solidFill>
                          <a:srgbClr val="000000"/>
                        </a:solidFill>
                        <a:effectLst/>
                        <a:latin typeface="+mn-lt"/>
                      </a:endParaRPr>
                    </a:p>
                  </a:txBody>
                  <a:tcPr marL="7620" marR="7620" marT="7620" marB="0" anchor="ctr"/>
                </a:tc>
                <a:tc>
                  <a:txBody>
                    <a:bodyPr/>
                    <a:lstStyle/>
                    <a:p>
                      <a:pPr algn="ctr"/>
                      <a:r>
                        <a:rPr lang="lt-LT" sz="1200" u="none" strike="noStrike" dirty="0">
                          <a:effectLst/>
                        </a:rPr>
                        <a:t>13,29</a:t>
                      </a:r>
                      <a:endParaRPr lang="lt-LT" sz="1200" dirty="0">
                        <a:latin typeface="+mn-lt"/>
                      </a:endParaRPr>
                    </a:p>
                  </a:txBody>
                  <a:tcPr marL="7620" marR="7620" marT="7620" marB="0" anchor="ctr"/>
                </a:tc>
                <a:tc>
                  <a:txBody>
                    <a:bodyPr/>
                    <a:lstStyle/>
                    <a:p>
                      <a:pPr algn="ctr" fontAlgn="ctr"/>
                      <a:r>
                        <a:rPr lang="lt-LT" sz="1200" u="none" strike="noStrike" dirty="0">
                          <a:effectLst/>
                        </a:rPr>
                        <a:t>31,45</a:t>
                      </a:r>
                      <a:endParaRPr lang="lt-LT" sz="1200" b="0" i="0" u="none" strike="noStrike" dirty="0">
                        <a:solidFill>
                          <a:srgbClr val="000000"/>
                        </a:solidFill>
                        <a:effectLst/>
                        <a:latin typeface="+mn-lt"/>
                      </a:endParaRPr>
                    </a:p>
                  </a:txBody>
                  <a:tcPr marL="7620" marR="7620" marT="7620" marB="0" anchor="ctr"/>
                </a:tc>
                <a:tc>
                  <a:txBody>
                    <a:bodyPr/>
                    <a:lstStyle/>
                    <a:p>
                      <a:pPr algn="ctr" fontAlgn="ctr"/>
                      <a:r>
                        <a:rPr lang="lt-LT" sz="1200" u="none" strike="noStrike" dirty="0">
                          <a:effectLst/>
                        </a:rPr>
                        <a:t>41,78</a:t>
                      </a:r>
                      <a:endParaRPr lang="lt-LT" sz="1200" b="0" i="0" u="none" strike="noStrike" dirty="0">
                        <a:solidFill>
                          <a:srgbClr val="000000"/>
                        </a:solidFill>
                        <a:effectLst/>
                        <a:latin typeface="+mn-lt"/>
                      </a:endParaRPr>
                    </a:p>
                  </a:txBody>
                  <a:tcPr marL="7620" marR="7620" marT="7620" marB="0" anchor="ctr"/>
                </a:tc>
                <a:tc>
                  <a:txBody>
                    <a:bodyPr/>
                    <a:lstStyle/>
                    <a:p>
                      <a:pPr algn="ctr" fontAlgn="ctr"/>
                      <a:r>
                        <a:rPr lang="lt-LT" sz="1200" u="none" strike="noStrike" dirty="0">
                          <a:effectLst/>
                        </a:rPr>
                        <a:t>27,74</a:t>
                      </a:r>
                      <a:endParaRPr lang="lt-LT" sz="1200" b="0" i="0" u="none" strike="noStrike" dirty="0">
                        <a:solidFill>
                          <a:srgbClr val="000000"/>
                        </a:solidFill>
                        <a:effectLst/>
                        <a:latin typeface="+mn-lt"/>
                      </a:endParaRPr>
                    </a:p>
                  </a:txBody>
                  <a:tcPr marL="7620" marR="7620" marT="7620" marB="0" anchor="ctr"/>
                </a:tc>
                <a:tc>
                  <a:txBody>
                    <a:bodyPr/>
                    <a:lstStyle/>
                    <a:p>
                      <a:pPr algn="ctr" fontAlgn="ctr"/>
                      <a:r>
                        <a:rPr lang="lt-LT" sz="1200" b="1" u="none" strike="noStrike" dirty="0">
                          <a:effectLst/>
                        </a:rPr>
                        <a:t>19,40</a:t>
                      </a:r>
                      <a:endParaRPr lang="lt-LT" sz="12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255088045"/>
                  </a:ext>
                </a:extLst>
              </a:tr>
              <a:tr h="425244">
                <a:tc>
                  <a:txBody>
                    <a:bodyPr/>
                    <a:lstStyle/>
                    <a:p>
                      <a:pPr algn="ctr" fontAlgn="ctr"/>
                      <a:r>
                        <a:rPr lang="pt-BR" sz="1200" u="none" strike="noStrike" dirty="0">
                          <a:effectLst/>
                        </a:rPr>
                        <a:t>Bendrasis pelningumas = (pardavimo pajamos-pardavimo savikaina / pardavimo pajamos)*100</a:t>
                      </a:r>
                      <a:endParaRPr lang="pt-BR" sz="1200" b="0" i="1" u="none" strike="noStrike" dirty="0">
                        <a:solidFill>
                          <a:srgbClr val="000000"/>
                        </a:solidFill>
                        <a:effectLst/>
                        <a:latin typeface="+mn-lt"/>
                      </a:endParaRPr>
                    </a:p>
                  </a:txBody>
                  <a:tcPr marL="7620" marR="7620" marT="7620" marB="0" anchor="ctr"/>
                </a:tc>
                <a:tc>
                  <a:txBody>
                    <a:bodyPr/>
                    <a:lstStyle/>
                    <a:p>
                      <a:pPr algn="ctr"/>
                      <a:endParaRPr lang="lt-LT" sz="1200">
                        <a:latin typeface="+mn-lt"/>
                      </a:endParaRPr>
                    </a:p>
                  </a:txBody>
                  <a:tcPr/>
                </a:tc>
                <a:tc>
                  <a:txBody>
                    <a:bodyPr/>
                    <a:lstStyle/>
                    <a:p>
                      <a:pPr algn="ctr"/>
                      <a:endParaRPr lang="lt-LT" sz="1200" dirty="0">
                        <a:latin typeface="+mn-lt"/>
                      </a:endParaRPr>
                    </a:p>
                  </a:txBody>
                  <a:tcPr/>
                </a:tc>
                <a:tc>
                  <a:txBody>
                    <a:bodyPr/>
                    <a:lstStyle/>
                    <a:p>
                      <a:pPr algn="ctr"/>
                      <a:endParaRPr lang="lt-LT" sz="1200">
                        <a:latin typeface="+mn-lt"/>
                      </a:endParaRPr>
                    </a:p>
                  </a:txBody>
                  <a:tcPr/>
                </a:tc>
                <a:tc>
                  <a:txBody>
                    <a:bodyPr/>
                    <a:lstStyle/>
                    <a:p>
                      <a:pPr algn="ctr"/>
                      <a:endParaRPr lang="lt-LT" sz="1200" dirty="0">
                        <a:latin typeface="+mn-lt"/>
                      </a:endParaRPr>
                    </a:p>
                  </a:txBody>
                  <a:tcPr/>
                </a:tc>
                <a:tc>
                  <a:txBody>
                    <a:bodyPr/>
                    <a:lstStyle/>
                    <a:p>
                      <a:pPr algn="ctr"/>
                      <a:endParaRPr lang="lt-LT" sz="1200" dirty="0">
                        <a:latin typeface="+mn-lt"/>
                      </a:endParaRPr>
                    </a:p>
                  </a:txBody>
                  <a:tcPr/>
                </a:tc>
                <a:tc>
                  <a:txBody>
                    <a:bodyPr/>
                    <a:lstStyle/>
                    <a:p>
                      <a:pPr algn="ctr"/>
                      <a:endParaRPr lang="lt-LT" sz="1200" b="1" dirty="0">
                        <a:latin typeface="+mn-lt"/>
                      </a:endParaRPr>
                    </a:p>
                  </a:txBody>
                  <a:tcPr/>
                </a:tc>
                <a:extLst>
                  <a:ext uri="{0D108BD9-81ED-4DB2-BD59-A6C34878D82A}">
                    <a16:rowId xmlns:a16="http://schemas.microsoft.com/office/drawing/2014/main" xmlns="" val="1040535509"/>
                  </a:ext>
                </a:extLst>
              </a:tr>
              <a:tr h="633527">
                <a:tc>
                  <a:txBody>
                    <a:bodyPr/>
                    <a:lstStyle/>
                    <a:p>
                      <a:pPr algn="ctr" fontAlgn="ctr"/>
                      <a:r>
                        <a:rPr lang="lt-LT" sz="1200" u="none" strike="noStrike" dirty="0">
                          <a:effectLst/>
                        </a:rPr>
                        <a:t>Įsiskolinimų koeficientas</a:t>
                      </a:r>
                    </a:p>
                    <a:p>
                      <a:pPr marL="0" marR="0" lvl="0" indent="0" algn="ctr" defTabSz="914400" rtl="0" eaLnBrk="1" fontAlgn="ctr" latinLnBrk="0" hangingPunct="1">
                        <a:lnSpc>
                          <a:spcPct val="100000"/>
                        </a:lnSpc>
                        <a:spcBef>
                          <a:spcPts val="0"/>
                        </a:spcBef>
                        <a:spcAft>
                          <a:spcPts val="0"/>
                        </a:spcAft>
                        <a:buClrTx/>
                        <a:buSzTx/>
                        <a:buFontTx/>
                        <a:buNone/>
                        <a:tabLst/>
                        <a:defRPr/>
                      </a:pPr>
                      <a:r>
                        <a:rPr lang="lt-LT" sz="1200" u="none" strike="noStrike" dirty="0">
                          <a:effectLst/>
                        </a:rPr>
                        <a:t>Įsiskolinimo koeficientas = Įsipareigojimai / Turtas</a:t>
                      </a:r>
                      <a:endParaRPr lang="lt-LT" sz="1200" b="1" u="none" strike="noStrike" dirty="0">
                        <a:solidFill>
                          <a:srgbClr val="000000"/>
                        </a:solidFill>
                        <a:effectLst/>
                      </a:endParaRPr>
                    </a:p>
                    <a:p>
                      <a:pPr algn="ctr" fontAlgn="ctr"/>
                      <a:endParaRPr lang="lt-LT" sz="1200" b="1" i="0" u="none" strike="noStrike" dirty="0">
                        <a:solidFill>
                          <a:srgbClr val="000000"/>
                        </a:solidFill>
                        <a:effectLst/>
                        <a:latin typeface="+mn-lt"/>
                      </a:endParaRPr>
                    </a:p>
                  </a:txBody>
                  <a:tcPr marL="7620" marR="7620" marT="7620" marB="0" anchor="ctr"/>
                </a:tc>
                <a:tc>
                  <a:txBody>
                    <a:bodyPr/>
                    <a:lstStyle/>
                    <a:p>
                      <a:pPr algn="ctr" fontAlgn="ctr"/>
                      <a:r>
                        <a:rPr lang="lt-LT" sz="1200" u="none" strike="noStrike" dirty="0">
                          <a:effectLst/>
                        </a:rPr>
                        <a:t>0,7</a:t>
                      </a:r>
                      <a:endParaRPr lang="lt-LT" sz="1200" b="0" i="0" u="none" strike="noStrike" dirty="0">
                        <a:solidFill>
                          <a:srgbClr val="000000"/>
                        </a:solidFill>
                        <a:effectLst/>
                        <a:latin typeface="+mn-lt"/>
                      </a:endParaRPr>
                    </a:p>
                  </a:txBody>
                  <a:tcPr marL="7620" marR="7620" marT="7620" marB="0" anchor="ctr"/>
                </a:tc>
                <a:tc>
                  <a:txBody>
                    <a:bodyPr/>
                    <a:lstStyle/>
                    <a:p>
                      <a:pPr algn="ctr"/>
                      <a:r>
                        <a:rPr lang="lt-LT" sz="1200" u="none" strike="noStrike" dirty="0">
                          <a:effectLst/>
                        </a:rPr>
                        <a:t>0,22</a:t>
                      </a:r>
                      <a:endParaRPr lang="lt-LT" sz="1200" dirty="0">
                        <a:latin typeface="+mn-lt"/>
                      </a:endParaRPr>
                    </a:p>
                  </a:txBody>
                  <a:tcPr marL="7620" marR="7620" marT="7620" marB="0" anchor="ctr"/>
                </a:tc>
                <a:tc>
                  <a:txBody>
                    <a:bodyPr/>
                    <a:lstStyle/>
                    <a:p>
                      <a:pPr algn="ctr" fontAlgn="ctr"/>
                      <a:r>
                        <a:rPr lang="lt-LT" sz="1200" u="none" strike="noStrike" dirty="0">
                          <a:effectLst/>
                        </a:rPr>
                        <a:t>0,04</a:t>
                      </a:r>
                      <a:endParaRPr lang="lt-LT" sz="1200" b="0" i="0" u="none" strike="noStrike" dirty="0">
                        <a:solidFill>
                          <a:srgbClr val="000000"/>
                        </a:solidFill>
                        <a:effectLst/>
                        <a:latin typeface="+mn-lt"/>
                      </a:endParaRPr>
                    </a:p>
                  </a:txBody>
                  <a:tcPr marL="7620" marR="7620" marT="7620" marB="0" anchor="ctr"/>
                </a:tc>
                <a:tc>
                  <a:txBody>
                    <a:bodyPr/>
                    <a:lstStyle/>
                    <a:p>
                      <a:pPr algn="ctr" fontAlgn="ctr"/>
                      <a:r>
                        <a:rPr lang="lt-LT" sz="1200" u="none" strike="noStrike" dirty="0">
                          <a:effectLst/>
                        </a:rPr>
                        <a:t>0,03</a:t>
                      </a:r>
                      <a:endParaRPr lang="lt-LT" sz="1200" b="0" i="0" u="none" strike="noStrike" dirty="0">
                        <a:solidFill>
                          <a:srgbClr val="000000"/>
                        </a:solidFill>
                        <a:effectLst/>
                        <a:latin typeface="+mn-lt"/>
                      </a:endParaRPr>
                    </a:p>
                  </a:txBody>
                  <a:tcPr marL="7620" marR="7620" marT="7620" marB="0" anchor="ctr"/>
                </a:tc>
                <a:tc>
                  <a:txBody>
                    <a:bodyPr/>
                    <a:lstStyle/>
                    <a:p>
                      <a:pPr algn="ctr" fontAlgn="ctr"/>
                      <a:r>
                        <a:rPr lang="lt-LT" sz="1200" u="none" strike="noStrike" dirty="0">
                          <a:effectLst/>
                        </a:rPr>
                        <a:t>0,17</a:t>
                      </a:r>
                      <a:endParaRPr lang="lt-LT" sz="1200" b="0" i="0" u="none" strike="noStrike" dirty="0">
                        <a:solidFill>
                          <a:srgbClr val="000000"/>
                        </a:solidFill>
                        <a:effectLst/>
                        <a:latin typeface="+mn-lt"/>
                      </a:endParaRPr>
                    </a:p>
                  </a:txBody>
                  <a:tcPr marL="7620" marR="7620" marT="7620" marB="0" anchor="ctr"/>
                </a:tc>
                <a:tc>
                  <a:txBody>
                    <a:bodyPr/>
                    <a:lstStyle/>
                    <a:p>
                      <a:pPr algn="ctr" fontAlgn="ctr"/>
                      <a:r>
                        <a:rPr lang="lt-LT" sz="1200" b="1" u="none" strike="noStrike" dirty="0">
                          <a:effectLst/>
                        </a:rPr>
                        <a:t>0,15</a:t>
                      </a:r>
                      <a:endParaRPr lang="lt-LT" sz="12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3917301128"/>
                  </a:ext>
                </a:extLst>
              </a:tr>
            </a:tbl>
          </a:graphicData>
        </a:graphic>
      </p:graphicFrame>
    </p:spTree>
    <p:extLst>
      <p:ext uri="{BB962C8B-B14F-4D97-AF65-F5344CB8AC3E}">
        <p14:creationId xmlns:p14="http://schemas.microsoft.com/office/powerpoint/2010/main" val="129477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a:extLst>
              <a:ext uri="{FF2B5EF4-FFF2-40B4-BE49-F238E27FC236}">
                <a16:creationId xmlns:a16="http://schemas.microsoft.com/office/drawing/2014/main" xmlns="" id="{E08DC1C1-EAE5-46E4-BA16-C01698C1B3A7}"/>
              </a:ext>
            </a:extLst>
          </p:cNvPr>
          <p:cNvSpPr/>
          <p:nvPr/>
        </p:nvSpPr>
        <p:spPr>
          <a:xfrm>
            <a:off x="5340581" y="1507484"/>
            <a:ext cx="1230516" cy="347728"/>
          </a:xfrm>
          <a:prstGeom prst="rect">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Akcininkų susirinkimas</a:t>
            </a:r>
          </a:p>
        </p:txBody>
      </p:sp>
      <p:sp>
        <p:nvSpPr>
          <p:cNvPr id="4" name="Stačiakampis 3">
            <a:extLst>
              <a:ext uri="{FF2B5EF4-FFF2-40B4-BE49-F238E27FC236}">
                <a16:creationId xmlns:a16="http://schemas.microsoft.com/office/drawing/2014/main" xmlns="" id="{5E0AA374-FF08-44AE-A2DC-203C96145DD8}"/>
              </a:ext>
            </a:extLst>
          </p:cNvPr>
          <p:cNvSpPr/>
          <p:nvPr/>
        </p:nvSpPr>
        <p:spPr>
          <a:xfrm>
            <a:off x="5340582" y="2033908"/>
            <a:ext cx="1230516" cy="347728"/>
          </a:xfrm>
          <a:prstGeom prst="rect">
            <a:avLst/>
          </a:prstGeom>
          <a:solidFill>
            <a:schemeClr val="tx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Valdyba</a:t>
            </a:r>
          </a:p>
          <a:p>
            <a:pPr algn="ctr"/>
            <a:r>
              <a:rPr lang="lt-LT" sz="1000" dirty="0">
                <a:solidFill>
                  <a:schemeClr val="bg1"/>
                </a:solidFill>
              </a:rPr>
              <a:t>(5)</a:t>
            </a:r>
          </a:p>
        </p:txBody>
      </p:sp>
      <p:sp>
        <p:nvSpPr>
          <p:cNvPr id="5" name="Stačiakampis 4">
            <a:extLst>
              <a:ext uri="{FF2B5EF4-FFF2-40B4-BE49-F238E27FC236}">
                <a16:creationId xmlns:a16="http://schemas.microsoft.com/office/drawing/2014/main" xmlns="" id="{511EAE26-07DA-45B1-BED3-756BA4D2C082}"/>
              </a:ext>
            </a:extLst>
          </p:cNvPr>
          <p:cNvSpPr/>
          <p:nvPr/>
        </p:nvSpPr>
        <p:spPr>
          <a:xfrm>
            <a:off x="5340581" y="2562926"/>
            <a:ext cx="1230516" cy="347728"/>
          </a:xfrm>
          <a:prstGeom prst="rect">
            <a:avLst/>
          </a:prstGeom>
          <a:solidFill>
            <a:schemeClr val="tx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Generalinis direktorius (1)</a:t>
            </a:r>
          </a:p>
        </p:txBody>
      </p:sp>
      <p:sp>
        <p:nvSpPr>
          <p:cNvPr id="6" name="Stačiakampis 5">
            <a:extLst>
              <a:ext uri="{FF2B5EF4-FFF2-40B4-BE49-F238E27FC236}">
                <a16:creationId xmlns:a16="http://schemas.microsoft.com/office/drawing/2014/main" xmlns="" id="{4EA5AC03-A6AD-4A67-93D5-F8BC77A4BED9}"/>
              </a:ext>
            </a:extLst>
          </p:cNvPr>
          <p:cNvSpPr/>
          <p:nvPr/>
        </p:nvSpPr>
        <p:spPr>
          <a:xfrm>
            <a:off x="2468449" y="4951180"/>
            <a:ext cx="1039933" cy="463637"/>
          </a:xfrm>
          <a:prstGeom prst="rect">
            <a:avLst/>
          </a:prstGeom>
          <a:solidFill>
            <a:schemeClr val="tx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Autobusų stoties tarnyba</a:t>
            </a:r>
          </a:p>
          <a:p>
            <a:pPr algn="ctr"/>
            <a:r>
              <a:rPr lang="lt-LT" sz="1000" dirty="0">
                <a:solidFill>
                  <a:schemeClr val="bg1"/>
                </a:solidFill>
              </a:rPr>
              <a:t>(23)</a:t>
            </a:r>
          </a:p>
        </p:txBody>
      </p:sp>
      <p:sp>
        <p:nvSpPr>
          <p:cNvPr id="7" name="Stačiakampis 6">
            <a:extLst>
              <a:ext uri="{FF2B5EF4-FFF2-40B4-BE49-F238E27FC236}">
                <a16:creationId xmlns:a16="http://schemas.microsoft.com/office/drawing/2014/main" xmlns="" id="{C314A5EC-B92A-41DA-B983-5B3946FEC9E1}"/>
              </a:ext>
            </a:extLst>
          </p:cNvPr>
          <p:cNvSpPr/>
          <p:nvPr/>
        </p:nvSpPr>
        <p:spPr>
          <a:xfrm>
            <a:off x="1129988" y="3184602"/>
            <a:ext cx="1367199" cy="576965"/>
          </a:xfrm>
          <a:prstGeom prst="rect">
            <a:avLst/>
          </a:prstGeom>
          <a:solidFill>
            <a:schemeClr val="tx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Eksploatacijos departamento  direktorius </a:t>
            </a:r>
          </a:p>
          <a:p>
            <a:pPr algn="ctr"/>
            <a:r>
              <a:rPr lang="lt-LT" sz="1000" dirty="0">
                <a:solidFill>
                  <a:schemeClr val="bg1"/>
                </a:solidFill>
              </a:rPr>
              <a:t>(1)</a:t>
            </a:r>
          </a:p>
        </p:txBody>
      </p:sp>
      <p:sp>
        <p:nvSpPr>
          <p:cNvPr id="8" name="Stačiakampis 7">
            <a:extLst>
              <a:ext uri="{FF2B5EF4-FFF2-40B4-BE49-F238E27FC236}">
                <a16:creationId xmlns:a16="http://schemas.microsoft.com/office/drawing/2014/main" xmlns="" id="{5142BA10-A0BE-403A-8213-4DBDB3E8E568}"/>
              </a:ext>
            </a:extLst>
          </p:cNvPr>
          <p:cNvSpPr/>
          <p:nvPr/>
        </p:nvSpPr>
        <p:spPr>
          <a:xfrm>
            <a:off x="934599" y="3880910"/>
            <a:ext cx="1230516" cy="347728"/>
          </a:xfrm>
          <a:prstGeom prst="rect">
            <a:avLst/>
          </a:prstGeom>
          <a:solidFill>
            <a:schemeClr val="tx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Pervežimų skyrius</a:t>
            </a:r>
          </a:p>
          <a:p>
            <a:pPr algn="ctr"/>
            <a:r>
              <a:rPr lang="lt-LT" sz="1000" dirty="0">
                <a:solidFill>
                  <a:schemeClr val="bg1"/>
                </a:solidFill>
              </a:rPr>
              <a:t>(215)</a:t>
            </a:r>
          </a:p>
        </p:txBody>
      </p:sp>
      <p:sp>
        <p:nvSpPr>
          <p:cNvPr id="9" name="Stačiakampis 8">
            <a:extLst>
              <a:ext uri="{FF2B5EF4-FFF2-40B4-BE49-F238E27FC236}">
                <a16:creationId xmlns:a16="http://schemas.microsoft.com/office/drawing/2014/main" xmlns="" id="{EB865244-2E06-4424-849C-A964FDAD94F8}"/>
              </a:ext>
            </a:extLst>
          </p:cNvPr>
          <p:cNvSpPr/>
          <p:nvPr/>
        </p:nvSpPr>
        <p:spPr>
          <a:xfrm>
            <a:off x="2375778" y="4473761"/>
            <a:ext cx="1230516" cy="347728"/>
          </a:xfrm>
          <a:prstGeom prst="rect">
            <a:avLst/>
          </a:prstGeom>
          <a:solidFill>
            <a:schemeClr val="tx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Remonto dirbtuvių skyrius (38)</a:t>
            </a:r>
          </a:p>
        </p:txBody>
      </p:sp>
      <p:sp>
        <p:nvSpPr>
          <p:cNvPr id="11" name="Stačiakampis 10">
            <a:extLst>
              <a:ext uri="{FF2B5EF4-FFF2-40B4-BE49-F238E27FC236}">
                <a16:creationId xmlns:a16="http://schemas.microsoft.com/office/drawing/2014/main" xmlns="" id="{185E4BB4-4B50-429A-9B24-944B0852AA7F}"/>
              </a:ext>
            </a:extLst>
          </p:cNvPr>
          <p:cNvSpPr/>
          <p:nvPr/>
        </p:nvSpPr>
        <p:spPr>
          <a:xfrm>
            <a:off x="4087367" y="3185369"/>
            <a:ext cx="1515936" cy="5049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Projektų valdymo ir plėtros departamento direktorius (1)</a:t>
            </a:r>
          </a:p>
        </p:txBody>
      </p:sp>
      <p:sp>
        <p:nvSpPr>
          <p:cNvPr id="12" name="Stačiakampis 11">
            <a:extLst>
              <a:ext uri="{FF2B5EF4-FFF2-40B4-BE49-F238E27FC236}">
                <a16:creationId xmlns:a16="http://schemas.microsoft.com/office/drawing/2014/main" xmlns="" id="{72C7AB78-522B-4763-8D5A-0F36705A9E5E}"/>
              </a:ext>
            </a:extLst>
          </p:cNvPr>
          <p:cNvSpPr/>
          <p:nvPr/>
        </p:nvSpPr>
        <p:spPr>
          <a:xfrm>
            <a:off x="4230303" y="3929975"/>
            <a:ext cx="1230516" cy="3477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Bendrųjų reikalų skyrius (2)</a:t>
            </a:r>
          </a:p>
        </p:txBody>
      </p:sp>
      <p:sp>
        <p:nvSpPr>
          <p:cNvPr id="13" name="Stačiakampis 12">
            <a:extLst>
              <a:ext uri="{FF2B5EF4-FFF2-40B4-BE49-F238E27FC236}">
                <a16:creationId xmlns:a16="http://schemas.microsoft.com/office/drawing/2014/main" xmlns="" id="{9D518C9B-7677-4FFB-A958-F86F7472E1CF}"/>
              </a:ext>
            </a:extLst>
          </p:cNvPr>
          <p:cNvSpPr/>
          <p:nvPr/>
        </p:nvSpPr>
        <p:spPr>
          <a:xfrm>
            <a:off x="4230303" y="4982234"/>
            <a:ext cx="1230516" cy="3477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Ūkio priežiūros tarnyba (36)</a:t>
            </a:r>
          </a:p>
        </p:txBody>
      </p:sp>
      <p:sp>
        <p:nvSpPr>
          <p:cNvPr id="15" name="Stačiakampis 14">
            <a:extLst>
              <a:ext uri="{FF2B5EF4-FFF2-40B4-BE49-F238E27FC236}">
                <a16:creationId xmlns:a16="http://schemas.microsoft.com/office/drawing/2014/main" xmlns="" id="{B7B51806-0CB1-47CA-AEEA-E032947818E7}"/>
              </a:ext>
            </a:extLst>
          </p:cNvPr>
          <p:cNvSpPr/>
          <p:nvPr/>
        </p:nvSpPr>
        <p:spPr>
          <a:xfrm>
            <a:off x="3007259" y="3929975"/>
            <a:ext cx="1033779" cy="3477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Projektų skyrius</a:t>
            </a:r>
          </a:p>
          <a:p>
            <a:pPr algn="ctr"/>
            <a:r>
              <a:rPr lang="lt-LT" sz="1000" dirty="0">
                <a:solidFill>
                  <a:schemeClr val="bg1"/>
                </a:solidFill>
              </a:rPr>
              <a:t>(3)</a:t>
            </a:r>
          </a:p>
        </p:txBody>
      </p:sp>
      <p:sp>
        <p:nvSpPr>
          <p:cNvPr id="16" name="Stačiakampis 15">
            <a:extLst>
              <a:ext uri="{FF2B5EF4-FFF2-40B4-BE49-F238E27FC236}">
                <a16:creationId xmlns:a16="http://schemas.microsoft.com/office/drawing/2014/main" xmlns="" id="{D84F4F26-81AC-4D01-8D74-AD8FAD0B7C0A}"/>
              </a:ext>
            </a:extLst>
          </p:cNvPr>
          <p:cNvSpPr/>
          <p:nvPr/>
        </p:nvSpPr>
        <p:spPr>
          <a:xfrm>
            <a:off x="8672968" y="3246063"/>
            <a:ext cx="1404153" cy="4636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Finansų departamento direktorius</a:t>
            </a:r>
          </a:p>
          <a:p>
            <a:pPr algn="ctr"/>
            <a:r>
              <a:rPr lang="lt-LT" sz="1000" dirty="0">
                <a:solidFill>
                  <a:schemeClr val="bg1"/>
                </a:solidFill>
              </a:rPr>
              <a:t> (1)</a:t>
            </a:r>
          </a:p>
        </p:txBody>
      </p:sp>
      <p:sp>
        <p:nvSpPr>
          <p:cNvPr id="17" name="Stačiakampis 16">
            <a:extLst>
              <a:ext uri="{FF2B5EF4-FFF2-40B4-BE49-F238E27FC236}">
                <a16:creationId xmlns:a16="http://schemas.microsoft.com/office/drawing/2014/main" xmlns="" id="{3F891BFC-0B9B-4BC0-A279-D9E0CBAFD205}"/>
              </a:ext>
            </a:extLst>
          </p:cNvPr>
          <p:cNvSpPr/>
          <p:nvPr/>
        </p:nvSpPr>
        <p:spPr>
          <a:xfrm>
            <a:off x="8850212" y="3845167"/>
            <a:ext cx="1230516" cy="3477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Finansų apskaitos skyrius (4+1=5)</a:t>
            </a:r>
          </a:p>
        </p:txBody>
      </p:sp>
      <p:sp>
        <p:nvSpPr>
          <p:cNvPr id="18" name="Stačiakampis 17">
            <a:extLst>
              <a:ext uri="{FF2B5EF4-FFF2-40B4-BE49-F238E27FC236}">
                <a16:creationId xmlns:a16="http://schemas.microsoft.com/office/drawing/2014/main" xmlns="" id="{7E4C81A6-57BC-4A0E-9468-8F86BC4C033D}"/>
              </a:ext>
            </a:extLst>
          </p:cNvPr>
          <p:cNvSpPr/>
          <p:nvPr/>
        </p:nvSpPr>
        <p:spPr>
          <a:xfrm>
            <a:off x="8846609" y="4420092"/>
            <a:ext cx="1230516" cy="34772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Ekonomikos skyrius</a:t>
            </a:r>
          </a:p>
          <a:p>
            <a:pPr algn="ctr"/>
            <a:r>
              <a:rPr lang="lt-LT" sz="1000" dirty="0">
                <a:solidFill>
                  <a:schemeClr val="bg1"/>
                </a:solidFill>
              </a:rPr>
              <a:t>(2)</a:t>
            </a:r>
          </a:p>
        </p:txBody>
      </p:sp>
      <p:sp>
        <p:nvSpPr>
          <p:cNvPr id="20" name="Stačiakampis 19">
            <a:extLst>
              <a:ext uri="{FF2B5EF4-FFF2-40B4-BE49-F238E27FC236}">
                <a16:creationId xmlns:a16="http://schemas.microsoft.com/office/drawing/2014/main" xmlns="" id="{B4C189B3-14EA-4809-AA70-61E83B29AD1C}"/>
              </a:ext>
            </a:extLst>
          </p:cNvPr>
          <p:cNvSpPr/>
          <p:nvPr/>
        </p:nvSpPr>
        <p:spPr>
          <a:xfrm>
            <a:off x="10403349" y="1671740"/>
            <a:ext cx="1523798" cy="347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Valdyba (</a:t>
            </a:r>
            <a:r>
              <a:rPr lang="en-GB" sz="1000" dirty="0">
                <a:solidFill>
                  <a:schemeClr val="bg1"/>
                </a:solidFill>
              </a:rPr>
              <a:t>5</a:t>
            </a:r>
            <a:r>
              <a:rPr lang="lt-LT" sz="1000" dirty="0">
                <a:solidFill>
                  <a:schemeClr val="bg1"/>
                </a:solidFill>
              </a:rPr>
              <a:t>)</a:t>
            </a:r>
          </a:p>
        </p:txBody>
      </p:sp>
      <p:sp>
        <p:nvSpPr>
          <p:cNvPr id="21" name="Stačiakampis 20">
            <a:extLst>
              <a:ext uri="{FF2B5EF4-FFF2-40B4-BE49-F238E27FC236}">
                <a16:creationId xmlns:a16="http://schemas.microsoft.com/office/drawing/2014/main" xmlns="" id="{E0FF7B86-2D06-4926-8301-4B707ECDF32F}"/>
              </a:ext>
            </a:extLst>
          </p:cNvPr>
          <p:cNvSpPr/>
          <p:nvPr/>
        </p:nvSpPr>
        <p:spPr>
          <a:xfrm>
            <a:off x="10403349" y="2067573"/>
            <a:ext cx="1524102" cy="347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Generalinis direktorius (1)</a:t>
            </a:r>
          </a:p>
        </p:txBody>
      </p:sp>
      <p:sp>
        <p:nvSpPr>
          <p:cNvPr id="22" name="Stačiakampis 21">
            <a:extLst>
              <a:ext uri="{FF2B5EF4-FFF2-40B4-BE49-F238E27FC236}">
                <a16:creationId xmlns:a16="http://schemas.microsoft.com/office/drawing/2014/main" xmlns="" id="{2FB0C39D-3584-4574-A150-1001E52AC09E}"/>
              </a:ext>
            </a:extLst>
          </p:cNvPr>
          <p:cNvSpPr/>
          <p:nvPr/>
        </p:nvSpPr>
        <p:spPr>
          <a:xfrm>
            <a:off x="10411638" y="3701139"/>
            <a:ext cx="1505349" cy="4852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Tiekimo ir bendrųjų reikalų departamentas (1)</a:t>
            </a:r>
          </a:p>
        </p:txBody>
      </p:sp>
      <p:sp>
        <p:nvSpPr>
          <p:cNvPr id="23" name="Stačiakampis 22">
            <a:extLst>
              <a:ext uri="{FF2B5EF4-FFF2-40B4-BE49-F238E27FC236}">
                <a16:creationId xmlns:a16="http://schemas.microsoft.com/office/drawing/2014/main" xmlns="" id="{0967A9E2-A17A-4534-BF91-C6076676CC45}"/>
              </a:ext>
            </a:extLst>
          </p:cNvPr>
          <p:cNvSpPr/>
          <p:nvPr/>
        </p:nvSpPr>
        <p:spPr>
          <a:xfrm>
            <a:off x="10403349" y="4236078"/>
            <a:ext cx="1518868" cy="4935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Viešųjų pirkimų ir projektų administravimo skyrius (3)</a:t>
            </a:r>
          </a:p>
        </p:txBody>
      </p:sp>
      <p:sp>
        <p:nvSpPr>
          <p:cNvPr id="24" name="Stačiakampis 23">
            <a:extLst>
              <a:ext uri="{FF2B5EF4-FFF2-40B4-BE49-F238E27FC236}">
                <a16:creationId xmlns:a16="http://schemas.microsoft.com/office/drawing/2014/main" xmlns="" id="{656850F1-09B0-4B02-BB94-B32C582F009F}"/>
              </a:ext>
            </a:extLst>
          </p:cNvPr>
          <p:cNvSpPr/>
          <p:nvPr/>
        </p:nvSpPr>
        <p:spPr>
          <a:xfrm>
            <a:off x="10394275" y="4773367"/>
            <a:ext cx="1518869" cy="347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Buhalterija (1)</a:t>
            </a:r>
          </a:p>
        </p:txBody>
      </p:sp>
      <p:sp>
        <p:nvSpPr>
          <p:cNvPr id="25" name="Stačiakampis 24">
            <a:extLst>
              <a:ext uri="{FF2B5EF4-FFF2-40B4-BE49-F238E27FC236}">
                <a16:creationId xmlns:a16="http://schemas.microsoft.com/office/drawing/2014/main" xmlns="" id="{7CA78968-02D5-4AFC-866A-42760A3982DD}"/>
              </a:ext>
            </a:extLst>
          </p:cNvPr>
          <p:cNvSpPr/>
          <p:nvPr/>
        </p:nvSpPr>
        <p:spPr>
          <a:xfrm>
            <a:off x="7188903" y="4179060"/>
            <a:ext cx="1151416" cy="41489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tx1"/>
                </a:solidFill>
              </a:rPr>
              <a:t>Viešųjų pirkimų ir teisės skyrius (2)</a:t>
            </a:r>
          </a:p>
        </p:txBody>
      </p:sp>
      <p:sp>
        <p:nvSpPr>
          <p:cNvPr id="27" name="Stačiakampis 26">
            <a:extLst>
              <a:ext uri="{FF2B5EF4-FFF2-40B4-BE49-F238E27FC236}">
                <a16:creationId xmlns:a16="http://schemas.microsoft.com/office/drawing/2014/main" xmlns="" id="{9B93559A-1F97-4042-B535-46F1AA41C380}"/>
              </a:ext>
            </a:extLst>
          </p:cNvPr>
          <p:cNvSpPr/>
          <p:nvPr/>
        </p:nvSpPr>
        <p:spPr>
          <a:xfrm>
            <a:off x="10404188" y="2870569"/>
            <a:ext cx="1522960" cy="4016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Gamybos departamentas (1)</a:t>
            </a:r>
          </a:p>
        </p:txBody>
      </p:sp>
      <p:sp>
        <p:nvSpPr>
          <p:cNvPr id="28" name="Stačiakampis 27">
            <a:extLst>
              <a:ext uri="{FF2B5EF4-FFF2-40B4-BE49-F238E27FC236}">
                <a16:creationId xmlns:a16="http://schemas.microsoft.com/office/drawing/2014/main" xmlns="" id="{33FEEF7C-C977-42ED-BA49-0FC159D1855F}"/>
              </a:ext>
            </a:extLst>
          </p:cNvPr>
          <p:cNvSpPr/>
          <p:nvPr/>
        </p:nvSpPr>
        <p:spPr>
          <a:xfrm>
            <a:off x="10419078" y="3316099"/>
            <a:ext cx="1497909" cy="333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Techninis skyrius</a:t>
            </a:r>
          </a:p>
          <a:p>
            <a:pPr algn="ctr"/>
            <a:r>
              <a:rPr lang="lt-LT" sz="1000" dirty="0">
                <a:solidFill>
                  <a:schemeClr val="bg1"/>
                </a:solidFill>
              </a:rPr>
              <a:t>(3)</a:t>
            </a:r>
          </a:p>
        </p:txBody>
      </p:sp>
      <p:sp>
        <p:nvSpPr>
          <p:cNvPr id="29" name="Stačiakampis 28">
            <a:extLst>
              <a:ext uri="{FF2B5EF4-FFF2-40B4-BE49-F238E27FC236}">
                <a16:creationId xmlns:a16="http://schemas.microsoft.com/office/drawing/2014/main" xmlns="" id="{C10D4531-0024-4BB6-8A2C-8DBA5489832E}"/>
              </a:ext>
            </a:extLst>
          </p:cNvPr>
          <p:cNvSpPr/>
          <p:nvPr/>
        </p:nvSpPr>
        <p:spPr>
          <a:xfrm>
            <a:off x="5647539" y="3937121"/>
            <a:ext cx="1239642" cy="66661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tx1"/>
                </a:solidFill>
              </a:rPr>
              <a:t>Eismo reguliavimo projektų skyrius (4)</a:t>
            </a:r>
          </a:p>
        </p:txBody>
      </p:sp>
      <p:sp>
        <p:nvSpPr>
          <p:cNvPr id="31" name="Stačiakampis 30">
            <a:extLst>
              <a:ext uri="{FF2B5EF4-FFF2-40B4-BE49-F238E27FC236}">
                <a16:creationId xmlns:a16="http://schemas.microsoft.com/office/drawing/2014/main" xmlns="" id="{CD1C5E40-FAC1-4863-B12A-39F572CA42B2}"/>
              </a:ext>
            </a:extLst>
          </p:cNvPr>
          <p:cNvSpPr/>
          <p:nvPr/>
        </p:nvSpPr>
        <p:spPr>
          <a:xfrm>
            <a:off x="10414594" y="5167342"/>
            <a:ext cx="1467738" cy="3432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Infrastruktūros aptarnavimo skyrius (2)</a:t>
            </a:r>
          </a:p>
        </p:txBody>
      </p:sp>
      <p:cxnSp>
        <p:nvCxnSpPr>
          <p:cNvPr id="101" name="Tiesioji jungtis 100">
            <a:extLst>
              <a:ext uri="{FF2B5EF4-FFF2-40B4-BE49-F238E27FC236}">
                <a16:creationId xmlns:a16="http://schemas.microsoft.com/office/drawing/2014/main" xmlns="" id="{B5DF7885-1CC4-49A5-8CB3-7F08DE67053B}"/>
              </a:ext>
            </a:extLst>
          </p:cNvPr>
          <p:cNvCxnSpPr>
            <a:stCxn id="4" idx="2"/>
            <a:endCxn id="5" idx="0"/>
          </p:cNvCxnSpPr>
          <p:nvPr/>
        </p:nvCxnSpPr>
        <p:spPr>
          <a:xfrm flipH="1">
            <a:off x="5955840" y="2381635"/>
            <a:ext cx="1" cy="18129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Tiesioji jungtis 103">
            <a:extLst>
              <a:ext uri="{FF2B5EF4-FFF2-40B4-BE49-F238E27FC236}">
                <a16:creationId xmlns:a16="http://schemas.microsoft.com/office/drawing/2014/main" xmlns="" id="{E7AA13FB-C332-4D2A-8CC2-343F8B510621}"/>
              </a:ext>
            </a:extLst>
          </p:cNvPr>
          <p:cNvCxnSpPr>
            <a:cxnSpLocks/>
          </p:cNvCxnSpPr>
          <p:nvPr/>
        </p:nvCxnSpPr>
        <p:spPr>
          <a:xfrm>
            <a:off x="5959103" y="2904847"/>
            <a:ext cx="1" cy="1832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Tiesioji jungtis 105">
            <a:extLst>
              <a:ext uri="{FF2B5EF4-FFF2-40B4-BE49-F238E27FC236}">
                <a16:creationId xmlns:a16="http://schemas.microsoft.com/office/drawing/2014/main" xmlns="" id="{9421F6A9-ECE0-41BC-B973-222F4169D37C}"/>
              </a:ext>
            </a:extLst>
          </p:cNvPr>
          <p:cNvCxnSpPr>
            <a:cxnSpLocks/>
          </p:cNvCxnSpPr>
          <p:nvPr/>
        </p:nvCxnSpPr>
        <p:spPr>
          <a:xfrm>
            <a:off x="1813588" y="3088091"/>
            <a:ext cx="756145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8" name="Tiesioji jungtis 107">
            <a:extLst>
              <a:ext uri="{FF2B5EF4-FFF2-40B4-BE49-F238E27FC236}">
                <a16:creationId xmlns:a16="http://schemas.microsoft.com/office/drawing/2014/main" xmlns="" id="{C81C0860-E81D-4C10-AD58-C2CBEE57CD8B}"/>
              </a:ext>
            </a:extLst>
          </p:cNvPr>
          <p:cNvCxnSpPr>
            <a:cxnSpLocks/>
            <a:endCxn id="7" idx="0"/>
          </p:cNvCxnSpPr>
          <p:nvPr/>
        </p:nvCxnSpPr>
        <p:spPr>
          <a:xfrm>
            <a:off x="1813588" y="3088091"/>
            <a:ext cx="0" cy="965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Tiesioji jungtis 113">
            <a:extLst>
              <a:ext uri="{FF2B5EF4-FFF2-40B4-BE49-F238E27FC236}">
                <a16:creationId xmlns:a16="http://schemas.microsoft.com/office/drawing/2014/main" xmlns="" id="{9D5A4E0E-4A2B-465D-A380-E6CEC6C2389F}"/>
              </a:ext>
            </a:extLst>
          </p:cNvPr>
          <p:cNvCxnSpPr>
            <a:cxnSpLocks/>
          </p:cNvCxnSpPr>
          <p:nvPr/>
        </p:nvCxnSpPr>
        <p:spPr>
          <a:xfrm>
            <a:off x="4845782" y="3093898"/>
            <a:ext cx="0" cy="1294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Tiesioji jungtis 116">
            <a:extLst>
              <a:ext uri="{FF2B5EF4-FFF2-40B4-BE49-F238E27FC236}">
                <a16:creationId xmlns:a16="http://schemas.microsoft.com/office/drawing/2014/main" xmlns="" id="{A2339F8B-1003-4733-918B-ADD38347AE5C}"/>
              </a:ext>
            </a:extLst>
          </p:cNvPr>
          <p:cNvCxnSpPr>
            <a:cxnSpLocks/>
          </p:cNvCxnSpPr>
          <p:nvPr/>
        </p:nvCxnSpPr>
        <p:spPr>
          <a:xfrm>
            <a:off x="3524148" y="3813225"/>
            <a:ext cx="2740038" cy="83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 name="Tiesioji jungtis 119">
            <a:extLst>
              <a:ext uri="{FF2B5EF4-FFF2-40B4-BE49-F238E27FC236}">
                <a16:creationId xmlns:a16="http://schemas.microsoft.com/office/drawing/2014/main" xmlns="" id="{E945DBAC-07DE-41CD-BB5F-EECB49F87F3C}"/>
              </a:ext>
            </a:extLst>
          </p:cNvPr>
          <p:cNvCxnSpPr>
            <a:cxnSpLocks/>
          </p:cNvCxnSpPr>
          <p:nvPr/>
        </p:nvCxnSpPr>
        <p:spPr>
          <a:xfrm>
            <a:off x="3524148" y="3811030"/>
            <a:ext cx="0" cy="1227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Tiesioji jungtis 59">
            <a:extLst>
              <a:ext uri="{FF2B5EF4-FFF2-40B4-BE49-F238E27FC236}">
                <a16:creationId xmlns:a16="http://schemas.microsoft.com/office/drawing/2014/main" xmlns="" id="{EF480062-B224-4A5C-B06C-D3052C41FCE0}"/>
              </a:ext>
            </a:extLst>
          </p:cNvPr>
          <p:cNvCxnSpPr>
            <a:cxnSpLocks/>
          </p:cNvCxnSpPr>
          <p:nvPr/>
        </p:nvCxnSpPr>
        <p:spPr>
          <a:xfrm>
            <a:off x="4845781" y="3811030"/>
            <a:ext cx="0" cy="1227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Tiesioji jungtis 62">
            <a:extLst>
              <a:ext uri="{FF2B5EF4-FFF2-40B4-BE49-F238E27FC236}">
                <a16:creationId xmlns:a16="http://schemas.microsoft.com/office/drawing/2014/main" xmlns="" id="{1F1DEDAF-002E-4F52-A8AD-BCBBEA3F928C}"/>
              </a:ext>
            </a:extLst>
          </p:cNvPr>
          <p:cNvCxnSpPr>
            <a:cxnSpLocks/>
          </p:cNvCxnSpPr>
          <p:nvPr/>
        </p:nvCxnSpPr>
        <p:spPr>
          <a:xfrm>
            <a:off x="4845782" y="3683770"/>
            <a:ext cx="0" cy="1294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 name="Tiesioji jungtis 126">
            <a:extLst>
              <a:ext uri="{FF2B5EF4-FFF2-40B4-BE49-F238E27FC236}">
                <a16:creationId xmlns:a16="http://schemas.microsoft.com/office/drawing/2014/main" xmlns="" id="{DCD4121B-B3CC-460A-AC3D-ECD8E4F8D8B5}"/>
              </a:ext>
            </a:extLst>
          </p:cNvPr>
          <p:cNvCxnSpPr>
            <a:cxnSpLocks/>
          </p:cNvCxnSpPr>
          <p:nvPr/>
        </p:nvCxnSpPr>
        <p:spPr>
          <a:xfrm>
            <a:off x="7770051" y="3093897"/>
            <a:ext cx="0" cy="108516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Tiesioji jungtis 69">
            <a:extLst>
              <a:ext uri="{FF2B5EF4-FFF2-40B4-BE49-F238E27FC236}">
                <a16:creationId xmlns:a16="http://schemas.microsoft.com/office/drawing/2014/main" xmlns="" id="{5C051B52-32E0-4976-BAE9-FA67148AAF6F}"/>
              </a:ext>
            </a:extLst>
          </p:cNvPr>
          <p:cNvCxnSpPr>
            <a:cxnSpLocks/>
          </p:cNvCxnSpPr>
          <p:nvPr/>
        </p:nvCxnSpPr>
        <p:spPr>
          <a:xfrm flipH="1">
            <a:off x="2250190" y="3733954"/>
            <a:ext cx="3574" cy="14849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Tiesioji jungtis 70">
            <a:extLst>
              <a:ext uri="{FF2B5EF4-FFF2-40B4-BE49-F238E27FC236}">
                <a16:creationId xmlns:a16="http://schemas.microsoft.com/office/drawing/2014/main" xmlns="" id="{8C89E005-AD1B-4C39-BE3C-464A72F22DC7}"/>
              </a:ext>
            </a:extLst>
          </p:cNvPr>
          <p:cNvCxnSpPr>
            <a:cxnSpLocks/>
          </p:cNvCxnSpPr>
          <p:nvPr/>
        </p:nvCxnSpPr>
        <p:spPr>
          <a:xfrm flipH="1">
            <a:off x="2152797" y="4669454"/>
            <a:ext cx="923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Tiesioji jungtis 71">
            <a:extLst>
              <a:ext uri="{FF2B5EF4-FFF2-40B4-BE49-F238E27FC236}">
                <a16:creationId xmlns:a16="http://schemas.microsoft.com/office/drawing/2014/main" xmlns="" id="{EA97B1A6-A261-4088-AB22-FA212E98C632}"/>
              </a:ext>
            </a:extLst>
          </p:cNvPr>
          <p:cNvCxnSpPr>
            <a:cxnSpLocks/>
          </p:cNvCxnSpPr>
          <p:nvPr/>
        </p:nvCxnSpPr>
        <p:spPr>
          <a:xfrm flipH="1">
            <a:off x="2157877" y="4054774"/>
            <a:ext cx="923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Tiesioji jungtis 73">
            <a:extLst>
              <a:ext uri="{FF2B5EF4-FFF2-40B4-BE49-F238E27FC236}">
                <a16:creationId xmlns:a16="http://schemas.microsoft.com/office/drawing/2014/main" xmlns="" id="{B4906C5C-F494-4858-AE36-89E716E13454}"/>
              </a:ext>
            </a:extLst>
          </p:cNvPr>
          <p:cNvCxnSpPr>
            <a:cxnSpLocks/>
          </p:cNvCxnSpPr>
          <p:nvPr/>
        </p:nvCxnSpPr>
        <p:spPr>
          <a:xfrm>
            <a:off x="8754296" y="3705079"/>
            <a:ext cx="0" cy="88887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Tiesioji jungtis 74">
            <a:extLst>
              <a:ext uri="{FF2B5EF4-FFF2-40B4-BE49-F238E27FC236}">
                <a16:creationId xmlns:a16="http://schemas.microsoft.com/office/drawing/2014/main" xmlns="" id="{B39104BA-750F-471A-B675-FA3B97DA2A34}"/>
              </a:ext>
            </a:extLst>
          </p:cNvPr>
          <p:cNvCxnSpPr>
            <a:cxnSpLocks/>
          </p:cNvCxnSpPr>
          <p:nvPr/>
        </p:nvCxnSpPr>
        <p:spPr>
          <a:xfrm flipH="1">
            <a:off x="8754296" y="4595046"/>
            <a:ext cx="923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Tiesioji jungtis 75">
            <a:extLst>
              <a:ext uri="{FF2B5EF4-FFF2-40B4-BE49-F238E27FC236}">
                <a16:creationId xmlns:a16="http://schemas.microsoft.com/office/drawing/2014/main" xmlns="" id="{43275F72-128A-41C3-8091-C8217743D315}"/>
              </a:ext>
            </a:extLst>
          </p:cNvPr>
          <p:cNvCxnSpPr>
            <a:cxnSpLocks/>
          </p:cNvCxnSpPr>
          <p:nvPr/>
        </p:nvCxnSpPr>
        <p:spPr>
          <a:xfrm flipH="1">
            <a:off x="8757471" y="4019694"/>
            <a:ext cx="9231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Tiesioji jungtis 76">
            <a:extLst>
              <a:ext uri="{FF2B5EF4-FFF2-40B4-BE49-F238E27FC236}">
                <a16:creationId xmlns:a16="http://schemas.microsoft.com/office/drawing/2014/main" xmlns="" id="{B0B59CB9-37BB-44CE-A4A9-B0D43E93A3DB}"/>
              </a:ext>
            </a:extLst>
          </p:cNvPr>
          <p:cNvCxnSpPr>
            <a:cxnSpLocks/>
            <a:endCxn id="16" idx="0"/>
          </p:cNvCxnSpPr>
          <p:nvPr/>
        </p:nvCxnSpPr>
        <p:spPr>
          <a:xfrm>
            <a:off x="9375045" y="3088091"/>
            <a:ext cx="0" cy="1579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Tiesioji jungtis 81">
            <a:extLst>
              <a:ext uri="{FF2B5EF4-FFF2-40B4-BE49-F238E27FC236}">
                <a16:creationId xmlns:a16="http://schemas.microsoft.com/office/drawing/2014/main" xmlns="" id="{022AC79D-76EA-42B0-9DA5-58852AA7F72B}"/>
              </a:ext>
            </a:extLst>
          </p:cNvPr>
          <p:cNvCxnSpPr/>
          <p:nvPr/>
        </p:nvCxnSpPr>
        <p:spPr>
          <a:xfrm flipH="1">
            <a:off x="5955839" y="1852616"/>
            <a:ext cx="1" cy="18129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8" name="Stačiakampis 137">
            <a:extLst>
              <a:ext uri="{FF2B5EF4-FFF2-40B4-BE49-F238E27FC236}">
                <a16:creationId xmlns:a16="http://schemas.microsoft.com/office/drawing/2014/main" xmlns="" id="{233F7239-05AE-4DC6-8997-89134358C932}"/>
              </a:ext>
            </a:extLst>
          </p:cNvPr>
          <p:cNvSpPr/>
          <p:nvPr/>
        </p:nvSpPr>
        <p:spPr>
          <a:xfrm>
            <a:off x="5340581" y="6176318"/>
            <a:ext cx="1230516" cy="4903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IŠ VISO DARBUOTOJŲ</a:t>
            </a:r>
          </a:p>
          <a:p>
            <a:pPr algn="ctr"/>
            <a:r>
              <a:rPr lang="lt-LT" sz="1000" dirty="0">
                <a:solidFill>
                  <a:schemeClr val="bg1"/>
                </a:solidFill>
              </a:rPr>
              <a:t>354</a:t>
            </a:r>
          </a:p>
        </p:txBody>
      </p:sp>
      <p:sp>
        <p:nvSpPr>
          <p:cNvPr id="139" name="Stačiakampis 138">
            <a:extLst>
              <a:ext uri="{FF2B5EF4-FFF2-40B4-BE49-F238E27FC236}">
                <a16:creationId xmlns:a16="http://schemas.microsoft.com/office/drawing/2014/main" xmlns="" id="{5E5BAEC2-5144-4E43-966C-2D54F93748A7}"/>
              </a:ext>
            </a:extLst>
          </p:cNvPr>
          <p:cNvSpPr/>
          <p:nvPr/>
        </p:nvSpPr>
        <p:spPr>
          <a:xfrm>
            <a:off x="10411638" y="6008115"/>
            <a:ext cx="1485954" cy="21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DARBUOTOJŲ: 13</a:t>
            </a:r>
          </a:p>
        </p:txBody>
      </p:sp>
      <p:sp>
        <p:nvSpPr>
          <p:cNvPr id="140" name="Stačiakampis 139">
            <a:extLst>
              <a:ext uri="{FF2B5EF4-FFF2-40B4-BE49-F238E27FC236}">
                <a16:creationId xmlns:a16="http://schemas.microsoft.com/office/drawing/2014/main" xmlns="" id="{6550C03A-2566-404D-9C57-867FB0FF3C18}"/>
              </a:ext>
            </a:extLst>
          </p:cNvPr>
          <p:cNvSpPr/>
          <p:nvPr/>
        </p:nvSpPr>
        <p:spPr>
          <a:xfrm>
            <a:off x="932975" y="4482848"/>
            <a:ext cx="1230516" cy="388652"/>
          </a:xfrm>
          <a:prstGeom prst="rect">
            <a:avLst/>
          </a:prstGeom>
          <a:solidFill>
            <a:schemeClr val="tx2">
              <a:lumMod val="40000"/>
              <a:lumOff val="60000"/>
            </a:schemeClr>
          </a:solidFill>
          <a:ln>
            <a:solidFill>
              <a:srgbClr val="DB5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tx1"/>
                </a:solidFill>
              </a:rPr>
              <a:t>Apšvietimo valdymo skyrius (17)</a:t>
            </a:r>
          </a:p>
        </p:txBody>
      </p:sp>
      <p:cxnSp>
        <p:nvCxnSpPr>
          <p:cNvPr id="142" name="Tiesioji jungtis 141">
            <a:extLst>
              <a:ext uri="{FF2B5EF4-FFF2-40B4-BE49-F238E27FC236}">
                <a16:creationId xmlns:a16="http://schemas.microsoft.com/office/drawing/2014/main" xmlns="" id="{FFA7D907-0859-414C-B8A7-A474D36C8C8E}"/>
              </a:ext>
            </a:extLst>
          </p:cNvPr>
          <p:cNvCxnSpPr>
            <a:cxnSpLocks/>
          </p:cNvCxnSpPr>
          <p:nvPr/>
        </p:nvCxnSpPr>
        <p:spPr>
          <a:xfrm>
            <a:off x="2245110" y="4668458"/>
            <a:ext cx="12940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Tiesioji jungtis 143">
            <a:extLst>
              <a:ext uri="{FF2B5EF4-FFF2-40B4-BE49-F238E27FC236}">
                <a16:creationId xmlns:a16="http://schemas.microsoft.com/office/drawing/2014/main" xmlns="" id="{D89A04EE-D2D2-4F82-BE14-FC0F562AF03B}"/>
              </a:ext>
            </a:extLst>
          </p:cNvPr>
          <p:cNvCxnSpPr>
            <a:cxnSpLocks/>
          </p:cNvCxnSpPr>
          <p:nvPr/>
        </p:nvCxnSpPr>
        <p:spPr>
          <a:xfrm>
            <a:off x="6267360" y="3819541"/>
            <a:ext cx="0" cy="1227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5" name="Stačiakampis 144">
            <a:extLst>
              <a:ext uri="{FF2B5EF4-FFF2-40B4-BE49-F238E27FC236}">
                <a16:creationId xmlns:a16="http://schemas.microsoft.com/office/drawing/2014/main" xmlns="" id="{A9A18F3C-BFC3-48B0-BAFA-32EA0D272B82}"/>
              </a:ext>
            </a:extLst>
          </p:cNvPr>
          <p:cNvSpPr/>
          <p:nvPr/>
        </p:nvSpPr>
        <p:spPr>
          <a:xfrm>
            <a:off x="10414126" y="2470115"/>
            <a:ext cx="1523262" cy="3477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Teisės skyrius </a:t>
            </a:r>
          </a:p>
          <a:p>
            <a:pPr algn="ctr"/>
            <a:r>
              <a:rPr lang="lt-LT" sz="1000" dirty="0">
                <a:solidFill>
                  <a:schemeClr val="bg1"/>
                </a:solidFill>
              </a:rPr>
              <a:t>(1)</a:t>
            </a:r>
          </a:p>
        </p:txBody>
      </p:sp>
      <p:cxnSp>
        <p:nvCxnSpPr>
          <p:cNvPr id="155" name="Tiesioji jungtis 154">
            <a:extLst>
              <a:ext uri="{FF2B5EF4-FFF2-40B4-BE49-F238E27FC236}">
                <a16:creationId xmlns:a16="http://schemas.microsoft.com/office/drawing/2014/main" xmlns="" id="{F3049D0C-8175-48A2-BEA5-2456791AB69F}"/>
              </a:ext>
            </a:extLst>
          </p:cNvPr>
          <p:cNvCxnSpPr>
            <a:cxnSpLocks/>
            <a:stCxn id="12" idx="2"/>
            <a:endCxn id="13" idx="0"/>
          </p:cNvCxnSpPr>
          <p:nvPr/>
        </p:nvCxnSpPr>
        <p:spPr>
          <a:xfrm>
            <a:off x="4845561" y="4277703"/>
            <a:ext cx="0" cy="70453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Tiesioji jungtis 55">
            <a:extLst>
              <a:ext uri="{FF2B5EF4-FFF2-40B4-BE49-F238E27FC236}">
                <a16:creationId xmlns:a16="http://schemas.microsoft.com/office/drawing/2014/main" xmlns="" id="{A7A5D113-9437-4066-BD58-DBA2BDF7E10F}"/>
              </a:ext>
            </a:extLst>
          </p:cNvPr>
          <p:cNvCxnSpPr/>
          <p:nvPr/>
        </p:nvCxnSpPr>
        <p:spPr>
          <a:xfrm>
            <a:off x="5956563" y="2380012"/>
            <a:ext cx="1" cy="1832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Tiesioji jungtis 56">
            <a:extLst>
              <a:ext uri="{FF2B5EF4-FFF2-40B4-BE49-F238E27FC236}">
                <a16:creationId xmlns:a16="http://schemas.microsoft.com/office/drawing/2014/main" xmlns="" id="{AAD6446B-ACE1-4F7A-ACB2-6EE7E2D2AF45}"/>
              </a:ext>
            </a:extLst>
          </p:cNvPr>
          <p:cNvCxnSpPr/>
          <p:nvPr/>
        </p:nvCxnSpPr>
        <p:spPr>
          <a:xfrm>
            <a:off x="5956564" y="1852616"/>
            <a:ext cx="1" cy="1832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Stačiakampis 60">
            <a:extLst>
              <a:ext uri="{FF2B5EF4-FFF2-40B4-BE49-F238E27FC236}">
                <a16:creationId xmlns:a16="http://schemas.microsoft.com/office/drawing/2014/main" xmlns="" id="{A8071D52-63E4-4104-9D34-B22550E4FD39}"/>
              </a:ext>
            </a:extLst>
          </p:cNvPr>
          <p:cNvSpPr/>
          <p:nvPr/>
        </p:nvSpPr>
        <p:spPr>
          <a:xfrm>
            <a:off x="10292360" y="1027165"/>
            <a:ext cx="1727119" cy="523220"/>
          </a:xfrm>
          <a:prstGeom prst="rect">
            <a:avLst/>
          </a:prstGeom>
          <a:solidFill>
            <a:schemeClr val="bg1">
              <a:lumMod val="95000"/>
            </a:schemeClr>
          </a:solidFill>
        </p:spPr>
        <p:txBody>
          <a:bodyPr wrap="square">
            <a:spAutoFit/>
          </a:bodyPr>
          <a:lstStyle/>
          <a:p>
            <a:pPr algn="ctr"/>
            <a:r>
              <a:rPr lang="lt-LT" sz="1400" dirty="0">
                <a:ea typeface="Times New Roman" panose="02020603050405020304" pitchFamily="18" charset="0"/>
              </a:rPr>
              <a:t>Mažinamas darbuotojų skaičius</a:t>
            </a:r>
            <a:endParaRPr lang="lt-LT" sz="1400" dirty="0"/>
          </a:p>
        </p:txBody>
      </p:sp>
      <p:sp>
        <p:nvSpPr>
          <p:cNvPr id="78" name="Stačiakampis 77">
            <a:extLst>
              <a:ext uri="{FF2B5EF4-FFF2-40B4-BE49-F238E27FC236}">
                <a16:creationId xmlns:a16="http://schemas.microsoft.com/office/drawing/2014/main" xmlns="" id="{B3CD4742-ACC1-472B-BE52-B6764AFE5473}"/>
              </a:ext>
            </a:extLst>
          </p:cNvPr>
          <p:cNvSpPr/>
          <p:nvPr/>
        </p:nvSpPr>
        <p:spPr>
          <a:xfrm>
            <a:off x="915537" y="5016832"/>
            <a:ext cx="1247954" cy="388652"/>
          </a:xfrm>
          <a:prstGeom prst="rect">
            <a:avLst/>
          </a:prstGeom>
          <a:solidFill>
            <a:schemeClr val="tx2">
              <a:lumMod val="40000"/>
              <a:lumOff val="60000"/>
            </a:schemeClr>
          </a:solidFill>
          <a:ln>
            <a:solidFill>
              <a:srgbClr val="DB5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tx1"/>
                </a:solidFill>
              </a:rPr>
              <a:t>Techninis skyrius (2)</a:t>
            </a:r>
          </a:p>
        </p:txBody>
      </p:sp>
      <p:cxnSp>
        <p:nvCxnSpPr>
          <p:cNvPr id="79" name="Tiesioji jungtis 78">
            <a:extLst>
              <a:ext uri="{FF2B5EF4-FFF2-40B4-BE49-F238E27FC236}">
                <a16:creationId xmlns:a16="http://schemas.microsoft.com/office/drawing/2014/main" xmlns="" id="{F2D90D95-7C95-444F-960F-882C7356BB67}"/>
              </a:ext>
            </a:extLst>
          </p:cNvPr>
          <p:cNvCxnSpPr>
            <a:cxnSpLocks/>
          </p:cNvCxnSpPr>
          <p:nvPr/>
        </p:nvCxnSpPr>
        <p:spPr>
          <a:xfrm flipH="1">
            <a:off x="2166531" y="5218022"/>
            <a:ext cx="8723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5" name="Stačiakampis 64">
            <a:extLst>
              <a:ext uri="{FF2B5EF4-FFF2-40B4-BE49-F238E27FC236}">
                <a16:creationId xmlns:a16="http://schemas.microsoft.com/office/drawing/2014/main" xmlns="" id="{41F25444-C814-4429-BCB1-938BAF503D54}"/>
              </a:ext>
            </a:extLst>
          </p:cNvPr>
          <p:cNvSpPr/>
          <p:nvPr/>
        </p:nvSpPr>
        <p:spPr>
          <a:xfrm>
            <a:off x="6786970" y="2564982"/>
            <a:ext cx="905449" cy="347728"/>
          </a:xfrm>
          <a:prstGeom prst="rect">
            <a:avLst/>
          </a:prstGeom>
          <a:solidFill>
            <a:schemeClr val="tx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Sekretoriatas (1)</a:t>
            </a:r>
          </a:p>
        </p:txBody>
      </p:sp>
      <p:cxnSp>
        <p:nvCxnSpPr>
          <p:cNvPr id="66" name="Tiesioji jungtis 65">
            <a:extLst>
              <a:ext uri="{FF2B5EF4-FFF2-40B4-BE49-F238E27FC236}">
                <a16:creationId xmlns:a16="http://schemas.microsoft.com/office/drawing/2014/main" xmlns="" id="{45AC97E2-7ED2-4B9B-B61A-BDBF9B8D753E}"/>
              </a:ext>
            </a:extLst>
          </p:cNvPr>
          <p:cNvCxnSpPr>
            <a:cxnSpLocks/>
          </p:cNvCxnSpPr>
          <p:nvPr/>
        </p:nvCxnSpPr>
        <p:spPr>
          <a:xfrm flipH="1" flipV="1">
            <a:off x="6571097" y="2738177"/>
            <a:ext cx="212649" cy="9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Stačiakampis 83">
            <a:extLst>
              <a:ext uri="{FF2B5EF4-FFF2-40B4-BE49-F238E27FC236}">
                <a16:creationId xmlns:a16="http://schemas.microsoft.com/office/drawing/2014/main" xmlns="" id="{D56B7744-7752-4BEF-9B2B-4FE143D56C99}"/>
              </a:ext>
            </a:extLst>
          </p:cNvPr>
          <p:cNvSpPr/>
          <p:nvPr/>
        </p:nvSpPr>
        <p:spPr>
          <a:xfrm>
            <a:off x="10411638" y="6300914"/>
            <a:ext cx="1485954" cy="21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VALDYBOS NARIŲ: 5 </a:t>
            </a:r>
          </a:p>
        </p:txBody>
      </p:sp>
      <p:sp>
        <p:nvSpPr>
          <p:cNvPr id="85" name="Stačiakampis 84">
            <a:extLst>
              <a:ext uri="{FF2B5EF4-FFF2-40B4-BE49-F238E27FC236}">
                <a16:creationId xmlns:a16="http://schemas.microsoft.com/office/drawing/2014/main" xmlns="" id="{8065EAE2-7AEF-411E-97FD-1172A1A5482E}"/>
              </a:ext>
            </a:extLst>
          </p:cNvPr>
          <p:cNvSpPr/>
          <p:nvPr/>
        </p:nvSpPr>
        <p:spPr>
          <a:xfrm>
            <a:off x="10411638" y="5721174"/>
            <a:ext cx="1485954" cy="21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VISO MAŽĖJA</a:t>
            </a:r>
          </a:p>
        </p:txBody>
      </p:sp>
      <p:pic>
        <p:nvPicPr>
          <p:cNvPr id="86" name="Picture 1">
            <a:extLst>
              <a:ext uri="{FF2B5EF4-FFF2-40B4-BE49-F238E27FC236}">
                <a16:creationId xmlns:a16="http://schemas.microsoft.com/office/drawing/2014/main" xmlns="" id="{D8F2396A-1764-4533-93E8-C4B7F34206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Stačiakampis 86">
            <a:extLst>
              <a:ext uri="{FF2B5EF4-FFF2-40B4-BE49-F238E27FC236}">
                <a16:creationId xmlns:a16="http://schemas.microsoft.com/office/drawing/2014/main" xmlns="" id="{8992B28C-2AE2-497A-B377-C14FD0DEE26D}"/>
              </a:ext>
            </a:extLst>
          </p:cNvPr>
          <p:cNvSpPr/>
          <p:nvPr/>
        </p:nvSpPr>
        <p:spPr>
          <a:xfrm>
            <a:off x="163285" y="159664"/>
            <a:ext cx="9035141" cy="954107"/>
          </a:xfrm>
          <a:prstGeom prst="rect">
            <a:avLst/>
          </a:prstGeom>
        </p:spPr>
        <p:txBody>
          <a:bodyPr wrap="square">
            <a:spAutoFit/>
          </a:bodyPr>
          <a:lstStyle/>
          <a:p>
            <a:pPr eaLnBrk="0" fontAlgn="base" hangingPunct="0">
              <a:spcBef>
                <a:spcPct val="0"/>
              </a:spcBef>
              <a:spcAft>
                <a:spcPct val="0"/>
              </a:spcAft>
            </a:pPr>
            <a:r>
              <a:rPr lang="lt-LT" altLang="lt-LT" sz="2800" b="1" i="1" dirty="0">
                <a:solidFill>
                  <a:schemeClr val="accent1">
                    <a:lumMod val="75000"/>
                  </a:schemeClr>
                </a:solidFill>
                <a:latin typeface="Calibri" panose="020F0502020204030204" pitchFamily="34" charset="0"/>
                <a:cs typeface="Calibri" panose="020F0502020204030204" pitchFamily="34" charset="0"/>
              </a:rPr>
              <a:t>Siekiamas efektas: </a:t>
            </a:r>
            <a:r>
              <a:rPr lang="lt-LT" sz="2800" b="1" i="1" dirty="0">
                <a:solidFill>
                  <a:schemeClr val="accent1">
                    <a:lumMod val="75000"/>
                  </a:schemeClr>
                </a:solidFill>
                <a:latin typeface="Calibri" panose="020F0502020204030204" pitchFamily="34" charset="0"/>
              </a:rPr>
              <a:t>nauja organizacinė struktūra</a:t>
            </a:r>
          </a:p>
          <a:p>
            <a:pPr lvl="0" eaLnBrk="0" fontAlgn="base" hangingPunct="0">
              <a:spcBef>
                <a:spcPct val="0"/>
              </a:spcBef>
              <a:spcAft>
                <a:spcPct val="0"/>
              </a:spcAft>
            </a:pPr>
            <a:endParaRPr lang="lt-LT" altLang="lt-LT" sz="2800" b="1" i="1" dirty="0">
              <a:solidFill>
                <a:srgbClr val="C00000"/>
              </a:solidFill>
              <a:latin typeface="Calibri" panose="020F0502020204030204" pitchFamily="34" charset="0"/>
              <a:cs typeface="Calibri" panose="020F0502020204030204" pitchFamily="34" charset="0"/>
            </a:endParaRPr>
          </a:p>
        </p:txBody>
      </p:sp>
      <p:cxnSp>
        <p:nvCxnSpPr>
          <p:cNvPr id="88" name="Tiesioji jungtis 87">
            <a:extLst>
              <a:ext uri="{FF2B5EF4-FFF2-40B4-BE49-F238E27FC236}">
                <a16:creationId xmlns:a16="http://schemas.microsoft.com/office/drawing/2014/main" xmlns="" id="{8B3C5B65-37DA-4E8C-8416-610268129CAD}"/>
              </a:ext>
            </a:extLst>
          </p:cNvPr>
          <p:cNvCxnSpPr>
            <a:cxnSpLocks/>
          </p:cNvCxnSpPr>
          <p:nvPr/>
        </p:nvCxnSpPr>
        <p:spPr>
          <a:xfrm>
            <a:off x="2989872" y="4826884"/>
            <a:ext cx="0" cy="1227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53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4A3061A-9C69-4EB6-8167-6220194F7446}"/>
              </a:ext>
            </a:extLst>
          </p:cNvPr>
          <p:cNvSpPr txBox="1"/>
          <p:nvPr/>
        </p:nvSpPr>
        <p:spPr>
          <a:xfrm>
            <a:off x="161924" y="175944"/>
            <a:ext cx="10179505" cy="523220"/>
          </a:xfrm>
          <a:prstGeom prst="rect">
            <a:avLst/>
          </a:prstGeom>
          <a:noFill/>
        </p:spPr>
        <p:txBody>
          <a:bodyPr wrap="square" rtlCol="0">
            <a:spAutoFit/>
          </a:bodyPr>
          <a:lstStyle/>
          <a:p>
            <a:r>
              <a:rPr lang="lt-LT" altLang="lt-LT" sz="2800" b="1" i="1" dirty="0">
                <a:solidFill>
                  <a:schemeClr val="accent1">
                    <a:lumMod val="75000"/>
                  </a:schemeClr>
                </a:solidFill>
                <a:cs typeface="Calibri" panose="020F0502020204030204" pitchFamily="34" charset="0"/>
              </a:rPr>
              <a:t>Siekiamas efektas: P</a:t>
            </a:r>
            <a:r>
              <a:rPr lang="lt-LT" sz="2800" b="1" i="1" dirty="0">
                <a:solidFill>
                  <a:schemeClr val="accent1">
                    <a:lumMod val="75000"/>
                  </a:schemeClr>
                </a:solidFill>
              </a:rPr>
              <a:t>ridėtinės vertės ir paslaugų suderinamumas</a:t>
            </a:r>
          </a:p>
        </p:txBody>
      </p:sp>
      <p:graphicFrame>
        <p:nvGraphicFramePr>
          <p:cNvPr id="8" name="Lentelė 8">
            <a:extLst>
              <a:ext uri="{FF2B5EF4-FFF2-40B4-BE49-F238E27FC236}">
                <a16:creationId xmlns:a16="http://schemas.microsoft.com/office/drawing/2014/main" xmlns="" id="{9F4D9531-6F76-4CC9-811C-05ADAB4058F5}"/>
              </a:ext>
            </a:extLst>
          </p:cNvPr>
          <p:cNvGraphicFramePr>
            <a:graphicFrameLocks noGrp="1"/>
          </p:cNvGraphicFramePr>
          <p:nvPr>
            <p:extLst>
              <p:ext uri="{D42A27DB-BD31-4B8C-83A1-F6EECF244321}">
                <p14:modId xmlns:p14="http://schemas.microsoft.com/office/powerpoint/2010/main" val="552072404"/>
              </p:ext>
            </p:extLst>
          </p:nvPr>
        </p:nvGraphicFramePr>
        <p:xfrm>
          <a:off x="2136775" y="3926205"/>
          <a:ext cx="4064000" cy="286512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xmlns="" val="374387312"/>
                    </a:ext>
                  </a:extLst>
                </a:gridCol>
              </a:tblGrid>
              <a:tr h="2755850">
                <a:tc>
                  <a:txBody>
                    <a:bodyPr/>
                    <a:lstStyle/>
                    <a:p>
                      <a:pPr marL="285750" indent="-285750">
                        <a:buFont typeface="Arial" panose="020B0604020202020204" pitchFamily="34" charset="0"/>
                        <a:buChar char="•"/>
                      </a:pPr>
                      <a:r>
                        <a:rPr lang="lt-LT" sz="1400" b="0" dirty="0">
                          <a:solidFill>
                            <a:schemeClr val="tx1"/>
                          </a:solidFill>
                          <a:latin typeface="+mn-lt"/>
                        </a:rPr>
                        <a:t>Elektros sistemų įrengimas</a:t>
                      </a:r>
                    </a:p>
                    <a:p>
                      <a:pPr marL="285750" indent="-285750">
                        <a:buFont typeface="Arial" panose="020B0604020202020204" pitchFamily="34" charset="0"/>
                        <a:buChar char="•"/>
                      </a:pPr>
                      <a:r>
                        <a:rPr lang="lt-LT" sz="1400" b="0" dirty="0">
                          <a:solidFill>
                            <a:schemeClr val="tx1"/>
                          </a:solidFill>
                          <a:latin typeface="+mn-lt"/>
                        </a:rPr>
                        <a:t>Klaipėdos miesto gatvių apšvietimo tinklų eksploatacija</a:t>
                      </a:r>
                    </a:p>
                    <a:p>
                      <a:pPr marL="285750" indent="-285750">
                        <a:buFont typeface="Arial" panose="020B0604020202020204" pitchFamily="34" charset="0"/>
                        <a:buChar char="•"/>
                      </a:pPr>
                      <a:r>
                        <a:rPr lang="lt-LT" sz="1400" b="0" dirty="0">
                          <a:solidFill>
                            <a:schemeClr val="tx1"/>
                          </a:solidFill>
                          <a:latin typeface="+mn-lt"/>
                        </a:rPr>
                        <a:t>Klaipėdos miesto apšvietimo tinklų gedimų šalinimo darbai</a:t>
                      </a:r>
                    </a:p>
                    <a:p>
                      <a:pPr marL="285750" indent="-285750">
                        <a:buFont typeface="Arial" panose="020B0604020202020204" pitchFamily="34" charset="0"/>
                        <a:buChar char="•"/>
                      </a:pPr>
                      <a:r>
                        <a:rPr lang="lt-LT" sz="1400" b="0" dirty="0">
                          <a:solidFill>
                            <a:schemeClr val="tx1"/>
                          </a:solidFill>
                          <a:latin typeface="+mn-lt"/>
                        </a:rPr>
                        <a:t>Miesto šventinio papuošimo instaliacija</a:t>
                      </a:r>
                    </a:p>
                    <a:p>
                      <a:pPr marL="285750" indent="-285750">
                        <a:buFont typeface="Arial" panose="020B0604020202020204" pitchFamily="34" charset="0"/>
                        <a:buChar char="•"/>
                      </a:pPr>
                      <a:r>
                        <a:rPr lang="lt-LT" sz="1400" b="0" dirty="0">
                          <a:solidFill>
                            <a:schemeClr val="tx1"/>
                          </a:solidFill>
                          <a:latin typeface="+mn-lt"/>
                        </a:rPr>
                        <a:t>Miesto eismo reguliavimo priemonių eksploatacija ir įrengimas</a:t>
                      </a:r>
                    </a:p>
                    <a:p>
                      <a:pPr marL="285750" indent="-285750">
                        <a:buFont typeface="Arial" panose="020B0604020202020204" pitchFamily="34" charset="0"/>
                        <a:buChar char="•"/>
                      </a:pPr>
                      <a:r>
                        <a:rPr lang="lt-LT" sz="1400" b="0" dirty="0">
                          <a:solidFill>
                            <a:schemeClr val="tx1"/>
                          </a:solidFill>
                          <a:latin typeface="+mn-lt"/>
                        </a:rPr>
                        <a:t>Pėsčiųjų perėjų kryptinio apšvietimo įrengimas</a:t>
                      </a:r>
                    </a:p>
                    <a:p>
                      <a:pPr marL="285750" indent="-285750">
                        <a:buFont typeface="Arial" panose="020B0604020202020204" pitchFamily="34" charset="0"/>
                        <a:buChar char="•"/>
                      </a:pPr>
                      <a:r>
                        <a:rPr lang="lt-LT" sz="1400" b="0" dirty="0">
                          <a:solidFill>
                            <a:schemeClr val="tx1"/>
                          </a:solidFill>
                          <a:latin typeface="+mn-lt"/>
                        </a:rPr>
                        <a:t>Kelių eismo ženklų įvedimas į geografinę informacinę sistemą</a:t>
                      </a:r>
                    </a:p>
                    <a:p>
                      <a:pPr marL="285750" indent="-285750">
                        <a:buFont typeface="Arial" panose="020B0604020202020204" pitchFamily="34" charset="0"/>
                        <a:buChar char="•"/>
                      </a:pPr>
                      <a:r>
                        <a:rPr lang="lt-LT" sz="1400" b="0" dirty="0">
                          <a:solidFill>
                            <a:schemeClr val="tx1"/>
                          </a:solidFill>
                          <a:latin typeface="+mn-lt"/>
                        </a:rPr>
                        <a:t>Elektros įkrovos stotelių lengviesiems automobiliams priežiūra</a:t>
                      </a:r>
                    </a:p>
                  </a:txBody>
                  <a:tcPr>
                    <a:solidFill>
                      <a:schemeClr val="bg1">
                        <a:lumMod val="85000"/>
                      </a:schemeClr>
                    </a:solidFill>
                  </a:tcPr>
                </a:tc>
                <a:extLst>
                  <a:ext uri="{0D108BD9-81ED-4DB2-BD59-A6C34878D82A}">
                    <a16:rowId xmlns:a16="http://schemas.microsoft.com/office/drawing/2014/main" xmlns="" val="656912638"/>
                  </a:ext>
                </a:extLst>
              </a:tr>
            </a:tbl>
          </a:graphicData>
        </a:graphic>
      </p:graphicFrame>
      <p:graphicFrame>
        <p:nvGraphicFramePr>
          <p:cNvPr id="10" name="Lentelė 8">
            <a:extLst>
              <a:ext uri="{FF2B5EF4-FFF2-40B4-BE49-F238E27FC236}">
                <a16:creationId xmlns:a16="http://schemas.microsoft.com/office/drawing/2014/main" xmlns="" id="{0205D38A-C8A7-4C35-96E3-9123AECC7F61}"/>
              </a:ext>
            </a:extLst>
          </p:cNvPr>
          <p:cNvGraphicFramePr>
            <a:graphicFrameLocks noGrp="1"/>
          </p:cNvGraphicFramePr>
          <p:nvPr>
            <p:extLst>
              <p:ext uri="{D42A27DB-BD31-4B8C-83A1-F6EECF244321}">
                <p14:modId xmlns:p14="http://schemas.microsoft.com/office/powerpoint/2010/main" val="4211869904"/>
              </p:ext>
            </p:extLst>
          </p:nvPr>
        </p:nvGraphicFramePr>
        <p:xfrm>
          <a:off x="2136775" y="1401840"/>
          <a:ext cx="4064000" cy="2430901"/>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xmlns="" val="374387312"/>
                    </a:ext>
                  </a:extLst>
                </a:gridCol>
              </a:tblGrid>
              <a:tr h="2430901">
                <a:tc>
                  <a:txBody>
                    <a:bodyPr/>
                    <a:lstStyle/>
                    <a:p>
                      <a:pPr marL="171450" indent="-171450">
                        <a:buFont typeface="Arial" panose="020B0604020202020204" pitchFamily="34" charset="0"/>
                        <a:buChar char="•"/>
                      </a:pPr>
                      <a:r>
                        <a:rPr lang="lt-LT" sz="1400" b="0" dirty="0">
                          <a:solidFill>
                            <a:schemeClr val="tx1"/>
                          </a:solidFill>
                          <a:latin typeface="+mn-lt"/>
                        </a:rPr>
                        <a:t>Keleivių vežimas miesto, priemiesčio, tolimojo ir tarptautinio susisiekimo maršrutais</a:t>
                      </a:r>
                    </a:p>
                    <a:p>
                      <a:pPr marL="171450" indent="-171450">
                        <a:buFont typeface="Arial" panose="020B0604020202020204" pitchFamily="34" charset="0"/>
                        <a:buChar char="•"/>
                      </a:pPr>
                      <a:r>
                        <a:rPr lang="lt-LT" sz="1400" b="0" dirty="0">
                          <a:solidFill>
                            <a:schemeClr val="tx1"/>
                          </a:solidFill>
                          <a:latin typeface="+mn-lt"/>
                        </a:rPr>
                        <a:t>Autobusų su vairuotoju nuoma</a:t>
                      </a:r>
                    </a:p>
                    <a:p>
                      <a:pPr marL="171450" indent="-171450">
                        <a:buFont typeface="Arial" panose="020B0604020202020204" pitchFamily="34" charset="0"/>
                        <a:buChar char="•"/>
                      </a:pPr>
                      <a:r>
                        <a:rPr lang="lt-LT" sz="1400" b="0" dirty="0">
                          <a:solidFill>
                            <a:schemeClr val="tx1"/>
                          </a:solidFill>
                          <a:latin typeface="+mn-lt"/>
                        </a:rPr>
                        <a:t>Autobusų stoties teikiamos paslaugos</a:t>
                      </a:r>
                    </a:p>
                    <a:p>
                      <a:pPr marL="171450" indent="-171450">
                        <a:buFont typeface="Arial" panose="020B0604020202020204" pitchFamily="34" charset="0"/>
                        <a:buChar char="•"/>
                      </a:pPr>
                      <a:r>
                        <a:rPr lang="lt-LT" sz="1400" b="0" dirty="0">
                          <a:solidFill>
                            <a:schemeClr val="tx1"/>
                          </a:solidFill>
                          <a:latin typeface="+mn-lt"/>
                        </a:rPr>
                        <a:t>Įkrovos stotelių nuosaviems elektra varomiems autobusams infrastruktūros įrengimas</a:t>
                      </a:r>
                    </a:p>
                    <a:p>
                      <a:pPr marL="171450" indent="-171450">
                        <a:buFont typeface="Arial" panose="020B0604020202020204" pitchFamily="34" charset="0"/>
                        <a:buChar char="•"/>
                      </a:pPr>
                      <a:r>
                        <a:rPr lang="lt-LT" sz="1400" b="0" dirty="0">
                          <a:solidFill>
                            <a:schemeClr val="tx1"/>
                          </a:solidFill>
                          <a:latin typeface="+mn-lt"/>
                        </a:rPr>
                        <a:t>Mechanizuoto gatvių valymo paslaugos</a:t>
                      </a:r>
                    </a:p>
                    <a:p>
                      <a:pPr marL="171450" indent="-171450">
                        <a:buFont typeface="Arial" panose="020B0604020202020204" pitchFamily="34" charset="0"/>
                        <a:buChar char="•"/>
                      </a:pPr>
                      <a:r>
                        <a:rPr lang="lt-LT" sz="1400" b="0" dirty="0">
                          <a:solidFill>
                            <a:schemeClr val="tx1"/>
                          </a:solidFill>
                          <a:latin typeface="+mn-lt"/>
                        </a:rPr>
                        <a:t>Kita įmonės veikla: reklama ant autobusų, jų viduje, aikštelių ir patalpų nuoma, automobilių plovimo ir remonto paslaugos</a:t>
                      </a:r>
                    </a:p>
                  </a:txBody>
                  <a:tcPr anchor="ctr">
                    <a:solidFill>
                      <a:schemeClr val="bg1">
                        <a:lumMod val="85000"/>
                      </a:schemeClr>
                    </a:solidFill>
                  </a:tcPr>
                </a:tc>
                <a:extLst>
                  <a:ext uri="{0D108BD9-81ED-4DB2-BD59-A6C34878D82A}">
                    <a16:rowId xmlns:a16="http://schemas.microsoft.com/office/drawing/2014/main" xmlns="" val="656912638"/>
                  </a:ext>
                </a:extLst>
              </a:tr>
            </a:tbl>
          </a:graphicData>
        </a:graphic>
      </p:graphicFrame>
      <p:sp>
        <p:nvSpPr>
          <p:cNvPr id="12" name="Stačiakampis 11">
            <a:extLst>
              <a:ext uri="{FF2B5EF4-FFF2-40B4-BE49-F238E27FC236}">
                <a16:creationId xmlns:a16="http://schemas.microsoft.com/office/drawing/2014/main" xmlns="" id="{0F9BBED6-11FA-496D-8F3B-E43F19587473}"/>
              </a:ext>
            </a:extLst>
          </p:cNvPr>
          <p:cNvSpPr/>
          <p:nvPr/>
        </p:nvSpPr>
        <p:spPr>
          <a:xfrm>
            <a:off x="1635761" y="1396245"/>
            <a:ext cx="432000" cy="24364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t-LT" sz="1200" b="1" dirty="0">
                <a:solidFill>
                  <a:srgbClr val="FFC000"/>
                </a:solidFill>
                <a:ea typeface="Times New Roman" panose="02020603050405020304" pitchFamily="18" charset="0"/>
              </a:rPr>
              <a:t>UAB „Klaipėdos autobusų parkas“</a:t>
            </a:r>
          </a:p>
        </p:txBody>
      </p:sp>
      <p:sp>
        <p:nvSpPr>
          <p:cNvPr id="15" name="Stačiakampis 14">
            <a:extLst>
              <a:ext uri="{FF2B5EF4-FFF2-40B4-BE49-F238E27FC236}">
                <a16:creationId xmlns:a16="http://schemas.microsoft.com/office/drawing/2014/main" xmlns="" id="{2688D85A-0AA3-4DAF-A842-18F3437D37D5}"/>
              </a:ext>
            </a:extLst>
          </p:cNvPr>
          <p:cNvSpPr/>
          <p:nvPr/>
        </p:nvSpPr>
        <p:spPr>
          <a:xfrm>
            <a:off x="1635761" y="3926204"/>
            <a:ext cx="432000" cy="27558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defRPr/>
            </a:pPr>
            <a:r>
              <a:rPr lang="lt-LT" sz="1200" b="1" dirty="0">
                <a:solidFill>
                  <a:schemeClr val="accent1">
                    <a:lumMod val="75000"/>
                  </a:schemeClr>
                </a:solidFill>
              </a:rPr>
              <a:t>UAB „Gatvių apšvietimas“</a:t>
            </a:r>
          </a:p>
        </p:txBody>
      </p:sp>
      <p:sp>
        <p:nvSpPr>
          <p:cNvPr id="16" name="Stačiakampis 15">
            <a:extLst>
              <a:ext uri="{FF2B5EF4-FFF2-40B4-BE49-F238E27FC236}">
                <a16:creationId xmlns:a16="http://schemas.microsoft.com/office/drawing/2014/main" xmlns="" id="{17BFC7C8-D357-43BA-8942-D3F78FFA4135}"/>
              </a:ext>
            </a:extLst>
          </p:cNvPr>
          <p:cNvSpPr/>
          <p:nvPr/>
        </p:nvSpPr>
        <p:spPr>
          <a:xfrm>
            <a:off x="11224260" y="3926205"/>
            <a:ext cx="432000" cy="268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t-LT" sz="1200" b="1" dirty="0">
                <a:solidFill>
                  <a:srgbClr val="FFC000"/>
                </a:solidFill>
                <a:ea typeface="Times New Roman" panose="02020603050405020304" pitchFamily="18" charset="0"/>
              </a:rPr>
              <a:t>UAB „Klaipėdos autobusų parkas“</a:t>
            </a:r>
          </a:p>
        </p:txBody>
      </p:sp>
      <p:sp>
        <p:nvSpPr>
          <p:cNvPr id="17" name="Stačiakampis 16">
            <a:extLst>
              <a:ext uri="{FF2B5EF4-FFF2-40B4-BE49-F238E27FC236}">
                <a16:creationId xmlns:a16="http://schemas.microsoft.com/office/drawing/2014/main" xmlns="" id="{3F77B800-CF6A-49B5-8450-9841BE43A567}"/>
              </a:ext>
            </a:extLst>
          </p:cNvPr>
          <p:cNvSpPr/>
          <p:nvPr/>
        </p:nvSpPr>
        <p:spPr>
          <a:xfrm>
            <a:off x="11224260" y="1396245"/>
            <a:ext cx="432000" cy="2436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lvl="0" algn="ctr">
              <a:defRPr/>
            </a:pPr>
            <a:r>
              <a:rPr lang="lt-LT" sz="1200" b="1" dirty="0">
                <a:solidFill>
                  <a:schemeClr val="accent1">
                    <a:lumMod val="75000"/>
                  </a:schemeClr>
                </a:solidFill>
              </a:rPr>
              <a:t>UAB „Gatvių apšvietimas“</a:t>
            </a:r>
          </a:p>
          <a:p>
            <a:endParaRPr lang="lt-LT" sz="1200" b="1" dirty="0">
              <a:solidFill>
                <a:schemeClr val="tx1"/>
              </a:solidFill>
            </a:endParaRPr>
          </a:p>
        </p:txBody>
      </p:sp>
      <p:graphicFrame>
        <p:nvGraphicFramePr>
          <p:cNvPr id="18" name="Lentelė 8">
            <a:extLst>
              <a:ext uri="{FF2B5EF4-FFF2-40B4-BE49-F238E27FC236}">
                <a16:creationId xmlns:a16="http://schemas.microsoft.com/office/drawing/2014/main" xmlns="" id="{7BAD2BF8-6155-4D92-A03B-3483BFFE3519}"/>
              </a:ext>
            </a:extLst>
          </p:cNvPr>
          <p:cNvGraphicFramePr>
            <a:graphicFrameLocks noGrp="1"/>
          </p:cNvGraphicFramePr>
          <p:nvPr>
            <p:extLst>
              <p:ext uri="{D42A27DB-BD31-4B8C-83A1-F6EECF244321}">
                <p14:modId xmlns:p14="http://schemas.microsoft.com/office/powerpoint/2010/main" val="1817910224"/>
              </p:ext>
            </p:extLst>
          </p:nvPr>
        </p:nvGraphicFramePr>
        <p:xfrm>
          <a:off x="7091997" y="1401840"/>
          <a:ext cx="4064000" cy="243090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xmlns="" val="374387312"/>
                    </a:ext>
                  </a:extLst>
                </a:gridCol>
              </a:tblGrid>
              <a:tr h="2430900">
                <a:tc>
                  <a:txBody>
                    <a:bodyPr/>
                    <a:lstStyle/>
                    <a:p>
                      <a:pPr marL="171450" indent="-171450">
                        <a:buFont typeface="Arial" panose="020B0604020202020204" pitchFamily="34" charset="0"/>
                        <a:buChar char="•"/>
                      </a:pPr>
                      <a:r>
                        <a:rPr lang="lt-LT" sz="1400" b="0" dirty="0">
                          <a:solidFill>
                            <a:schemeClr val="tx1"/>
                          </a:solidFill>
                          <a:latin typeface="+mn-lt"/>
                        </a:rPr>
                        <a:t>Bendros miesto dispečerinės valdymas</a:t>
                      </a:r>
                    </a:p>
                    <a:p>
                      <a:pPr marL="171450" indent="-171450">
                        <a:buFont typeface="Arial" panose="020B0604020202020204" pitchFamily="34" charset="0"/>
                        <a:buChar char="•"/>
                      </a:pPr>
                      <a:r>
                        <a:rPr lang="lt-LT" sz="1400" b="0" dirty="0">
                          <a:solidFill>
                            <a:schemeClr val="tx1"/>
                          </a:solidFill>
                          <a:latin typeface="+mn-lt"/>
                        </a:rPr>
                        <a:t>Papildomų kamerų įrengimas autobusų stotelėse</a:t>
                      </a:r>
                    </a:p>
                    <a:p>
                      <a:pPr marL="171450" indent="-171450">
                        <a:buFont typeface="Arial" panose="020B0604020202020204" pitchFamily="34" charset="0"/>
                        <a:buChar char="•"/>
                      </a:pPr>
                      <a:r>
                        <a:rPr lang="lt-LT" sz="1400" b="0" dirty="0">
                          <a:solidFill>
                            <a:schemeClr val="tx1"/>
                          </a:solidFill>
                          <a:latin typeface="+mn-lt"/>
                        </a:rPr>
                        <a:t>Stotelių modernizavimas (</a:t>
                      </a:r>
                      <a:r>
                        <a:rPr lang="lt-LT" sz="1400" b="0" dirty="0" err="1">
                          <a:solidFill>
                            <a:schemeClr val="tx1"/>
                          </a:solidFill>
                          <a:latin typeface="+mn-lt"/>
                        </a:rPr>
                        <a:t>Wi</a:t>
                      </a:r>
                      <a:r>
                        <a:rPr lang="lt-LT" sz="1400" b="0" dirty="0">
                          <a:solidFill>
                            <a:schemeClr val="tx1"/>
                          </a:solidFill>
                          <a:latin typeface="+mn-lt"/>
                        </a:rPr>
                        <a:t>-Fi zonos, telefonų įkrova)</a:t>
                      </a:r>
                    </a:p>
                    <a:p>
                      <a:pPr marL="171450" indent="-171450">
                        <a:buFont typeface="Arial" panose="020B0604020202020204" pitchFamily="34" charset="0"/>
                        <a:buChar char="•"/>
                      </a:pPr>
                      <a:r>
                        <a:rPr lang="lt-LT" sz="1400" b="0" dirty="0">
                          <a:solidFill>
                            <a:schemeClr val="tx1"/>
                          </a:solidFill>
                          <a:latin typeface="+mn-lt"/>
                        </a:rPr>
                        <a:t>Viešojo transporto judėjimo analizė ir išmanusis valdymas</a:t>
                      </a:r>
                    </a:p>
                    <a:p>
                      <a:pPr marL="171450" indent="-171450">
                        <a:buFont typeface="Arial" panose="020B0604020202020204" pitchFamily="34" charset="0"/>
                        <a:buChar char="•"/>
                      </a:pPr>
                      <a:r>
                        <a:rPr lang="lt-LT" sz="1400" b="0" dirty="0">
                          <a:solidFill>
                            <a:schemeClr val="tx1"/>
                          </a:solidFill>
                          <a:latin typeface="+mn-lt"/>
                        </a:rPr>
                        <a:t>Elektrinių autobusų pakrovimo stotelių infrastruktūros mieste plėtra ir priežiūra</a:t>
                      </a:r>
                    </a:p>
                    <a:p>
                      <a:pPr marL="171450" indent="-171450">
                        <a:buFont typeface="Arial" panose="020B0604020202020204" pitchFamily="34" charset="0"/>
                        <a:buChar char="•"/>
                      </a:pPr>
                      <a:r>
                        <a:rPr lang="lt-LT" sz="1400" b="0" dirty="0">
                          <a:solidFill>
                            <a:schemeClr val="tx1"/>
                          </a:solidFill>
                          <a:latin typeface="+mn-lt"/>
                        </a:rPr>
                        <a:t>Oro taršos matuoklių infrastruktūros plėtra mieste</a:t>
                      </a:r>
                    </a:p>
                    <a:p>
                      <a:pPr marL="171450" indent="-171450">
                        <a:buFont typeface="Arial" panose="020B0604020202020204" pitchFamily="34" charset="0"/>
                        <a:buChar char="•"/>
                      </a:pPr>
                      <a:r>
                        <a:rPr lang="lt-LT" sz="1400" b="0" dirty="0">
                          <a:solidFill>
                            <a:schemeClr val="tx1"/>
                          </a:solidFill>
                          <a:latin typeface="+mn-lt"/>
                        </a:rPr>
                        <a:t>Veikla nukreipta į viešojo transporto prioretizavimą</a:t>
                      </a:r>
                    </a:p>
                  </a:txBody>
                  <a:tcPr anchor="ctr">
                    <a:solidFill>
                      <a:schemeClr val="bg1">
                        <a:lumMod val="85000"/>
                      </a:schemeClr>
                    </a:solidFill>
                  </a:tcPr>
                </a:tc>
                <a:extLst>
                  <a:ext uri="{0D108BD9-81ED-4DB2-BD59-A6C34878D82A}">
                    <a16:rowId xmlns:a16="http://schemas.microsoft.com/office/drawing/2014/main" xmlns="" val="656912638"/>
                  </a:ext>
                </a:extLst>
              </a:tr>
            </a:tbl>
          </a:graphicData>
        </a:graphic>
      </p:graphicFrame>
      <p:graphicFrame>
        <p:nvGraphicFramePr>
          <p:cNvPr id="19" name="Lentelė 8">
            <a:extLst>
              <a:ext uri="{FF2B5EF4-FFF2-40B4-BE49-F238E27FC236}">
                <a16:creationId xmlns:a16="http://schemas.microsoft.com/office/drawing/2014/main" xmlns="" id="{3033D8EB-935E-4072-9FF8-6C6B412D349E}"/>
              </a:ext>
            </a:extLst>
          </p:cNvPr>
          <p:cNvGraphicFramePr>
            <a:graphicFrameLocks noGrp="1"/>
          </p:cNvGraphicFramePr>
          <p:nvPr>
            <p:extLst>
              <p:ext uri="{D42A27DB-BD31-4B8C-83A1-F6EECF244321}">
                <p14:modId xmlns:p14="http://schemas.microsoft.com/office/powerpoint/2010/main" val="776928757"/>
              </p:ext>
            </p:extLst>
          </p:nvPr>
        </p:nvGraphicFramePr>
        <p:xfrm>
          <a:off x="7091997" y="3926204"/>
          <a:ext cx="4064000" cy="281940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xmlns="" val="374387312"/>
                    </a:ext>
                  </a:extLst>
                </a:gridCol>
              </a:tblGrid>
              <a:tr h="2684321">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lt-LT" sz="1400" b="0" dirty="0">
                          <a:solidFill>
                            <a:schemeClr val="tx1"/>
                          </a:solidFill>
                          <a:latin typeface="+mn-lt"/>
                        </a:rPr>
                        <a:t>Autobusuose įrengtų vaizdo kamerų pajungimas į bendrą dispečerinę</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lt-LT" sz="1400" b="0" dirty="0">
                          <a:solidFill>
                            <a:schemeClr val="tx1"/>
                          </a:solidFill>
                          <a:latin typeface="+mn-lt"/>
                        </a:rPr>
                        <a:t>Autobusų vairuotojų įtraukimas į pravažumo ir eismo reguliavimo gerinimo procesus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lt-LT" sz="1400" b="0" dirty="0">
                          <a:solidFill>
                            <a:schemeClr val="tx1"/>
                          </a:solidFill>
                          <a:latin typeface="+mn-lt"/>
                        </a:rPr>
                        <a:t>Autobusų vairuotojų įtraukimas pranešant apie gedimus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lt-LT" sz="1400" b="0" dirty="0">
                          <a:solidFill>
                            <a:schemeClr val="tx1"/>
                          </a:solidFill>
                          <a:latin typeface="+mn-lt"/>
                          <a:cs typeface="Times New Roman" panose="02020603050405020304" pitchFamily="18" charset="0"/>
                        </a:rPr>
                        <a:t>Mobilių oro taršos matavimo prietaisų ant autobusų įrengimas ir centralizuotas stebėjimas</a:t>
                      </a:r>
                      <a:endParaRPr lang="lt-LT" sz="1400" b="0" dirty="0">
                        <a:solidFill>
                          <a:schemeClr val="tx1"/>
                        </a:solidFill>
                        <a:latin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lt-LT" sz="1400" b="0" dirty="0">
                          <a:solidFill>
                            <a:schemeClr val="tx1"/>
                          </a:solidFill>
                          <a:latin typeface="+mn-lt"/>
                        </a:rPr>
                        <a:t>Stiprus Remonto dirbtuvių cechas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lt-LT" sz="1400" b="0" dirty="0">
                          <a:solidFill>
                            <a:schemeClr val="tx1"/>
                          </a:solidFill>
                          <a:latin typeface="+mn-lt"/>
                        </a:rPr>
                        <a:t>Pilotinis keleivių vežimo savavaldžiu elektriniu transportu projektas</a:t>
                      </a:r>
                    </a:p>
                  </a:txBody>
                  <a:tcPr anchor="ctr">
                    <a:solidFill>
                      <a:schemeClr val="bg1">
                        <a:lumMod val="85000"/>
                      </a:schemeClr>
                    </a:solidFill>
                  </a:tcPr>
                </a:tc>
                <a:extLst>
                  <a:ext uri="{0D108BD9-81ED-4DB2-BD59-A6C34878D82A}">
                    <a16:rowId xmlns:a16="http://schemas.microsoft.com/office/drawing/2014/main" xmlns="" val="656912638"/>
                  </a:ext>
                </a:extLst>
              </a:tr>
            </a:tbl>
          </a:graphicData>
        </a:graphic>
      </p:graphicFrame>
      <p:sp>
        <p:nvSpPr>
          <p:cNvPr id="20" name="Stačiakampis 19">
            <a:extLst>
              <a:ext uri="{FF2B5EF4-FFF2-40B4-BE49-F238E27FC236}">
                <a16:creationId xmlns:a16="http://schemas.microsoft.com/office/drawing/2014/main" xmlns="" id="{1F102B01-428A-4D55-BBD4-0B42A4068768}"/>
              </a:ext>
            </a:extLst>
          </p:cNvPr>
          <p:cNvSpPr/>
          <p:nvPr/>
        </p:nvSpPr>
        <p:spPr>
          <a:xfrm>
            <a:off x="2132963" y="1007508"/>
            <a:ext cx="4064000" cy="3693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solidFill>
                  <a:schemeClr val="bg1"/>
                </a:solidFill>
              </a:rPr>
              <a:t>TEIKIAMOS PASLAUGOS</a:t>
            </a:r>
          </a:p>
        </p:txBody>
      </p:sp>
      <p:sp>
        <p:nvSpPr>
          <p:cNvPr id="21" name="Stačiakampis 20">
            <a:extLst>
              <a:ext uri="{FF2B5EF4-FFF2-40B4-BE49-F238E27FC236}">
                <a16:creationId xmlns:a16="http://schemas.microsoft.com/office/drawing/2014/main" xmlns="" id="{B657CE58-082F-4C1A-8B29-8FD3FA6423EA}"/>
              </a:ext>
            </a:extLst>
          </p:cNvPr>
          <p:cNvSpPr/>
          <p:nvPr/>
        </p:nvSpPr>
        <p:spPr>
          <a:xfrm>
            <a:off x="7095806" y="1007506"/>
            <a:ext cx="4060191" cy="36933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b="1" dirty="0">
                <a:solidFill>
                  <a:schemeClr val="bg1"/>
                </a:solidFill>
              </a:rPr>
              <a:t>NAUJASIS INDĖLIS</a:t>
            </a:r>
          </a:p>
        </p:txBody>
      </p:sp>
      <p:sp>
        <p:nvSpPr>
          <p:cNvPr id="24" name="Lygiašonis trikampis 23">
            <a:extLst>
              <a:ext uri="{FF2B5EF4-FFF2-40B4-BE49-F238E27FC236}">
                <a16:creationId xmlns:a16="http://schemas.microsoft.com/office/drawing/2014/main" xmlns="" id="{7132FDCF-FDAE-44C7-9F5B-B7B47E082867}"/>
              </a:ext>
            </a:extLst>
          </p:cNvPr>
          <p:cNvSpPr/>
          <p:nvPr/>
        </p:nvSpPr>
        <p:spPr>
          <a:xfrm rot="16200000">
            <a:off x="5453448" y="2183301"/>
            <a:ext cx="2403839" cy="89503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5" name="Lygiašonis trikampis 24">
            <a:extLst>
              <a:ext uri="{FF2B5EF4-FFF2-40B4-BE49-F238E27FC236}">
                <a16:creationId xmlns:a16="http://schemas.microsoft.com/office/drawing/2014/main" xmlns="" id="{16D06D90-38F4-42E5-B25B-BEBC4180B3F8}"/>
              </a:ext>
            </a:extLst>
          </p:cNvPr>
          <p:cNvSpPr/>
          <p:nvPr/>
        </p:nvSpPr>
        <p:spPr>
          <a:xfrm rot="16200000">
            <a:off x="5453448" y="4675162"/>
            <a:ext cx="2403839" cy="89503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6" name="Picture 1">
            <a:extLst>
              <a:ext uri="{FF2B5EF4-FFF2-40B4-BE49-F238E27FC236}">
                <a16:creationId xmlns:a16="http://schemas.microsoft.com/office/drawing/2014/main" xmlns="" id="{E154F03A-EA58-4854-994A-7000E3F063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69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tačiakampis 36">
            <a:extLst>
              <a:ext uri="{FF2B5EF4-FFF2-40B4-BE49-F238E27FC236}">
                <a16:creationId xmlns:a16="http://schemas.microsoft.com/office/drawing/2014/main" xmlns="" id="{A59D2436-F959-4022-BA16-51B88DAD351F}"/>
              </a:ext>
            </a:extLst>
          </p:cNvPr>
          <p:cNvSpPr/>
          <p:nvPr/>
        </p:nvSpPr>
        <p:spPr>
          <a:xfrm>
            <a:off x="2698046" y="5323523"/>
            <a:ext cx="3198059" cy="142314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4" name="Stačiakampis 33">
            <a:extLst>
              <a:ext uri="{FF2B5EF4-FFF2-40B4-BE49-F238E27FC236}">
                <a16:creationId xmlns:a16="http://schemas.microsoft.com/office/drawing/2014/main" xmlns="" id="{68F41FE2-3652-4691-A536-4C708A6BAF6A}"/>
              </a:ext>
            </a:extLst>
          </p:cNvPr>
          <p:cNvSpPr/>
          <p:nvPr/>
        </p:nvSpPr>
        <p:spPr>
          <a:xfrm>
            <a:off x="2701807" y="800541"/>
            <a:ext cx="3194315" cy="142948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lt-LT" sz="1000" dirty="0">
              <a:solidFill>
                <a:schemeClr val="tx1"/>
              </a:solidFill>
              <a:cs typeface="Times New Roman" panose="02020603050405020304" pitchFamily="18" charset="0"/>
            </a:endParaRPr>
          </a:p>
        </p:txBody>
      </p:sp>
      <p:sp>
        <p:nvSpPr>
          <p:cNvPr id="72" name="Stačiakampis 71">
            <a:extLst>
              <a:ext uri="{FF2B5EF4-FFF2-40B4-BE49-F238E27FC236}">
                <a16:creationId xmlns:a16="http://schemas.microsoft.com/office/drawing/2014/main" xmlns="" id="{12B9AF13-2303-42D9-A65A-E7E0A26374DB}"/>
              </a:ext>
            </a:extLst>
          </p:cNvPr>
          <p:cNvSpPr/>
          <p:nvPr/>
        </p:nvSpPr>
        <p:spPr>
          <a:xfrm>
            <a:off x="2701807" y="3814138"/>
            <a:ext cx="3198059" cy="142948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lt-LT" sz="1000" dirty="0">
              <a:solidFill>
                <a:schemeClr val="tx1"/>
              </a:solidFill>
              <a:cs typeface="Times New Roman" panose="02020603050405020304" pitchFamily="18" charset="0"/>
            </a:endParaRPr>
          </a:p>
        </p:txBody>
      </p:sp>
      <p:sp>
        <p:nvSpPr>
          <p:cNvPr id="6" name="Stačiakampis 5">
            <a:extLst>
              <a:ext uri="{FF2B5EF4-FFF2-40B4-BE49-F238E27FC236}">
                <a16:creationId xmlns:a16="http://schemas.microsoft.com/office/drawing/2014/main" xmlns="" id="{B47315B9-3C11-4856-8E70-05414B6E6214}"/>
              </a:ext>
            </a:extLst>
          </p:cNvPr>
          <p:cNvSpPr/>
          <p:nvPr/>
        </p:nvSpPr>
        <p:spPr>
          <a:xfrm>
            <a:off x="2701809" y="800541"/>
            <a:ext cx="1230516" cy="144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Kaip bus kuriama vertė?</a:t>
            </a:r>
          </a:p>
        </p:txBody>
      </p:sp>
      <p:cxnSp>
        <p:nvCxnSpPr>
          <p:cNvPr id="7" name="Tiesioji jungtis 6">
            <a:extLst>
              <a:ext uri="{FF2B5EF4-FFF2-40B4-BE49-F238E27FC236}">
                <a16:creationId xmlns:a16="http://schemas.microsoft.com/office/drawing/2014/main" xmlns="" id="{F9325318-3DA3-449A-BE15-1B214D3339B3}"/>
              </a:ext>
            </a:extLst>
          </p:cNvPr>
          <p:cNvCxnSpPr>
            <a:cxnSpLocks/>
            <a:stCxn id="6" idx="2"/>
          </p:cNvCxnSpPr>
          <p:nvPr/>
        </p:nvCxnSpPr>
        <p:spPr>
          <a:xfrm flipV="1">
            <a:off x="3317067" y="1644353"/>
            <a:ext cx="1" cy="59618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Tiesioji jungtis 8">
            <a:extLst>
              <a:ext uri="{FF2B5EF4-FFF2-40B4-BE49-F238E27FC236}">
                <a16:creationId xmlns:a16="http://schemas.microsoft.com/office/drawing/2014/main" xmlns="" id="{23E934DB-F9FB-4AA6-975F-AC8490FBABE1}"/>
              </a:ext>
            </a:extLst>
          </p:cNvPr>
          <p:cNvCxnSpPr>
            <a:cxnSpLocks/>
          </p:cNvCxnSpPr>
          <p:nvPr/>
        </p:nvCxnSpPr>
        <p:spPr>
          <a:xfrm flipH="1">
            <a:off x="2315728" y="1515281"/>
            <a:ext cx="13455" cy="45885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Tiesioji jungtis 9">
            <a:extLst>
              <a:ext uri="{FF2B5EF4-FFF2-40B4-BE49-F238E27FC236}">
                <a16:creationId xmlns:a16="http://schemas.microsoft.com/office/drawing/2014/main" xmlns="" id="{CCB50C8E-8BE6-4071-8BAA-059E7423B5FE}"/>
              </a:ext>
            </a:extLst>
          </p:cNvPr>
          <p:cNvCxnSpPr>
            <a:cxnSpLocks/>
          </p:cNvCxnSpPr>
          <p:nvPr/>
        </p:nvCxnSpPr>
        <p:spPr>
          <a:xfrm flipH="1">
            <a:off x="1929648" y="3567150"/>
            <a:ext cx="38608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Tiesioji jungtis 15">
            <a:extLst>
              <a:ext uri="{FF2B5EF4-FFF2-40B4-BE49-F238E27FC236}">
                <a16:creationId xmlns:a16="http://schemas.microsoft.com/office/drawing/2014/main" xmlns="" id="{3CC0F40D-37C3-49B6-BE03-321079F9C7B4}"/>
              </a:ext>
            </a:extLst>
          </p:cNvPr>
          <p:cNvCxnSpPr>
            <a:cxnSpLocks/>
          </p:cNvCxnSpPr>
          <p:nvPr/>
        </p:nvCxnSpPr>
        <p:spPr>
          <a:xfrm flipH="1">
            <a:off x="2315728" y="1519216"/>
            <a:ext cx="38608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Tiesioji jungtis 16">
            <a:extLst>
              <a:ext uri="{FF2B5EF4-FFF2-40B4-BE49-F238E27FC236}">
                <a16:creationId xmlns:a16="http://schemas.microsoft.com/office/drawing/2014/main" xmlns="" id="{DDBEF71B-3599-4B85-B784-46A37313171B}"/>
              </a:ext>
            </a:extLst>
          </p:cNvPr>
          <p:cNvCxnSpPr>
            <a:cxnSpLocks/>
          </p:cNvCxnSpPr>
          <p:nvPr/>
        </p:nvCxnSpPr>
        <p:spPr>
          <a:xfrm flipH="1">
            <a:off x="2315728" y="2708933"/>
            <a:ext cx="38608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Tiesioji jungtis 17">
            <a:extLst>
              <a:ext uri="{FF2B5EF4-FFF2-40B4-BE49-F238E27FC236}">
                <a16:creationId xmlns:a16="http://schemas.microsoft.com/office/drawing/2014/main" xmlns="" id="{5CA1996D-4C30-4E93-BE11-F10A3CDE6554}"/>
              </a:ext>
            </a:extLst>
          </p:cNvPr>
          <p:cNvCxnSpPr>
            <a:cxnSpLocks/>
          </p:cNvCxnSpPr>
          <p:nvPr/>
        </p:nvCxnSpPr>
        <p:spPr>
          <a:xfrm flipH="1">
            <a:off x="2315729" y="4456966"/>
            <a:ext cx="38608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Tiesioji jungtis 19">
            <a:extLst>
              <a:ext uri="{FF2B5EF4-FFF2-40B4-BE49-F238E27FC236}">
                <a16:creationId xmlns:a16="http://schemas.microsoft.com/office/drawing/2014/main" xmlns="" id="{C098D706-D771-475A-B4D2-120B2E0D4FC7}"/>
              </a:ext>
            </a:extLst>
          </p:cNvPr>
          <p:cNvCxnSpPr>
            <a:cxnSpLocks/>
          </p:cNvCxnSpPr>
          <p:nvPr/>
        </p:nvCxnSpPr>
        <p:spPr>
          <a:xfrm flipH="1">
            <a:off x="2315728" y="6103871"/>
            <a:ext cx="38608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Stačiakampis 22">
            <a:extLst>
              <a:ext uri="{FF2B5EF4-FFF2-40B4-BE49-F238E27FC236}">
                <a16:creationId xmlns:a16="http://schemas.microsoft.com/office/drawing/2014/main" xmlns="" id="{E9DDECD6-717F-40F2-AEFE-94EFD6537FA6}"/>
              </a:ext>
            </a:extLst>
          </p:cNvPr>
          <p:cNvSpPr/>
          <p:nvPr/>
        </p:nvSpPr>
        <p:spPr>
          <a:xfrm>
            <a:off x="2701809" y="2311294"/>
            <a:ext cx="1230516" cy="144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Kokios strategijos bus laikomasi</a:t>
            </a:r>
          </a:p>
          <a:p>
            <a:pPr algn="ctr"/>
            <a:endParaRPr lang="lt-LT" sz="1000" dirty="0">
              <a:solidFill>
                <a:schemeClr val="bg1"/>
              </a:solidFill>
            </a:endParaRPr>
          </a:p>
        </p:txBody>
      </p:sp>
      <p:sp>
        <p:nvSpPr>
          <p:cNvPr id="24" name="Stačiakampis 23">
            <a:extLst>
              <a:ext uri="{FF2B5EF4-FFF2-40B4-BE49-F238E27FC236}">
                <a16:creationId xmlns:a16="http://schemas.microsoft.com/office/drawing/2014/main" xmlns="" id="{28D41279-08AC-4EC5-A00B-2154C591CBC3}"/>
              </a:ext>
            </a:extLst>
          </p:cNvPr>
          <p:cNvSpPr/>
          <p:nvPr/>
        </p:nvSpPr>
        <p:spPr>
          <a:xfrm>
            <a:off x="2701809" y="3815149"/>
            <a:ext cx="1230516" cy="144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Kaip bus siekiama tikslų</a:t>
            </a:r>
          </a:p>
        </p:txBody>
      </p:sp>
      <p:sp>
        <p:nvSpPr>
          <p:cNvPr id="27" name="Stačiakampis 26">
            <a:extLst>
              <a:ext uri="{FF2B5EF4-FFF2-40B4-BE49-F238E27FC236}">
                <a16:creationId xmlns:a16="http://schemas.microsoft.com/office/drawing/2014/main" xmlns="" id="{9332DDDA-7D76-4F73-8218-D626DE51063B}"/>
              </a:ext>
            </a:extLst>
          </p:cNvPr>
          <p:cNvSpPr/>
          <p:nvPr/>
        </p:nvSpPr>
        <p:spPr>
          <a:xfrm>
            <a:off x="2701809" y="5323523"/>
            <a:ext cx="1230516" cy="144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Kokia komanda bus reikalinga  sklandžiam reorganizavimui užtikrinti</a:t>
            </a:r>
          </a:p>
        </p:txBody>
      </p:sp>
      <p:sp>
        <p:nvSpPr>
          <p:cNvPr id="31" name="Stačiakampis 30">
            <a:extLst>
              <a:ext uri="{FF2B5EF4-FFF2-40B4-BE49-F238E27FC236}">
                <a16:creationId xmlns:a16="http://schemas.microsoft.com/office/drawing/2014/main" xmlns="" id="{85C86F5C-054F-429D-8E59-439A2A27FC98}"/>
              </a:ext>
            </a:extLst>
          </p:cNvPr>
          <p:cNvSpPr/>
          <p:nvPr/>
        </p:nvSpPr>
        <p:spPr>
          <a:xfrm>
            <a:off x="461824" y="3387031"/>
            <a:ext cx="1481280" cy="167217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lt-LT" sz="1000" dirty="0">
              <a:solidFill>
                <a:schemeClr val="tx1"/>
              </a:solidFill>
              <a:cs typeface="Times New Roman" panose="02020603050405020304" pitchFamily="18" charset="0"/>
            </a:endParaRPr>
          </a:p>
          <a:p>
            <a:pPr lvl="0"/>
            <a:endParaRPr lang="lt-LT" sz="1000" dirty="0">
              <a:solidFill>
                <a:schemeClr val="tx1"/>
              </a:solidFill>
              <a:cs typeface="Times New Roman" panose="02020603050405020304" pitchFamily="18" charset="0"/>
            </a:endParaRPr>
          </a:p>
          <a:p>
            <a:pPr lvl="0"/>
            <a:endParaRPr lang="lt-LT" sz="1000" dirty="0">
              <a:solidFill>
                <a:schemeClr val="tx1"/>
              </a:solidFill>
              <a:cs typeface="Times New Roman" panose="02020603050405020304" pitchFamily="18" charset="0"/>
            </a:endParaRPr>
          </a:p>
          <a:p>
            <a:pPr lvl="0"/>
            <a:r>
              <a:rPr lang="lt-LT" sz="1000" dirty="0">
                <a:solidFill>
                  <a:schemeClr val="tx1"/>
                </a:solidFill>
                <a:cs typeface="Times New Roman" panose="02020603050405020304" pitchFamily="18" charset="0"/>
              </a:rPr>
              <a:t>Patogaus, draugiško aplinkai, ekonomiško, prieinamo ir  saugaus susisiekimo mieste užtikrinimas.</a:t>
            </a:r>
          </a:p>
        </p:txBody>
      </p:sp>
      <p:sp>
        <p:nvSpPr>
          <p:cNvPr id="33" name="Stačiakampis 32">
            <a:extLst>
              <a:ext uri="{FF2B5EF4-FFF2-40B4-BE49-F238E27FC236}">
                <a16:creationId xmlns:a16="http://schemas.microsoft.com/office/drawing/2014/main" xmlns="" id="{784308AC-1F9B-4C5B-BAF3-359856C61BF4}"/>
              </a:ext>
            </a:extLst>
          </p:cNvPr>
          <p:cNvSpPr/>
          <p:nvPr/>
        </p:nvSpPr>
        <p:spPr>
          <a:xfrm>
            <a:off x="461818" y="3393286"/>
            <a:ext cx="1467830" cy="390810"/>
          </a:xfrm>
          <a:prstGeom prst="rect">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Misija</a:t>
            </a:r>
          </a:p>
        </p:txBody>
      </p:sp>
      <p:sp>
        <p:nvSpPr>
          <p:cNvPr id="35" name="Stačiakampis 34">
            <a:extLst>
              <a:ext uri="{FF2B5EF4-FFF2-40B4-BE49-F238E27FC236}">
                <a16:creationId xmlns:a16="http://schemas.microsoft.com/office/drawing/2014/main" xmlns="" id="{AC0D6FAF-37F9-4D43-AEDF-A58D33FC1065}"/>
              </a:ext>
            </a:extLst>
          </p:cNvPr>
          <p:cNvSpPr/>
          <p:nvPr/>
        </p:nvSpPr>
        <p:spPr>
          <a:xfrm>
            <a:off x="3932324" y="2311294"/>
            <a:ext cx="1963787" cy="142948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3" name="Tiesioji jungtis 2">
            <a:extLst>
              <a:ext uri="{FF2B5EF4-FFF2-40B4-BE49-F238E27FC236}">
                <a16:creationId xmlns:a16="http://schemas.microsoft.com/office/drawing/2014/main" xmlns="" id="{D4310C05-1FBF-40B1-8578-6AB8BC79277A}"/>
              </a:ext>
            </a:extLst>
          </p:cNvPr>
          <p:cNvCxnSpPr>
            <a:cxnSpLocks/>
            <a:stCxn id="6" idx="3"/>
            <a:endCxn id="34" idx="3"/>
          </p:cNvCxnSpPr>
          <p:nvPr/>
        </p:nvCxnSpPr>
        <p:spPr>
          <a:xfrm flipV="1">
            <a:off x="3932325" y="1515281"/>
            <a:ext cx="1963797" cy="52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C0981791-F323-4D2E-B183-E6E799C66B27}"/>
              </a:ext>
            </a:extLst>
          </p:cNvPr>
          <p:cNvSpPr txBox="1"/>
          <p:nvPr/>
        </p:nvSpPr>
        <p:spPr>
          <a:xfrm>
            <a:off x="3932314" y="1054151"/>
            <a:ext cx="1963797" cy="246221"/>
          </a:xfrm>
          <a:prstGeom prst="rect">
            <a:avLst/>
          </a:prstGeom>
          <a:noFill/>
        </p:spPr>
        <p:txBody>
          <a:bodyPr wrap="square" rtlCol="0">
            <a:spAutoFit/>
          </a:bodyPr>
          <a:lstStyle/>
          <a:p>
            <a:pPr algn="ctr"/>
            <a:r>
              <a:rPr lang="lt-LT" sz="1000" dirty="0">
                <a:cs typeface="Times New Roman" panose="02020603050405020304" pitchFamily="18" charset="0"/>
              </a:rPr>
              <a:t>Bendra strateginė kryptis</a:t>
            </a:r>
            <a:endParaRPr lang="lt-LT" sz="1000" dirty="0"/>
          </a:p>
        </p:txBody>
      </p:sp>
      <p:sp>
        <p:nvSpPr>
          <p:cNvPr id="26" name="TextBox 25">
            <a:extLst>
              <a:ext uri="{FF2B5EF4-FFF2-40B4-BE49-F238E27FC236}">
                <a16:creationId xmlns:a16="http://schemas.microsoft.com/office/drawing/2014/main" xmlns="" id="{49386357-510D-4356-9AB8-65EE00448197}"/>
              </a:ext>
            </a:extLst>
          </p:cNvPr>
          <p:cNvSpPr txBox="1"/>
          <p:nvPr/>
        </p:nvSpPr>
        <p:spPr>
          <a:xfrm>
            <a:off x="3932322" y="1773829"/>
            <a:ext cx="1963789" cy="246221"/>
          </a:xfrm>
          <a:prstGeom prst="rect">
            <a:avLst/>
          </a:prstGeom>
          <a:noFill/>
        </p:spPr>
        <p:txBody>
          <a:bodyPr wrap="square" rtlCol="0">
            <a:spAutoFit/>
          </a:bodyPr>
          <a:lstStyle/>
          <a:p>
            <a:pPr algn="ctr"/>
            <a:r>
              <a:rPr lang="lt-LT" sz="1000" dirty="0">
                <a:cs typeface="Times New Roman" panose="02020603050405020304" pitchFamily="18" charset="0"/>
              </a:rPr>
              <a:t>Efektyvus ir skaidrus valdymas</a:t>
            </a:r>
            <a:endParaRPr lang="lt-LT" sz="1000" dirty="0"/>
          </a:p>
        </p:txBody>
      </p:sp>
      <p:sp>
        <p:nvSpPr>
          <p:cNvPr id="28" name="TextBox 27">
            <a:extLst>
              <a:ext uri="{FF2B5EF4-FFF2-40B4-BE49-F238E27FC236}">
                <a16:creationId xmlns:a16="http://schemas.microsoft.com/office/drawing/2014/main" xmlns="" id="{C130EF9C-A4B8-470C-AB98-810A7A618827}"/>
              </a:ext>
            </a:extLst>
          </p:cNvPr>
          <p:cNvSpPr txBox="1"/>
          <p:nvPr/>
        </p:nvSpPr>
        <p:spPr>
          <a:xfrm>
            <a:off x="3936070" y="2243787"/>
            <a:ext cx="1960035" cy="1530419"/>
          </a:xfrm>
          <a:prstGeom prst="rect">
            <a:avLst/>
          </a:prstGeom>
          <a:noFill/>
        </p:spPr>
        <p:txBody>
          <a:bodyPr wrap="square" rtlCol="0" anchor="ctr">
            <a:spAutoFit/>
          </a:bodyPr>
          <a:lstStyle/>
          <a:p>
            <a:pPr algn="ctr">
              <a:lnSpc>
                <a:spcPct val="150000"/>
              </a:lnSpc>
              <a:spcBef>
                <a:spcPts val="600"/>
              </a:spcBef>
            </a:pPr>
            <a:r>
              <a:rPr lang="lt-LT" sz="1000" dirty="0">
                <a:cs typeface="Times New Roman" panose="02020603050405020304" pitchFamily="18" charset="0"/>
              </a:rPr>
              <a:t>Efektyvumo didinimas</a:t>
            </a:r>
          </a:p>
          <a:p>
            <a:pPr algn="ctr">
              <a:lnSpc>
                <a:spcPct val="150000"/>
              </a:lnSpc>
              <a:spcBef>
                <a:spcPts val="600"/>
              </a:spcBef>
            </a:pPr>
            <a:r>
              <a:rPr lang="lt-LT" sz="1000" dirty="0">
                <a:cs typeface="Times New Roman" panose="02020603050405020304" pitchFamily="18" charset="0"/>
              </a:rPr>
              <a:t>Subordinacijos mažinimas</a:t>
            </a:r>
          </a:p>
          <a:p>
            <a:pPr algn="ctr">
              <a:lnSpc>
                <a:spcPct val="150000"/>
              </a:lnSpc>
              <a:spcBef>
                <a:spcPts val="600"/>
              </a:spcBef>
            </a:pPr>
            <a:r>
              <a:rPr lang="lt-LT" sz="1000" dirty="0">
                <a:cs typeface="Times New Roman" panose="02020603050405020304" pitchFamily="18" charset="0"/>
              </a:rPr>
              <a:t>Paslaugų plėtra</a:t>
            </a:r>
          </a:p>
          <a:p>
            <a:pPr algn="ctr">
              <a:lnSpc>
                <a:spcPct val="150000"/>
              </a:lnSpc>
              <a:spcBef>
                <a:spcPts val="600"/>
              </a:spcBef>
            </a:pPr>
            <a:r>
              <a:rPr lang="lt-LT" sz="1000" dirty="0">
                <a:cs typeface="Times New Roman" panose="02020603050405020304" pitchFamily="18" charset="0"/>
              </a:rPr>
              <a:t>Bendras, kryptingas darbas</a:t>
            </a:r>
          </a:p>
          <a:p>
            <a:pPr algn="ctr">
              <a:lnSpc>
                <a:spcPct val="150000"/>
              </a:lnSpc>
              <a:spcBef>
                <a:spcPts val="600"/>
              </a:spcBef>
            </a:pPr>
            <a:r>
              <a:rPr lang="lt-LT" sz="1000" dirty="0">
                <a:cs typeface="Times New Roman" panose="02020603050405020304" pitchFamily="18" charset="0"/>
              </a:rPr>
              <a:t>Stambi ir finansiškai tvari įmonė</a:t>
            </a:r>
          </a:p>
        </p:txBody>
      </p:sp>
      <p:cxnSp>
        <p:nvCxnSpPr>
          <p:cNvPr id="52" name="Tiesioji jungtis 51">
            <a:extLst>
              <a:ext uri="{FF2B5EF4-FFF2-40B4-BE49-F238E27FC236}">
                <a16:creationId xmlns:a16="http://schemas.microsoft.com/office/drawing/2014/main" xmlns="" id="{D8AB4125-78DE-4087-AC89-75664690E127}"/>
              </a:ext>
            </a:extLst>
          </p:cNvPr>
          <p:cNvCxnSpPr>
            <a:cxnSpLocks/>
          </p:cNvCxnSpPr>
          <p:nvPr/>
        </p:nvCxnSpPr>
        <p:spPr>
          <a:xfrm flipV="1">
            <a:off x="3932308" y="2597501"/>
            <a:ext cx="1963797" cy="52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Tiesioji jungtis 52">
            <a:extLst>
              <a:ext uri="{FF2B5EF4-FFF2-40B4-BE49-F238E27FC236}">
                <a16:creationId xmlns:a16="http://schemas.microsoft.com/office/drawing/2014/main" xmlns="" id="{360CF3B9-BA31-4A91-AD3E-3E42898337A7}"/>
              </a:ext>
            </a:extLst>
          </p:cNvPr>
          <p:cNvCxnSpPr>
            <a:cxnSpLocks/>
          </p:cNvCxnSpPr>
          <p:nvPr/>
        </p:nvCxnSpPr>
        <p:spPr>
          <a:xfrm flipV="1">
            <a:off x="3932308" y="2908419"/>
            <a:ext cx="1963797" cy="52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Tiesioji jungtis 53">
            <a:extLst>
              <a:ext uri="{FF2B5EF4-FFF2-40B4-BE49-F238E27FC236}">
                <a16:creationId xmlns:a16="http://schemas.microsoft.com/office/drawing/2014/main" xmlns="" id="{588E27A8-3174-483F-AAE0-916F67DFD6FF}"/>
              </a:ext>
            </a:extLst>
          </p:cNvPr>
          <p:cNvCxnSpPr>
            <a:cxnSpLocks/>
          </p:cNvCxnSpPr>
          <p:nvPr/>
        </p:nvCxnSpPr>
        <p:spPr>
          <a:xfrm flipV="1">
            <a:off x="3932308" y="3188322"/>
            <a:ext cx="1963797" cy="52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Tiesioji jungtis 54">
            <a:extLst>
              <a:ext uri="{FF2B5EF4-FFF2-40B4-BE49-F238E27FC236}">
                <a16:creationId xmlns:a16="http://schemas.microsoft.com/office/drawing/2014/main" xmlns="" id="{B5436142-145A-4845-A53B-01AEC77D2BC8}"/>
              </a:ext>
            </a:extLst>
          </p:cNvPr>
          <p:cNvCxnSpPr>
            <a:cxnSpLocks/>
          </p:cNvCxnSpPr>
          <p:nvPr/>
        </p:nvCxnSpPr>
        <p:spPr>
          <a:xfrm flipV="1">
            <a:off x="3932308" y="3486137"/>
            <a:ext cx="1963797" cy="52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Tiesioji jungtis 56">
            <a:extLst>
              <a:ext uri="{FF2B5EF4-FFF2-40B4-BE49-F238E27FC236}">
                <a16:creationId xmlns:a16="http://schemas.microsoft.com/office/drawing/2014/main" xmlns="" id="{405EAA48-A106-40B8-A034-B50368E33215}"/>
              </a:ext>
            </a:extLst>
          </p:cNvPr>
          <p:cNvCxnSpPr>
            <a:cxnSpLocks/>
          </p:cNvCxnSpPr>
          <p:nvPr/>
        </p:nvCxnSpPr>
        <p:spPr>
          <a:xfrm flipV="1">
            <a:off x="3932307" y="4538658"/>
            <a:ext cx="1963797" cy="52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39530262-E21A-4687-BB74-BA6E3B669B60}"/>
              </a:ext>
            </a:extLst>
          </p:cNvPr>
          <p:cNvSpPr txBox="1"/>
          <p:nvPr/>
        </p:nvSpPr>
        <p:spPr>
          <a:xfrm>
            <a:off x="3932316" y="3906152"/>
            <a:ext cx="1963797" cy="553998"/>
          </a:xfrm>
          <a:prstGeom prst="rect">
            <a:avLst/>
          </a:prstGeom>
          <a:noFill/>
        </p:spPr>
        <p:txBody>
          <a:bodyPr wrap="square" rtlCol="0">
            <a:spAutoFit/>
          </a:bodyPr>
          <a:lstStyle/>
          <a:p>
            <a:pPr algn="ctr"/>
            <a:r>
              <a:rPr lang="lt-LT" sz="1000" dirty="0">
                <a:cs typeface="Times New Roman" panose="02020603050405020304" pitchFamily="18" charset="0"/>
              </a:rPr>
              <a:t>Reorganizavimas prijungimo būdu, išlaikant visų sutarčių vykdymą ir įsipareigojimus</a:t>
            </a:r>
            <a:endParaRPr lang="lt-LT" sz="1000" dirty="0"/>
          </a:p>
        </p:txBody>
      </p:sp>
      <p:sp>
        <p:nvSpPr>
          <p:cNvPr id="59" name="TextBox 58">
            <a:extLst>
              <a:ext uri="{FF2B5EF4-FFF2-40B4-BE49-F238E27FC236}">
                <a16:creationId xmlns:a16="http://schemas.microsoft.com/office/drawing/2014/main" xmlns="" id="{22D98447-BAD8-4FD0-9C3A-6BCB31DF39A9}"/>
              </a:ext>
            </a:extLst>
          </p:cNvPr>
          <p:cNvSpPr txBox="1"/>
          <p:nvPr/>
        </p:nvSpPr>
        <p:spPr>
          <a:xfrm>
            <a:off x="3932306" y="4717943"/>
            <a:ext cx="1963797" cy="400110"/>
          </a:xfrm>
          <a:prstGeom prst="rect">
            <a:avLst/>
          </a:prstGeom>
          <a:noFill/>
        </p:spPr>
        <p:txBody>
          <a:bodyPr wrap="square" rtlCol="0">
            <a:spAutoFit/>
          </a:bodyPr>
          <a:lstStyle/>
          <a:p>
            <a:pPr algn="ctr"/>
            <a:r>
              <a:rPr lang="lt-LT" sz="1000" dirty="0">
                <a:cs typeface="Times New Roman" panose="02020603050405020304" pitchFamily="18" charset="0"/>
              </a:rPr>
              <a:t>Funkcijų apjungimas ir naujų paslaugų įvedimas</a:t>
            </a:r>
            <a:endParaRPr lang="lt-LT" sz="1000" dirty="0"/>
          </a:p>
        </p:txBody>
      </p:sp>
      <p:sp>
        <p:nvSpPr>
          <p:cNvPr id="60" name="TextBox 59">
            <a:extLst>
              <a:ext uri="{FF2B5EF4-FFF2-40B4-BE49-F238E27FC236}">
                <a16:creationId xmlns:a16="http://schemas.microsoft.com/office/drawing/2014/main" xmlns="" id="{C2732141-1BAF-48E6-ACDD-48C44DE992E8}"/>
              </a:ext>
            </a:extLst>
          </p:cNvPr>
          <p:cNvSpPr txBox="1"/>
          <p:nvPr/>
        </p:nvSpPr>
        <p:spPr>
          <a:xfrm>
            <a:off x="3948969" y="5357768"/>
            <a:ext cx="1963797" cy="400110"/>
          </a:xfrm>
          <a:prstGeom prst="rect">
            <a:avLst/>
          </a:prstGeom>
          <a:noFill/>
        </p:spPr>
        <p:txBody>
          <a:bodyPr wrap="square" rtlCol="0">
            <a:spAutoFit/>
          </a:bodyPr>
          <a:lstStyle/>
          <a:p>
            <a:pPr algn="ctr"/>
            <a:r>
              <a:rPr lang="lt-LT" sz="1000" dirty="0">
                <a:cs typeface="Times New Roman" panose="02020603050405020304" pitchFamily="18" charset="0"/>
              </a:rPr>
              <a:t>Veiklos ypatumus žinantys jungiamų įmonių specialistai</a:t>
            </a:r>
            <a:endParaRPr lang="lt-LT" sz="1000" dirty="0"/>
          </a:p>
        </p:txBody>
      </p:sp>
      <p:sp>
        <p:nvSpPr>
          <p:cNvPr id="61" name="TextBox 60">
            <a:extLst>
              <a:ext uri="{FF2B5EF4-FFF2-40B4-BE49-F238E27FC236}">
                <a16:creationId xmlns:a16="http://schemas.microsoft.com/office/drawing/2014/main" xmlns="" id="{E9E59839-21F9-4BEA-B8CB-E367C0DC6093}"/>
              </a:ext>
            </a:extLst>
          </p:cNvPr>
          <p:cNvSpPr txBox="1"/>
          <p:nvPr/>
        </p:nvSpPr>
        <p:spPr>
          <a:xfrm>
            <a:off x="3926696" y="5899429"/>
            <a:ext cx="1963797" cy="400110"/>
          </a:xfrm>
          <a:prstGeom prst="rect">
            <a:avLst/>
          </a:prstGeom>
          <a:noFill/>
        </p:spPr>
        <p:txBody>
          <a:bodyPr wrap="square" rtlCol="0">
            <a:spAutoFit/>
          </a:bodyPr>
          <a:lstStyle/>
          <a:p>
            <a:pPr algn="ctr"/>
            <a:r>
              <a:rPr lang="lt-LT" sz="1000" dirty="0">
                <a:cs typeface="Times New Roman" panose="02020603050405020304" pitchFamily="18" charset="0"/>
              </a:rPr>
              <a:t>Įmonių reorganizavimo darbo grupė (komitetas)</a:t>
            </a:r>
            <a:endParaRPr lang="lt-LT" sz="1000" dirty="0"/>
          </a:p>
        </p:txBody>
      </p:sp>
      <p:sp>
        <p:nvSpPr>
          <p:cNvPr id="62" name="TextBox 61">
            <a:extLst>
              <a:ext uri="{FF2B5EF4-FFF2-40B4-BE49-F238E27FC236}">
                <a16:creationId xmlns:a16="http://schemas.microsoft.com/office/drawing/2014/main" xmlns="" id="{C6066FB8-03ED-4852-A70B-1F5F8974A298}"/>
              </a:ext>
            </a:extLst>
          </p:cNvPr>
          <p:cNvSpPr txBox="1"/>
          <p:nvPr/>
        </p:nvSpPr>
        <p:spPr>
          <a:xfrm>
            <a:off x="3965482" y="6402158"/>
            <a:ext cx="1963797" cy="246221"/>
          </a:xfrm>
          <a:prstGeom prst="rect">
            <a:avLst/>
          </a:prstGeom>
          <a:noFill/>
        </p:spPr>
        <p:txBody>
          <a:bodyPr wrap="square" rtlCol="0">
            <a:spAutoFit/>
          </a:bodyPr>
          <a:lstStyle/>
          <a:p>
            <a:pPr algn="ctr"/>
            <a:r>
              <a:rPr lang="lt-LT" sz="1000" dirty="0">
                <a:cs typeface="Times New Roman" panose="02020603050405020304" pitchFamily="18" charset="0"/>
              </a:rPr>
              <a:t>Įmonės vadovas</a:t>
            </a:r>
            <a:endParaRPr lang="lt-LT" sz="1000" dirty="0"/>
          </a:p>
        </p:txBody>
      </p:sp>
      <p:cxnSp>
        <p:nvCxnSpPr>
          <p:cNvPr id="63" name="Tiesioji jungtis 62">
            <a:extLst>
              <a:ext uri="{FF2B5EF4-FFF2-40B4-BE49-F238E27FC236}">
                <a16:creationId xmlns:a16="http://schemas.microsoft.com/office/drawing/2014/main" xmlns="" id="{CBCA9442-8A09-4C58-A78A-82AB1E8A4FD6}"/>
              </a:ext>
            </a:extLst>
          </p:cNvPr>
          <p:cNvCxnSpPr>
            <a:cxnSpLocks/>
          </p:cNvCxnSpPr>
          <p:nvPr/>
        </p:nvCxnSpPr>
        <p:spPr>
          <a:xfrm flipV="1">
            <a:off x="3926698" y="5801582"/>
            <a:ext cx="1963797" cy="52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Tiesioji jungtis 63">
            <a:extLst>
              <a:ext uri="{FF2B5EF4-FFF2-40B4-BE49-F238E27FC236}">
                <a16:creationId xmlns:a16="http://schemas.microsoft.com/office/drawing/2014/main" xmlns="" id="{BC725B58-0F0C-4288-956F-D2B31D793A6C}"/>
              </a:ext>
            </a:extLst>
          </p:cNvPr>
          <p:cNvCxnSpPr>
            <a:cxnSpLocks/>
          </p:cNvCxnSpPr>
          <p:nvPr/>
        </p:nvCxnSpPr>
        <p:spPr>
          <a:xfrm flipV="1">
            <a:off x="3926697" y="6292446"/>
            <a:ext cx="1963797" cy="526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5" name="Stačiakampis 64">
            <a:extLst>
              <a:ext uri="{FF2B5EF4-FFF2-40B4-BE49-F238E27FC236}">
                <a16:creationId xmlns:a16="http://schemas.microsoft.com/office/drawing/2014/main" xmlns="" id="{25919B53-798B-4110-9577-BE934B7B41DA}"/>
              </a:ext>
            </a:extLst>
          </p:cNvPr>
          <p:cNvSpPr/>
          <p:nvPr/>
        </p:nvSpPr>
        <p:spPr>
          <a:xfrm>
            <a:off x="163286" y="159664"/>
            <a:ext cx="6096000" cy="523220"/>
          </a:xfrm>
          <a:prstGeom prst="rect">
            <a:avLst/>
          </a:prstGeom>
        </p:spPr>
        <p:txBody>
          <a:bodyPr>
            <a:spAutoFit/>
          </a:bodyPr>
          <a:lstStyle/>
          <a:p>
            <a:pPr lvl="0" eaLnBrk="0" fontAlgn="base" hangingPunct="0">
              <a:spcBef>
                <a:spcPct val="0"/>
              </a:spcBef>
              <a:spcAft>
                <a:spcPct val="0"/>
              </a:spcAft>
            </a:pPr>
            <a:r>
              <a:rPr lang="lt-LT" altLang="lt-LT" sz="2800" b="1" i="1" dirty="0">
                <a:solidFill>
                  <a:schemeClr val="accent1">
                    <a:lumMod val="75000"/>
                  </a:schemeClr>
                </a:solidFill>
                <a:cs typeface="Calibri" panose="020F0502020204030204" pitchFamily="34" charset="0"/>
              </a:rPr>
              <a:t>Siekiamas efektas: veiklos vizija</a:t>
            </a:r>
          </a:p>
        </p:txBody>
      </p:sp>
      <p:sp>
        <p:nvSpPr>
          <p:cNvPr id="67" name="Stačiakampis 66">
            <a:extLst>
              <a:ext uri="{FF2B5EF4-FFF2-40B4-BE49-F238E27FC236}">
                <a16:creationId xmlns:a16="http://schemas.microsoft.com/office/drawing/2014/main" xmlns="" id="{89E7E387-6F7B-443E-8FB7-54C8B10CBA84}"/>
              </a:ext>
            </a:extLst>
          </p:cNvPr>
          <p:cNvSpPr/>
          <p:nvPr/>
        </p:nvSpPr>
        <p:spPr>
          <a:xfrm>
            <a:off x="6361404" y="865192"/>
            <a:ext cx="5368769" cy="62317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t-LT" sz="1000" dirty="0">
                <a:solidFill>
                  <a:schemeClr val="tx1"/>
                </a:solidFill>
                <a:cs typeface="Times New Roman" panose="02020603050405020304" pitchFamily="18" charset="0"/>
              </a:rPr>
              <a:t>VIZIJA. Inovacijomis veiklą grindžianti, aukštų kokybinių standartų viešąsias paslaugas keleivių pervežimo ir miesto priežiūros srityje teikianti, aukščiausius veiklos skaidrumo, ekologiškumo, saugumo bei socialinės atsakomybės standartus veikloje įgyvendinanti bendrovė.</a:t>
            </a:r>
          </a:p>
        </p:txBody>
      </p:sp>
      <p:sp>
        <p:nvSpPr>
          <p:cNvPr id="69" name="Stačiakampis 68">
            <a:extLst>
              <a:ext uri="{FF2B5EF4-FFF2-40B4-BE49-F238E27FC236}">
                <a16:creationId xmlns:a16="http://schemas.microsoft.com/office/drawing/2014/main" xmlns="" id="{C5C0156F-978F-49CA-A265-39242A693DC5}"/>
              </a:ext>
            </a:extLst>
          </p:cNvPr>
          <p:cNvSpPr/>
          <p:nvPr/>
        </p:nvSpPr>
        <p:spPr>
          <a:xfrm>
            <a:off x="6361404" y="1585661"/>
            <a:ext cx="5368769" cy="59914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lt-LT" sz="1000" dirty="0">
                <a:solidFill>
                  <a:schemeClr val="tx1"/>
                </a:solidFill>
                <a:cs typeface="Times New Roman" panose="02020603050405020304" pitchFamily="18" charset="0"/>
              </a:rPr>
              <a:t>VERTYBĖS. Ištikimybė visuomenės interesams ir veiklos skaidrumas. Ekologija. Saugumas.  Inovacijos. Kompetencija. Kokybė.</a:t>
            </a:r>
            <a:endParaRPr lang="lt-LT" sz="1000" dirty="0">
              <a:solidFill>
                <a:schemeClr val="tx1"/>
              </a:solidFill>
            </a:endParaRPr>
          </a:p>
        </p:txBody>
      </p:sp>
      <p:cxnSp>
        <p:nvCxnSpPr>
          <p:cNvPr id="70" name="Tiesioji jungtis 69">
            <a:extLst>
              <a:ext uri="{FF2B5EF4-FFF2-40B4-BE49-F238E27FC236}">
                <a16:creationId xmlns:a16="http://schemas.microsoft.com/office/drawing/2014/main" xmlns="" id="{81E5C812-49BF-4302-AD8A-2CB0F2B60F11}"/>
              </a:ext>
            </a:extLst>
          </p:cNvPr>
          <p:cNvCxnSpPr>
            <a:cxnSpLocks/>
            <a:stCxn id="67" idx="1"/>
            <a:endCxn id="5" idx="3"/>
          </p:cNvCxnSpPr>
          <p:nvPr/>
        </p:nvCxnSpPr>
        <p:spPr>
          <a:xfrm flipH="1">
            <a:off x="5896111" y="1176780"/>
            <a:ext cx="465293" cy="4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Tiesioji jungtis 70">
            <a:extLst>
              <a:ext uri="{FF2B5EF4-FFF2-40B4-BE49-F238E27FC236}">
                <a16:creationId xmlns:a16="http://schemas.microsoft.com/office/drawing/2014/main" xmlns="" id="{E01696BB-23CE-4713-8FE5-2667E0B9B14B}"/>
              </a:ext>
            </a:extLst>
          </p:cNvPr>
          <p:cNvCxnSpPr>
            <a:cxnSpLocks/>
          </p:cNvCxnSpPr>
          <p:nvPr/>
        </p:nvCxnSpPr>
        <p:spPr>
          <a:xfrm flipH="1">
            <a:off x="5899866" y="1885233"/>
            <a:ext cx="465293" cy="4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3" name="Picture 1">
            <a:extLst>
              <a:ext uri="{FF2B5EF4-FFF2-40B4-BE49-F238E27FC236}">
                <a16:creationId xmlns:a16="http://schemas.microsoft.com/office/drawing/2014/main" xmlns="" id="{F78A5497-D7F3-4795-95A7-2A95CFE9AB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aveikslėlis 1">
            <a:extLst>
              <a:ext uri="{FF2B5EF4-FFF2-40B4-BE49-F238E27FC236}">
                <a16:creationId xmlns:a16="http://schemas.microsoft.com/office/drawing/2014/main" xmlns="" id="{F0FBA576-EF20-4FDF-BE07-FBD2E1A8E390}"/>
              </a:ext>
            </a:extLst>
          </p:cNvPr>
          <p:cNvPicPr>
            <a:picLocks noChangeAspect="1"/>
          </p:cNvPicPr>
          <p:nvPr/>
        </p:nvPicPr>
        <p:blipFill>
          <a:blip r:embed="rId3"/>
          <a:stretch>
            <a:fillRect/>
          </a:stretch>
        </p:blipFill>
        <p:spPr>
          <a:xfrm>
            <a:off x="6378830" y="2476213"/>
            <a:ext cx="5351343" cy="1861713"/>
          </a:xfrm>
          <a:prstGeom prst="rect">
            <a:avLst/>
          </a:prstGeom>
        </p:spPr>
      </p:pic>
    </p:spTree>
    <p:extLst>
      <p:ext uri="{BB962C8B-B14F-4D97-AF65-F5344CB8AC3E}">
        <p14:creationId xmlns:p14="http://schemas.microsoft.com/office/powerpoint/2010/main" val="2982432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1216617-00F9-4D5D-B194-FED1E70E7ADB}"/>
              </a:ext>
            </a:extLst>
          </p:cNvPr>
          <p:cNvSpPr txBox="1"/>
          <p:nvPr/>
        </p:nvSpPr>
        <p:spPr>
          <a:xfrm>
            <a:off x="181006" y="162991"/>
            <a:ext cx="11454524" cy="523220"/>
          </a:xfrm>
          <a:prstGeom prst="rect">
            <a:avLst/>
          </a:prstGeom>
          <a:noFill/>
        </p:spPr>
        <p:txBody>
          <a:bodyPr wrap="square" rtlCol="0">
            <a:spAutoFit/>
          </a:bodyPr>
          <a:lstStyle/>
          <a:p>
            <a:r>
              <a:rPr lang="lt-LT" altLang="lt-LT" sz="2800" b="1" i="1" dirty="0">
                <a:solidFill>
                  <a:schemeClr val="accent1">
                    <a:lumMod val="75000"/>
                  </a:schemeClr>
                </a:solidFill>
                <a:latin typeface="Calibri" panose="020F0502020204030204" pitchFamily="34" charset="0"/>
                <a:cs typeface="Calibri" panose="020F0502020204030204" pitchFamily="34" charset="0"/>
              </a:rPr>
              <a:t>Siekiamas efektas: darnaus judumo plano priemonių įgyvendinimas</a:t>
            </a:r>
            <a:endParaRPr lang="lt-LT" sz="2800" b="1" i="1" dirty="0">
              <a:solidFill>
                <a:schemeClr val="accent1">
                  <a:lumMod val="75000"/>
                </a:schemeClr>
              </a:solidFill>
            </a:endParaRPr>
          </a:p>
        </p:txBody>
      </p:sp>
      <p:pic>
        <p:nvPicPr>
          <p:cNvPr id="53" name="Picture 1">
            <a:extLst>
              <a:ext uri="{FF2B5EF4-FFF2-40B4-BE49-F238E27FC236}">
                <a16:creationId xmlns:a16="http://schemas.microsoft.com/office/drawing/2014/main" xmlns="" id="{9FECCFF7-9372-46E9-A6E7-F639D05055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Stačiakampis 53">
            <a:extLst>
              <a:ext uri="{FF2B5EF4-FFF2-40B4-BE49-F238E27FC236}">
                <a16:creationId xmlns:a16="http://schemas.microsoft.com/office/drawing/2014/main" xmlns="" id="{50E4FC5B-DCBD-4C71-BB92-65B3A0185949}"/>
              </a:ext>
            </a:extLst>
          </p:cNvPr>
          <p:cNvSpPr/>
          <p:nvPr/>
        </p:nvSpPr>
        <p:spPr>
          <a:xfrm>
            <a:off x="181006" y="1069563"/>
            <a:ext cx="7022434" cy="1397947"/>
          </a:xfrm>
          <a:prstGeom prst="rect">
            <a:avLst/>
          </a:prstGeom>
        </p:spPr>
        <p:txBody>
          <a:bodyPr wrap="square">
            <a:spAutoFit/>
          </a:bodyPr>
          <a:lstStyle/>
          <a:p>
            <a:pPr algn="just">
              <a:lnSpc>
                <a:spcPct val="107000"/>
              </a:lnSpc>
              <a:spcAft>
                <a:spcPts val="0"/>
              </a:spcAft>
            </a:pPr>
            <a:r>
              <a:rPr lang="lt-LT" sz="1600" dirty="0">
                <a:ea typeface="Calibri" panose="020F0502020204030204" pitchFamily="34" charset="0"/>
                <a:cs typeface="Times-Roman"/>
              </a:rPr>
              <a:t>Viešasis transportas yra bene svarbiausias darnaus judumo sistemos elementas, tod</a:t>
            </a:r>
            <a:r>
              <a:rPr lang="lt-LT" sz="1600" dirty="0">
                <a:ea typeface="TTFDt00"/>
                <a:cs typeface="TTFDt00"/>
              </a:rPr>
              <a:t>ė</a:t>
            </a:r>
            <a:r>
              <a:rPr lang="lt-LT" sz="1600" dirty="0">
                <a:ea typeface="Calibri" panose="020F0502020204030204" pitchFamily="34" charset="0"/>
                <a:cs typeface="Times-Roman"/>
              </a:rPr>
              <a:t>l Klaip</a:t>
            </a:r>
            <a:r>
              <a:rPr lang="lt-LT" sz="1600" dirty="0">
                <a:ea typeface="TTFDt00"/>
                <a:cs typeface="TTFDt00"/>
              </a:rPr>
              <a:t>ė</a:t>
            </a:r>
            <a:r>
              <a:rPr lang="lt-LT" sz="1600" dirty="0">
                <a:ea typeface="Calibri" panose="020F0502020204030204" pitchFamily="34" charset="0"/>
                <a:cs typeface="Times-Roman"/>
              </a:rPr>
              <a:t>doje svarbu didinti miestie</a:t>
            </a:r>
            <a:r>
              <a:rPr lang="lt-LT" sz="1600" dirty="0">
                <a:ea typeface="TTFDt00"/>
                <a:cs typeface="TTFDt00"/>
              </a:rPr>
              <a:t>č</a:t>
            </a:r>
            <a:r>
              <a:rPr lang="lt-LT" sz="1600" dirty="0">
                <a:ea typeface="Calibri" panose="020F0502020204030204" pitchFamily="34" charset="0"/>
                <a:cs typeface="Times-Roman"/>
              </a:rPr>
              <a:t>i</a:t>
            </a:r>
            <a:r>
              <a:rPr lang="lt-LT" sz="1600" dirty="0">
                <a:ea typeface="TTFDt00"/>
                <a:cs typeface="TTFDt00"/>
              </a:rPr>
              <a:t>ų</a:t>
            </a:r>
            <a:r>
              <a:rPr lang="lt-LT" sz="1600" dirty="0">
                <a:ea typeface="Calibri" panose="020F0502020204030204" pitchFamily="34" charset="0"/>
                <a:cs typeface="TTFDt00"/>
              </a:rPr>
              <a:t> </a:t>
            </a:r>
            <a:r>
              <a:rPr lang="lt-LT" sz="1600" dirty="0">
                <a:ea typeface="Calibri" panose="020F0502020204030204" pitchFamily="34" charset="0"/>
                <a:cs typeface="Times-Roman"/>
              </a:rPr>
              <a:t>naudojim</a:t>
            </a:r>
            <a:r>
              <a:rPr lang="lt-LT" sz="1600" dirty="0">
                <a:ea typeface="TTFDt00"/>
                <a:cs typeface="TTFDt00"/>
              </a:rPr>
              <a:t>ą</a:t>
            </a:r>
            <a:r>
              <a:rPr lang="lt-LT" sz="1600" dirty="0">
                <a:ea typeface="Calibri" panose="020F0502020204030204" pitchFamily="34" charset="0"/>
                <a:cs typeface="Times-Roman"/>
              </a:rPr>
              <a:t>si viešuoju transportu bei užtikrinti patogum</a:t>
            </a:r>
            <a:r>
              <a:rPr lang="lt-LT" sz="1600" dirty="0">
                <a:ea typeface="TTFDt00"/>
                <a:cs typeface="TTFDt00"/>
              </a:rPr>
              <a:t>ą</a:t>
            </a:r>
            <a:r>
              <a:rPr lang="lt-LT" sz="1600" dirty="0">
                <a:ea typeface="Calibri" panose="020F0502020204030204" pitchFamily="34" charset="0"/>
                <a:cs typeface="TTFDt00"/>
              </a:rPr>
              <a:t> </a:t>
            </a:r>
            <a:r>
              <a:rPr lang="lt-LT" sz="1600" dirty="0">
                <a:ea typeface="Calibri" panose="020F0502020204030204" pitchFamily="34" charset="0"/>
                <a:cs typeface="Times-Roman"/>
              </a:rPr>
              <a:t>ir kelioni</a:t>
            </a:r>
            <a:r>
              <a:rPr lang="lt-LT" sz="1600" dirty="0">
                <a:ea typeface="TTFDt00"/>
                <a:cs typeface="TTFDt00"/>
              </a:rPr>
              <a:t>ų</a:t>
            </a:r>
            <a:r>
              <a:rPr lang="lt-LT" sz="1600" dirty="0">
                <a:ea typeface="Calibri" panose="020F0502020204030204" pitchFamily="34" charset="0"/>
                <a:cs typeface="TTFDt00"/>
              </a:rPr>
              <a:t> </a:t>
            </a:r>
            <a:r>
              <a:rPr lang="lt-LT" sz="1600" dirty="0">
                <a:ea typeface="Calibri" panose="020F0502020204030204" pitchFamily="34" charset="0"/>
                <a:cs typeface="Times-Roman"/>
              </a:rPr>
              <a:t>efektyvum</a:t>
            </a:r>
            <a:r>
              <a:rPr lang="lt-LT" sz="1600" dirty="0">
                <a:ea typeface="TTFDt00"/>
                <a:cs typeface="TTFDt00"/>
              </a:rPr>
              <a:t>ą</a:t>
            </a:r>
            <a:r>
              <a:rPr lang="lt-LT" sz="1600" dirty="0">
                <a:ea typeface="Calibri" panose="020F0502020204030204" pitchFamily="34" charset="0"/>
                <a:cs typeface="Times-Roman"/>
              </a:rPr>
              <a:t>.</a:t>
            </a:r>
          </a:p>
          <a:p>
            <a:pPr algn="just">
              <a:lnSpc>
                <a:spcPct val="107000"/>
              </a:lnSpc>
              <a:spcAft>
                <a:spcPts val="0"/>
              </a:spcAft>
            </a:pPr>
            <a:r>
              <a:rPr lang="lt-LT" sz="1600" dirty="0">
                <a:ea typeface="Calibri" panose="020F0502020204030204" pitchFamily="34" charset="0"/>
                <a:cs typeface="Times-Roman"/>
              </a:rPr>
              <a:t>Įmonių reorganizavimas jungimo būdu leis kryptingai ir bendrai vystyti pagrindines darnaus judumo Klaipėdos mieste strategines kryptis:</a:t>
            </a:r>
          </a:p>
        </p:txBody>
      </p:sp>
      <p:graphicFrame>
        <p:nvGraphicFramePr>
          <p:cNvPr id="55" name="Diagrama 54">
            <a:extLst>
              <a:ext uri="{FF2B5EF4-FFF2-40B4-BE49-F238E27FC236}">
                <a16:creationId xmlns:a16="http://schemas.microsoft.com/office/drawing/2014/main" xmlns="" id="{A60F6F97-4CCC-4191-83F4-C86146D88DAD}"/>
              </a:ext>
            </a:extLst>
          </p:cNvPr>
          <p:cNvGraphicFramePr/>
          <p:nvPr>
            <p:extLst>
              <p:ext uri="{D42A27DB-BD31-4B8C-83A1-F6EECF244321}">
                <p14:modId xmlns:p14="http://schemas.microsoft.com/office/powerpoint/2010/main" val="432715289"/>
              </p:ext>
            </p:extLst>
          </p:nvPr>
        </p:nvGraphicFramePr>
        <p:xfrm>
          <a:off x="6380482" y="1252658"/>
          <a:ext cx="5486398" cy="50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ačiakampis 2">
            <a:extLst>
              <a:ext uri="{FF2B5EF4-FFF2-40B4-BE49-F238E27FC236}">
                <a16:creationId xmlns:a16="http://schemas.microsoft.com/office/drawing/2014/main" xmlns="" id="{0405417F-31D3-4BD0-A14D-DC97547626A8}"/>
              </a:ext>
            </a:extLst>
          </p:cNvPr>
          <p:cNvSpPr/>
          <p:nvPr/>
        </p:nvSpPr>
        <p:spPr>
          <a:xfrm>
            <a:off x="40640" y="2711565"/>
            <a:ext cx="5974080" cy="4260077"/>
          </a:xfrm>
          <a:prstGeom prst="rect">
            <a:avLst/>
          </a:prstGeom>
        </p:spPr>
        <p:txBody>
          <a:bodyPr wrap="square">
            <a:spAutoFit/>
          </a:bodyPr>
          <a:lstStyle/>
          <a:p>
            <a:pPr marL="355600">
              <a:lnSpc>
                <a:spcPct val="150000"/>
              </a:lnSpc>
              <a:spcAft>
                <a:spcPts val="0"/>
              </a:spcAft>
              <a:buFont typeface="Arial" panose="020B0604020202020204" pitchFamily="34" charset="0"/>
              <a:buChar char="•"/>
            </a:pPr>
            <a:r>
              <a:rPr lang="lt-LT" sz="1400" dirty="0"/>
              <a:t>Viešojo transporto skatinimas</a:t>
            </a:r>
          </a:p>
          <a:p>
            <a:pPr marL="355600">
              <a:lnSpc>
                <a:spcPct val="150000"/>
              </a:lnSpc>
              <a:spcAft>
                <a:spcPts val="0"/>
              </a:spcAft>
              <a:buFont typeface="Arial" panose="020B0604020202020204" pitchFamily="34" charset="0"/>
              <a:buChar char="•"/>
            </a:pPr>
            <a:r>
              <a:rPr lang="lt-LT" sz="1400" dirty="0">
                <a:ea typeface="Calibri" panose="020F0502020204030204" pitchFamily="34" charset="0"/>
                <a:cs typeface="Times-Roman"/>
              </a:rPr>
              <a:t>Nulinės emisijos transporto rūšių plėtojimas</a:t>
            </a:r>
          </a:p>
          <a:p>
            <a:pPr marL="355600">
              <a:lnSpc>
                <a:spcPct val="150000"/>
              </a:lnSpc>
              <a:buFont typeface="Arial" panose="020B0604020202020204" pitchFamily="34" charset="0"/>
              <a:buChar char="•"/>
            </a:pPr>
            <a:r>
              <a:rPr lang="lt-LT" sz="1400" dirty="0"/>
              <a:t>Automatinė šviesoforų valdymo ir reguliavimo sistemos, kuri visus šviesoforų laikus parenka remdamasi esamų transporto srautų duomenimis, gautais iš transporto jutiklių (detektorių) įrengimas</a:t>
            </a:r>
          </a:p>
          <a:p>
            <a:pPr marL="355600">
              <a:lnSpc>
                <a:spcPct val="150000"/>
              </a:lnSpc>
              <a:buFont typeface="Arial" panose="020B0604020202020204" pitchFamily="34" charset="0"/>
              <a:buChar char="•"/>
            </a:pPr>
            <a:r>
              <a:rPr lang="lt-LT" sz="1400" dirty="0"/>
              <a:t> Darnus technologinės inžinerinės eismo saugos didinimas</a:t>
            </a:r>
          </a:p>
          <a:p>
            <a:pPr marL="355600">
              <a:lnSpc>
                <a:spcPct val="150000"/>
              </a:lnSpc>
              <a:spcAft>
                <a:spcPts val="0"/>
              </a:spcAft>
              <a:buFont typeface="Arial" panose="020B0604020202020204" pitchFamily="34" charset="0"/>
              <a:buChar char="•"/>
            </a:pPr>
            <a:r>
              <a:rPr lang="lt-LT" sz="1400" dirty="0"/>
              <a:t>Informacinių transporto sistemų naudojimas eismo saugumui didinti</a:t>
            </a:r>
          </a:p>
          <a:p>
            <a:pPr marL="355600">
              <a:lnSpc>
                <a:spcPct val="150000"/>
              </a:lnSpc>
              <a:buFont typeface="Arial" panose="020B0604020202020204" pitchFamily="34" charset="0"/>
              <a:buChar char="•"/>
            </a:pPr>
            <a:r>
              <a:rPr lang="lt-LT" sz="1400" dirty="0"/>
              <a:t>Energijos vartojimo efektyvumo didinimas, skatinant alternatyvių energijos šaltinių (degalų) naudojimą transporte, sukuriant tam reikalingą infrastruktūrą</a:t>
            </a:r>
          </a:p>
          <a:p>
            <a:pPr marL="355600">
              <a:lnSpc>
                <a:spcPct val="150000"/>
              </a:lnSpc>
              <a:buFont typeface="Arial" panose="020B0604020202020204" pitchFamily="34" charset="0"/>
              <a:buChar char="•"/>
            </a:pPr>
            <a:r>
              <a:rPr lang="lt-LT" sz="1400" dirty="0"/>
              <a:t>Pagalba Klaipėdos miesto savivaldybei kuriant modelį, kuris nustatytų miesto viešojo transporto sektoriaus išmetamųjų ŠESD kiekio mažinimo politiką ir priemones, siekiant darnaus judumo plane nustatytų tikslų</a:t>
            </a:r>
          </a:p>
        </p:txBody>
      </p:sp>
    </p:spTree>
    <p:extLst>
      <p:ext uri="{BB962C8B-B14F-4D97-AF65-F5344CB8AC3E}">
        <p14:creationId xmlns:p14="http://schemas.microsoft.com/office/powerpoint/2010/main" val="3528450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a:extLst>
              <a:ext uri="{FF2B5EF4-FFF2-40B4-BE49-F238E27FC236}">
                <a16:creationId xmlns:a16="http://schemas.microsoft.com/office/drawing/2014/main" xmlns="" id="{59090154-8A16-4B8E-B2AD-B6BE28672E5C}"/>
              </a:ext>
            </a:extLst>
          </p:cNvPr>
          <p:cNvSpPr/>
          <p:nvPr/>
        </p:nvSpPr>
        <p:spPr>
          <a:xfrm>
            <a:off x="1789089" y="1619981"/>
            <a:ext cx="1230516" cy="347728"/>
          </a:xfrm>
          <a:prstGeom prst="rect">
            <a:avLst/>
          </a:prstGeom>
          <a:solidFill>
            <a:schemeClr val="bg1">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Išvykimo taškas</a:t>
            </a:r>
          </a:p>
          <a:p>
            <a:pPr algn="ctr"/>
            <a:r>
              <a:rPr lang="lt-LT" sz="1000" dirty="0">
                <a:solidFill>
                  <a:schemeClr val="bg1"/>
                </a:solidFill>
              </a:rPr>
              <a:t>Namai</a:t>
            </a:r>
          </a:p>
        </p:txBody>
      </p:sp>
      <p:sp>
        <p:nvSpPr>
          <p:cNvPr id="7" name="Stačiakampis 6">
            <a:extLst>
              <a:ext uri="{FF2B5EF4-FFF2-40B4-BE49-F238E27FC236}">
                <a16:creationId xmlns:a16="http://schemas.microsoft.com/office/drawing/2014/main" xmlns="" id="{36D5BA94-35CE-4691-ADEB-C06CF9BFE2AD}"/>
              </a:ext>
            </a:extLst>
          </p:cNvPr>
          <p:cNvSpPr/>
          <p:nvPr/>
        </p:nvSpPr>
        <p:spPr>
          <a:xfrm>
            <a:off x="1789090" y="2146405"/>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a:solidFill>
                  <a:schemeClr val="bg1"/>
                </a:solidFill>
              </a:rPr>
              <a:t>Judėjimas link autobuso stotelės</a:t>
            </a:r>
          </a:p>
        </p:txBody>
      </p:sp>
      <p:sp>
        <p:nvSpPr>
          <p:cNvPr id="8" name="Stačiakampis 7">
            <a:extLst>
              <a:ext uri="{FF2B5EF4-FFF2-40B4-BE49-F238E27FC236}">
                <a16:creationId xmlns:a16="http://schemas.microsoft.com/office/drawing/2014/main" xmlns="" id="{E23D524B-59C5-4D20-98D2-83C6BAD817B1}"/>
              </a:ext>
            </a:extLst>
          </p:cNvPr>
          <p:cNvSpPr/>
          <p:nvPr/>
        </p:nvSpPr>
        <p:spPr>
          <a:xfrm>
            <a:off x="1789089" y="2675423"/>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a:solidFill>
                  <a:schemeClr val="bg1"/>
                </a:solidFill>
              </a:rPr>
              <a:t>Autobuso laukimas stotelėje</a:t>
            </a:r>
          </a:p>
        </p:txBody>
      </p:sp>
      <p:cxnSp>
        <p:nvCxnSpPr>
          <p:cNvPr id="9" name="Tiesioji jungtis 8">
            <a:extLst>
              <a:ext uri="{FF2B5EF4-FFF2-40B4-BE49-F238E27FC236}">
                <a16:creationId xmlns:a16="http://schemas.microsoft.com/office/drawing/2014/main" xmlns="" id="{A081FD33-B5DA-411A-A64F-17AF07FE3482}"/>
              </a:ext>
            </a:extLst>
          </p:cNvPr>
          <p:cNvCxnSpPr>
            <a:stCxn id="7" idx="2"/>
            <a:endCxn id="8" idx="0"/>
          </p:cNvCxnSpPr>
          <p:nvPr/>
        </p:nvCxnSpPr>
        <p:spPr>
          <a:xfrm flipH="1">
            <a:off x="2404347" y="2494133"/>
            <a:ext cx="1" cy="18129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Tiesioji jungtis 9">
            <a:extLst>
              <a:ext uri="{FF2B5EF4-FFF2-40B4-BE49-F238E27FC236}">
                <a16:creationId xmlns:a16="http://schemas.microsoft.com/office/drawing/2014/main" xmlns="" id="{F6840F0A-7F97-441A-BA51-32A5DBE64B16}"/>
              </a:ext>
            </a:extLst>
          </p:cNvPr>
          <p:cNvCxnSpPr>
            <a:cxnSpLocks/>
          </p:cNvCxnSpPr>
          <p:nvPr/>
        </p:nvCxnSpPr>
        <p:spPr>
          <a:xfrm>
            <a:off x="2372324" y="3017344"/>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Tiesioji jungtis 10">
            <a:extLst>
              <a:ext uri="{FF2B5EF4-FFF2-40B4-BE49-F238E27FC236}">
                <a16:creationId xmlns:a16="http://schemas.microsoft.com/office/drawing/2014/main" xmlns="" id="{CC7A2505-6C39-4776-94EC-C9711368CB80}"/>
              </a:ext>
            </a:extLst>
          </p:cNvPr>
          <p:cNvCxnSpPr/>
          <p:nvPr/>
        </p:nvCxnSpPr>
        <p:spPr>
          <a:xfrm flipH="1">
            <a:off x="2369060" y="1965113"/>
            <a:ext cx="1" cy="18129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2" name="Tiesioji jungtis 11">
            <a:extLst>
              <a:ext uri="{FF2B5EF4-FFF2-40B4-BE49-F238E27FC236}">
                <a16:creationId xmlns:a16="http://schemas.microsoft.com/office/drawing/2014/main" xmlns="" id="{B2A652F9-A4EC-4E91-9697-325758EB44FB}"/>
              </a:ext>
            </a:extLst>
          </p:cNvPr>
          <p:cNvCxnSpPr/>
          <p:nvPr/>
        </p:nvCxnSpPr>
        <p:spPr>
          <a:xfrm>
            <a:off x="2369784" y="2492509"/>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Tiesioji jungtis 12">
            <a:extLst>
              <a:ext uri="{FF2B5EF4-FFF2-40B4-BE49-F238E27FC236}">
                <a16:creationId xmlns:a16="http://schemas.microsoft.com/office/drawing/2014/main" xmlns="" id="{D158F8B6-B879-43D1-9B52-34BC37F7AF7F}"/>
              </a:ext>
            </a:extLst>
          </p:cNvPr>
          <p:cNvCxnSpPr/>
          <p:nvPr/>
        </p:nvCxnSpPr>
        <p:spPr>
          <a:xfrm>
            <a:off x="2369785" y="1965113"/>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Stačiakampis 13">
            <a:extLst>
              <a:ext uri="{FF2B5EF4-FFF2-40B4-BE49-F238E27FC236}">
                <a16:creationId xmlns:a16="http://schemas.microsoft.com/office/drawing/2014/main" xmlns="" id="{2FDD5880-6AD0-47B7-B553-05F4E06EEC8F}"/>
              </a:ext>
            </a:extLst>
          </p:cNvPr>
          <p:cNvSpPr/>
          <p:nvPr/>
        </p:nvSpPr>
        <p:spPr>
          <a:xfrm>
            <a:off x="1789089" y="3200588"/>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a:solidFill>
                  <a:schemeClr val="bg1"/>
                </a:solidFill>
              </a:rPr>
              <a:t>Įlipimas į autobusą</a:t>
            </a:r>
          </a:p>
        </p:txBody>
      </p:sp>
      <p:cxnSp>
        <p:nvCxnSpPr>
          <p:cNvPr id="16" name="Tiesioji jungtis 15">
            <a:extLst>
              <a:ext uri="{FF2B5EF4-FFF2-40B4-BE49-F238E27FC236}">
                <a16:creationId xmlns:a16="http://schemas.microsoft.com/office/drawing/2014/main" xmlns="" id="{3B1AB819-E741-4CFD-B0A2-E370D2D15ED4}"/>
              </a:ext>
            </a:extLst>
          </p:cNvPr>
          <p:cNvCxnSpPr>
            <a:cxnSpLocks/>
          </p:cNvCxnSpPr>
          <p:nvPr/>
        </p:nvCxnSpPr>
        <p:spPr>
          <a:xfrm>
            <a:off x="2372324" y="3545664"/>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Stačiakampis 21">
            <a:extLst>
              <a:ext uri="{FF2B5EF4-FFF2-40B4-BE49-F238E27FC236}">
                <a16:creationId xmlns:a16="http://schemas.microsoft.com/office/drawing/2014/main" xmlns="" id="{01D49452-5733-42C7-86CF-8B9088A9A9B3}"/>
              </a:ext>
            </a:extLst>
          </p:cNvPr>
          <p:cNvSpPr/>
          <p:nvPr/>
        </p:nvSpPr>
        <p:spPr>
          <a:xfrm>
            <a:off x="1789089" y="4278860"/>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a:solidFill>
                  <a:schemeClr val="bg1"/>
                </a:solidFill>
              </a:rPr>
              <a:t>Išlipimas stotelėje</a:t>
            </a:r>
          </a:p>
        </p:txBody>
      </p:sp>
      <p:cxnSp>
        <p:nvCxnSpPr>
          <p:cNvPr id="23" name="Tiesioji jungtis 22">
            <a:extLst>
              <a:ext uri="{FF2B5EF4-FFF2-40B4-BE49-F238E27FC236}">
                <a16:creationId xmlns:a16="http://schemas.microsoft.com/office/drawing/2014/main" xmlns="" id="{40EECED8-502C-43A3-9570-4E0C8128AFEC}"/>
              </a:ext>
            </a:extLst>
          </p:cNvPr>
          <p:cNvCxnSpPr>
            <a:cxnSpLocks/>
          </p:cNvCxnSpPr>
          <p:nvPr/>
        </p:nvCxnSpPr>
        <p:spPr>
          <a:xfrm>
            <a:off x="2372324" y="4620781"/>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Stačiakampis 24">
            <a:extLst>
              <a:ext uri="{FF2B5EF4-FFF2-40B4-BE49-F238E27FC236}">
                <a16:creationId xmlns:a16="http://schemas.microsoft.com/office/drawing/2014/main" xmlns="" id="{4E06EFE3-E03E-468D-98B3-92EE90C90408}"/>
              </a:ext>
            </a:extLst>
          </p:cNvPr>
          <p:cNvSpPr/>
          <p:nvPr/>
        </p:nvSpPr>
        <p:spPr>
          <a:xfrm>
            <a:off x="1789089" y="4804025"/>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a:solidFill>
                  <a:schemeClr val="bg1"/>
                </a:solidFill>
              </a:rPr>
              <a:t>Ėjimas į galutinį tikslą</a:t>
            </a:r>
          </a:p>
        </p:txBody>
      </p:sp>
      <p:sp>
        <p:nvSpPr>
          <p:cNvPr id="26" name="Stačiakampis 25">
            <a:extLst>
              <a:ext uri="{FF2B5EF4-FFF2-40B4-BE49-F238E27FC236}">
                <a16:creationId xmlns:a16="http://schemas.microsoft.com/office/drawing/2014/main" xmlns="" id="{BFC476AA-025E-42AF-88C2-181C40728DA9}"/>
              </a:ext>
            </a:extLst>
          </p:cNvPr>
          <p:cNvSpPr/>
          <p:nvPr/>
        </p:nvSpPr>
        <p:spPr>
          <a:xfrm>
            <a:off x="1789089" y="5342000"/>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Galutinis tikslas (pvz., darbas)</a:t>
            </a:r>
          </a:p>
        </p:txBody>
      </p:sp>
      <p:cxnSp>
        <p:nvCxnSpPr>
          <p:cNvPr id="27" name="Tiesioji jungtis 26">
            <a:extLst>
              <a:ext uri="{FF2B5EF4-FFF2-40B4-BE49-F238E27FC236}">
                <a16:creationId xmlns:a16="http://schemas.microsoft.com/office/drawing/2014/main" xmlns="" id="{186528FD-0BE7-42A8-8CCF-56ECFC46EDC2}"/>
              </a:ext>
            </a:extLst>
          </p:cNvPr>
          <p:cNvCxnSpPr>
            <a:cxnSpLocks/>
          </p:cNvCxnSpPr>
          <p:nvPr/>
        </p:nvCxnSpPr>
        <p:spPr>
          <a:xfrm>
            <a:off x="2372324" y="5149101"/>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Tiesioji jungtis 30">
            <a:extLst>
              <a:ext uri="{FF2B5EF4-FFF2-40B4-BE49-F238E27FC236}">
                <a16:creationId xmlns:a16="http://schemas.microsoft.com/office/drawing/2014/main" xmlns="" id="{96A3701F-F0B0-43BA-801F-A7AFDA94D488}"/>
              </a:ext>
            </a:extLst>
          </p:cNvPr>
          <p:cNvCxnSpPr/>
          <p:nvPr/>
        </p:nvCxnSpPr>
        <p:spPr>
          <a:xfrm>
            <a:off x="2369784" y="4095946"/>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Stačiakampis 31">
            <a:extLst>
              <a:ext uri="{FF2B5EF4-FFF2-40B4-BE49-F238E27FC236}">
                <a16:creationId xmlns:a16="http://schemas.microsoft.com/office/drawing/2014/main" xmlns="" id="{41365DFD-826E-4F4B-8E87-970400DBB39E}"/>
              </a:ext>
            </a:extLst>
          </p:cNvPr>
          <p:cNvSpPr/>
          <p:nvPr/>
        </p:nvSpPr>
        <p:spPr>
          <a:xfrm>
            <a:off x="152635" y="3685113"/>
            <a:ext cx="2956026" cy="45455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000" dirty="0">
                <a:solidFill>
                  <a:schemeClr val="tx1"/>
                </a:solidFill>
              </a:rPr>
              <a:t>Geresni autobusai</a:t>
            </a:r>
          </a:p>
        </p:txBody>
      </p:sp>
      <p:sp>
        <p:nvSpPr>
          <p:cNvPr id="33" name="Stačiakampis 32">
            <a:extLst>
              <a:ext uri="{FF2B5EF4-FFF2-40B4-BE49-F238E27FC236}">
                <a16:creationId xmlns:a16="http://schemas.microsoft.com/office/drawing/2014/main" xmlns="" id="{5F44ACBE-2B74-4870-A010-0E2C79BEB659}"/>
              </a:ext>
            </a:extLst>
          </p:cNvPr>
          <p:cNvSpPr/>
          <p:nvPr/>
        </p:nvSpPr>
        <p:spPr>
          <a:xfrm>
            <a:off x="1789089" y="3738563"/>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a:solidFill>
                  <a:schemeClr val="bg1"/>
                </a:solidFill>
              </a:rPr>
              <a:t>Kelionė autobusu</a:t>
            </a:r>
          </a:p>
        </p:txBody>
      </p:sp>
      <p:cxnSp>
        <p:nvCxnSpPr>
          <p:cNvPr id="37" name="Tiesioji jungtis 36">
            <a:extLst>
              <a:ext uri="{FF2B5EF4-FFF2-40B4-BE49-F238E27FC236}">
                <a16:creationId xmlns:a16="http://schemas.microsoft.com/office/drawing/2014/main" xmlns="" id="{1A57A3E8-2BE6-45BF-96B3-25D1AE8E365A}"/>
              </a:ext>
            </a:extLst>
          </p:cNvPr>
          <p:cNvCxnSpPr>
            <a:cxnSpLocks/>
          </p:cNvCxnSpPr>
          <p:nvPr/>
        </p:nvCxnSpPr>
        <p:spPr>
          <a:xfrm flipH="1">
            <a:off x="5780714" y="2494132"/>
            <a:ext cx="1" cy="18129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8" name="Tiesioji jungtis 37">
            <a:extLst>
              <a:ext uri="{FF2B5EF4-FFF2-40B4-BE49-F238E27FC236}">
                <a16:creationId xmlns:a16="http://schemas.microsoft.com/office/drawing/2014/main" xmlns="" id="{5236DF7F-D2A0-4331-B123-4C7AD1F2DB24}"/>
              </a:ext>
            </a:extLst>
          </p:cNvPr>
          <p:cNvCxnSpPr>
            <a:cxnSpLocks/>
          </p:cNvCxnSpPr>
          <p:nvPr/>
        </p:nvCxnSpPr>
        <p:spPr>
          <a:xfrm>
            <a:off x="5783977" y="3017344"/>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Tiesioji jungtis 38">
            <a:extLst>
              <a:ext uri="{FF2B5EF4-FFF2-40B4-BE49-F238E27FC236}">
                <a16:creationId xmlns:a16="http://schemas.microsoft.com/office/drawing/2014/main" xmlns="" id="{310D9BEF-340A-4115-BF3B-6DEBA4930B8E}"/>
              </a:ext>
            </a:extLst>
          </p:cNvPr>
          <p:cNvCxnSpPr/>
          <p:nvPr/>
        </p:nvCxnSpPr>
        <p:spPr>
          <a:xfrm flipH="1">
            <a:off x="5780713" y="1965113"/>
            <a:ext cx="1" cy="18129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40" name="Tiesioji jungtis 39">
            <a:extLst>
              <a:ext uri="{FF2B5EF4-FFF2-40B4-BE49-F238E27FC236}">
                <a16:creationId xmlns:a16="http://schemas.microsoft.com/office/drawing/2014/main" xmlns="" id="{3553454F-57FF-42DA-8764-770AAE39CF5D}"/>
              </a:ext>
            </a:extLst>
          </p:cNvPr>
          <p:cNvCxnSpPr/>
          <p:nvPr/>
        </p:nvCxnSpPr>
        <p:spPr>
          <a:xfrm>
            <a:off x="5781437" y="2492509"/>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Tiesioji jungtis 40">
            <a:extLst>
              <a:ext uri="{FF2B5EF4-FFF2-40B4-BE49-F238E27FC236}">
                <a16:creationId xmlns:a16="http://schemas.microsoft.com/office/drawing/2014/main" xmlns="" id="{BC2E98C2-15C5-4325-A9E8-8A51641CC3C9}"/>
              </a:ext>
            </a:extLst>
          </p:cNvPr>
          <p:cNvCxnSpPr/>
          <p:nvPr/>
        </p:nvCxnSpPr>
        <p:spPr>
          <a:xfrm>
            <a:off x="5781438" y="1965113"/>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Tiesioji jungtis 42">
            <a:extLst>
              <a:ext uri="{FF2B5EF4-FFF2-40B4-BE49-F238E27FC236}">
                <a16:creationId xmlns:a16="http://schemas.microsoft.com/office/drawing/2014/main" xmlns="" id="{B5F42ED3-2718-497B-B3A2-9950FD9177F5}"/>
              </a:ext>
            </a:extLst>
          </p:cNvPr>
          <p:cNvCxnSpPr>
            <a:cxnSpLocks/>
          </p:cNvCxnSpPr>
          <p:nvPr/>
        </p:nvCxnSpPr>
        <p:spPr>
          <a:xfrm>
            <a:off x="5783977" y="3545664"/>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Tiesioji jungtis 44">
            <a:extLst>
              <a:ext uri="{FF2B5EF4-FFF2-40B4-BE49-F238E27FC236}">
                <a16:creationId xmlns:a16="http://schemas.microsoft.com/office/drawing/2014/main" xmlns="" id="{79DF7921-855B-4B11-B0A5-19CC8A3263F8}"/>
              </a:ext>
            </a:extLst>
          </p:cNvPr>
          <p:cNvCxnSpPr>
            <a:cxnSpLocks/>
          </p:cNvCxnSpPr>
          <p:nvPr/>
        </p:nvCxnSpPr>
        <p:spPr>
          <a:xfrm>
            <a:off x="5783977" y="4620781"/>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Stačiakampis 46">
            <a:extLst>
              <a:ext uri="{FF2B5EF4-FFF2-40B4-BE49-F238E27FC236}">
                <a16:creationId xmlns:a16="http://schemas.microsoft.com/office/drawing/2014/main" xmlns="" id="{24BDFAE2-D6EA-40A6-B796-C15D7A5BF88C}"/>
              </a:ext>
            </a:extLst>
          </p:cNvPr>
          <p:cNvSpPr/>
          <p:nvPr/>
        </p:nvSpPr>
        <p:spPr>
          <a:xfrm>
            <a:off x="5165455" y="5342000"/>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Galutinis tikslas (pvz., darbas)</a:t>
            </a:r>
          </a:p>
        </p:txBody>
      </p:sp>
      <p:cxnSp>
        <p:nvCxnSpPr>
          <p:cNvPr id="48" name="Tiesioji jungtis 47">
            <a:extLst>
              <a:ext uri="{FF2B5EF4-FFF2-40B4-BE49-F238E27FC236}">
                <a16:creationId xmlns:a16="http://schemas.microsoft.com/office/drawing/2014/main" xmlns="" id="{63E42EC2-E59B-4B41-8506-3CB79402AF83}"/>
              </a:ext>
            </a:extLst>
          </p:cNvPr>
          <p:cNvCxnSpPr>
            <a:cxnSpLocks/>
          </p:cNvCxnSpPr>
          <p:nvPr/>
        </p:nvCxnSpPr>
        <p:spPr>
          <a:xfrm>
            <a:off x="5783977" y="5149101"/>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Tiesioji jungtis 48">
            <a:extLst>
              <a:ext uri="{FF2B5EF4-FFF2-40B4-BE49-F238E27FC236}">
                <a16:creationId xmlns:a16="http://schemas.microsoft.com/office/drawing/2014/main" xmlns="" id="{FED9F1B2-11DB-4E02-B1D7-C308A36C38B3}"/>
              </a:ext>
            </a:extLst>
          </p:cNvPr>
          <p:cNvCxnSpPr/>
          <p:nvPr/>
        </p:nvCxnSpPr>
        <p:spPr>
          <a:xfrm>
            <a:off x="5781437" y="4095946"/>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Stačiakampis 49">
            <a:extLst>
              <a:ext uri="{FF2B5EF4-FFF2-40B4-BE49-F238E27FC236}">
                <a16:creationId xmlns:a16="http://schemas.microsoft.com/office/drawing/2014/main" xmlns="" id="{100F0AD3-1E45-47B0-9EF9-87513549512B}"/>
              </a:ext>
            </a:extLst>
          </p:cNvPr>
          <p:cNvSpPr/>
          <p:nvPr/>
        </p:nvSpPr>
        <p:spPr>
          <a:xfrm>
            <a:off x="3564288" y="3695273"/>
            <a:ext cx="2956026" cy="45455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000" dirty="0">
                <a:solidFill>
                  <a:schemeClr val="tx1"/>
                </a:solidFill>
              </a:rPr>
              <a:t>Geresnis pravažumas</a:t>
            </a:r>
          </a:p>
          <a:p>
            <a:r>
              <a:rPr lang="lt-LT" sz="1000" dirty="0">
                <a:solidFill>
                  <a:schemeClr val="tx1"/>
                </a:solidFill>
              </a:rPr>
              <a:t>Prioritetinės linijos</a:t>
            </a:r>
          </a:p>
          <a:p>
            <a:r>
              <a:rPr lang="lt-LT" sz="1000" dirty="0">
                <a:solidFill>
                  <a:schemeClr val="tx1"/>
                </a:solidFill>
              </a:rPr>
              <a:t>Eismo stebėjimas</a:t>
            </a:r>
          </a:p>
        </p:txBody>
      </p:sp>
      <p:sp>
        <p:nvSpPr>
          <p:cNvPr id="51" name="Stačiakampis 50">
            <a:extLst>
              <a:ext uri="{FF2B5EF4-FFF2-40B4-BE49-F238E27FC236}">
                <a16:creationId xmlns:a16="http://schemas.microsoft.com/office/drawing/2014/main" xmlns="" id="{E0388B75-5231-4A61-87BF-FBA4F5F62A28}"/>
              </a:ext>
            </a:extLst>
          </p:cNvPr>
          <p:cNvSpPr/>
          <p:nvPr/>
        </p:nvSpPr>
        <p:spPr>
          <a:xfrm>
            <a:off x="5165455" y="3738563"/>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Kelionė autobusu</a:t>
            </a:r>
          </a:p>
        </p:txBody>
      </p:sp>
      <p:sp>
        <p:nvSpPr>
          <p:cNvPr id="56" name="Stačiakampis 55">
            <a:extLst>
              <a:ext uri="{FF2B5EF4-FFF2-40B4-BE49-F238E27FC236}">
                <a16:creationId xmlns:a16="http://schemas.microsoft.com/office/drawing/2014/main" xmlns="" id="{04368AD8-EED2-431E-8450-B56E0EC56C9C}"/>
              </a:ext>
            </a:extLst>
          </p:cNvPr>
          <p:cNvSpPr/>
          <p:nvPr/>
        </p:nvSpPr>
        <p:spPr>
          <a:xfrm>
            <a:off x="3564288" y="4221842"/>
            <a:ext cx="2956026" cy="45455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000" dirty="0">
                <a:solidFill>
                  <a:schemeClr val="tx1"/>
                </a:solidFill>
              </a:rPr>
              <a:t>Patogios stotelės</a:t>
            </a:r>
          </a:p>
          <a:p>
            <a:r>
              <a:rPr lang="lt-LT" sz="1000" dirty="0" err="1">
                <a:solidFill>
                  <a:schemeClr val="tx1"/>
                </a:solidFill>
              </a:rPr>
              <a:t>Žemagrindžiai</a:t>
            </a:r>
            <a:r>
              <a:rPr lang="lt-LT" sz="1000" dirty="0">
                <a:solidFill>
                  <a:schemeClr val="tx1"/>
                </a:solidFill>
              </a:rPr>
              <a:t> autobusai</a:t>
            </a:r>
          </a:p>
          <a:p>
            <a:r>
              <a:rPr lang="lt-LT" sz="1000" dirty="0">
                <a:solidFill>
                  <a:schemeClr val="tx1"/>
                </a:solidFill>
              </a:rPr>
              <a:t>El. Įkrovimo stotelės</a:t>
            </a:r>
          </a:p>
        </p:txBody>
      </p:sp>
      <p:sp>
        <p:nvSpPr>
          <p:cNvPr id="57" name="Stačiakampis 56">
            <a:extLst>
              <a:ext uri="{FF2B5EF4-FFF2-40B4-BE49-F238E27FC236}">
                <a16:creationId xmlns:a16="http://schemas.microsoft.com/office/drawing/2014/main" xmlns="" id="{982FFEFD-2322-488E-9371-DAC88918BE75}"/>
              </a:ext>
            </a:extLst>
          </p:cNvPr>
          <p:cNvSpPr/>
          <p:nvPr/>
        </p:nvSpPr>
        <p:spPr>
          <a:xfrm>
            <a:off x="3564288" y="4745087"/>
            <a:ext cx="2956026" cy="45455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000" dirty="0">
                <a:solidFill>
                  <a:schemeClr val="tx1"/>
                </a:solidFill>
              </a:rPr>
              <a:t>Kelio apšvietimas</a:t>
            </a:r>
          </a:p>
          <a:p>
            <a:r>
              <a:rPr lang="lt-LT" sz="1000" dirty="0">
                <a:solidFill>
                  <a:schemeClr val="tx1"/>
                </a:solidFill>
              </a:rPr>
              <a:t>Vaizdo kameros</a:t>
            </a:r>
          </a:p>
          <a:p>
            <a:r>
              <a:rPr lang="lt-LT" sz="1000" dirty="0">
                <a:solidFill>
                  <a:schemeClr val="tx1"/>
                </a:solidFill>
              </a:rPr>
              <a:t>Dviračių saugyklos, takai</a:t>
            </a:r>
          </a:p>
        </p:txBody>
      </p:sp>
      <p:sp>
        <p:nvSpPr>
          <p:cNvPr id="58" name="Stačiakampis 57">
            <a:extLst>
              <a:ext uri="{FF2B5EF4-FFF2-40B4-BE49-F238E27FC236}">
                <a16:creationId xmlns:a16="http://schemas.microsoft.com/office/drawing/2014/main" xmlns="" id="{3C446B6F-EF33-43E5-A1B2-3B31D9270B83}"/>
              </a:ext>
            </a:extLst>
          </p:cNvPr>
          <p:cNvSpPr/>
          <p:nvPr/>
        </p:nvSpPr>
        <p:spPr>
          <a:xfrm>
            <a:off x="5165455" y="4278860"/>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a:solidFill>
                  <a:schemeClr val="bg1"/>
                </a:solidFill>
              </a:rPr>
              <a:t>Išlipimas stotelėje</a:t>
            </a:r>
          </a:p>
        </p:txBody>
      </p:sp>
      <p:sp>
        <p:nvSpPr>
          <p:cNvPr id="59" name="Stačiakampis 58">
            <a:extLst>
              <a:ext uri="{FF2B5EF4-FFF2-40B4-BE49-F238E27FC236}">
                <a16:creationId xmlns:a16="http://schemas.microsoft.com/office/drawing/2014/main" xmlns="" id="{7BDAC498-F567-45CB-8024-40A4B4BF2F68}"/>
              </a:ext>
            </a:extLst>
          </p:cNvPr>
          <p:cNvSpPr/>
          <p:nvPr/>
        </p:nvSpPr>
        <p:spPr>
          <a:xfrm>
            <a:off x="5165455" y="4804025"/>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a:solidFill>
                  <a:schemeClr val="bg1"/>
                </a:solidFill>
              </a:rPr>
              <a:t>Ėjimas į galutinį tikslą</a:t>
            </a:r>
          </a:p>
        </p:txBody>
      </p:sp>
      <p:sp>
        <p:nvSpPr>
          <p:cNvPr id="60" name="Stačiakampis 59">
            <a:extLst>
              <a:ext uri="{FF2B5EF4-FFF2-40B4-BE49-F238E27FC236}">
                <a16:creationId xmlns:a16="http://schemas.microsoft.com/office/drawing/2014/main" xmlns="" id="{F04C765F-50AC-4721-B371-59DC28BEB3D8}"/>
              </a:ext>
            </a:extLst>
          </p:cNvPr>
          <p:cNvSpPr/>
          <p:nvPr/>
        </p:nvSpPr>
        <p:spPr>
          <a:xfrm>
            <a:off x="3564288" y="3145647"/>
            <a:ext cx="2956026" cy="45455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000" dirty="0">
                <a:solidFill>
                  <a:schemeClr val="tx1"/>
                </a:solidFill>
              </a:rPr>
              <a:t>Garsinis informavimas</a:t>
            </a:r>
          </a:p>
          <a:p>
            <a:r>
              <a:rPr lang="lt-LT" sz="1000" dirty="0" err="1">
                <a:solidFill>
                  <a:schemeClr val="tx1"/>
                </a:solidFill>
              </a:rPr>
              <a:t>Žemagrindžiai</a:t>
            </a:r>
            <a:r>
              <a:rPr lang="lt-LT" sz="1000" dirty="0">
                <a:solidFill>
                  <a:schemeClr val="tx1"/>
                </a:solidFill>
              </a:rPr>
              <a:t> autobusai</a:t>
            </a:r>
          </a:p>
          <a:p>
            <a:r>
              <a:rPr lang="lt-LT" sz="1000" dirty="0">
                <a:solidFill>
                  <a:schemeClr val="tx1"/>
                </a:solidFill>
              </a:rPr>
              <a:t>Stotelių platformos aukštis</a:t>
            </a:r>
          </a:p>
        </p:txBody>
      </p:sp>
      <p:sp>
        <p:nvSpPr>
          <p:cNvPr id="61" name="Stačiakampis 60">
            <a:extLst>
              <a:ext uri="{FF2B5EF4-FFF2-40B4-BE49-F238E27FC236}">
                <a16:creationId xmlns:a16="http://schemas.microsoft.com/office/drawing/2014/main" xmlns="" id="{A6907DB9-051C-4FAA-8BB9-A3040E5E332D}"/>
              </a:ext>
            </a:extLst>
          </p:cNvPr>
          <p:cNvSpPr/>
          <p:nvPr/>
        </p:nvSpPr>
        <p:spPr>
          <a:xfrm>
            <a:off x="3564288" y="2619149"/>
            <a:ext cx="2956026" cy="45455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000" dirty="0">
                <a:solidFill>
                  <a:schemeClr val="tx1"/>
                </a:solidFill>
              </a:rPr>
              <a:t>Vaizdo kameros stotelėje</a:t>
            </a:r>
          </a:p>
          <a:p>
            <a:r>
              <a:rPr lang="lt-LT" sz="1000" dirty="0" err="1">
                <a:solidFill>
                  <a:schemeClr val="tx1"/>
                </a:solidFill>
              </a:rPr>
              <a:t>Wi</a:t>
            </a:r>
            <a:r>
              <a:rPr lang="lt-LT" sz="1000" dirty="0">
                <a:solidFill>
                  <a:schemeClr val="tx1"/>
                </a:solidFill>
              </a:rPr>
              <a:t>-Fi, aliarmo mygtukai</a:t>
            </a:r>
          </a:p>
          <a:p>
            <a:r>
              <a:rPr lang="lt-LT" sz="1000" dirty="0">
                <a:solidFill>
                  <a:schemeClr val="tx1"/>
                </a:solidFill>
              </a:rPr>
              <a:t>Estetika ir patogumas</a:t>
            </a:r>
          </a:p>
        </p:txBody>
      </p:sp>
      <p:sp>
        <p:nvSpPr>
          <p:cNvPr id="62" name="Stačiakampis 61">
            <a:extLst>
              <a:ext uri="{FF2B5EF4-FFF2-40B4-BE49-F238E27FC236}">
                <a16:creationId xmlns:a16="http://schemas.microsoft.com/office/drawing/2014/main" xmlns="" id="{18C86007-5DF8-4ABD-967A-BBB6098B46BB}"/>
              </a:ext>
            </a:extLst>
          </p:cNvPr>
          <p:cNvSpPr/>
          <p:nvPr/>
        </p:nvSpPr>
        <p:spPr>
          <a:xfrm>
            <a:off x="3564288" y="2091515"/>
            <a:ext cx="2956026" cy="45455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000" dirty="0">
                <a:solidFill>
                  <a:schemeClr val="tx1"/>
                </a:solidFill>
              </a:rPr>
              <a:t>Kelio apšvietimas</a:t>
            </a:r>
          </a:p>
          <a:p>
            <a:r>
              <a:rPr lang="lt-LT" sz="1000" dirty="0">
                <a:solidFill>
                  <a:schemeClr val="tx1"/>
                </a:solidFill>
              </a:rPr>
              <a:t>Vaizdo kameros</a:t>
            </a:r>
          </a:p>
          <a:p>
            <a:r>
              <a:rPr lang="lt-LT" sz="1000" dirty="0">
                <a:solidFill>
                  <a:schemeClr val="tx1"/>
                </a:solidFill>
              </a:rPr>
              <a:t>Dviračių saugyklos, takai</a:t>
            </a:r>
          </a:p>
        </p:txBody>
      </p:sp>
      <p:sp>
        <p:nvSpPr>
          <p:cNvPr id="63" name="Stačiakampis 62">
            <a:extLst>
              <a:ext uri="{FF2B5EF4-FFF2-40B4-BE49-F238E27FC236}">
                <a16:creationId xmlns:a16="http://schemas.microsoft.com/office/drawing/2014/main" xmlns="" id="{FA02C917-B70E-4313-9CB9-DB7B6AC8C702}"/>
              </a:ext>
            </a:extLst>
          </p:cNvPr>
          <p:cNvSpPr/>
          <p:nvPr/>
        </p:nvSpPr>
        <p:spPr>
          <a:xfrm>
            <a:off x="3564288" y="1573717"/>
            <a:ext cx="2956026" cy="45455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000">
                <a:solidFill>
                  <a:schemeClr val="tx1"/>
                </a:solidFill>
              </a:rPr>
              <a:t>Kelionės maršrutų</a:t>
            </a:r>
          </a:p>
          <a:p>
            <a:r>
              <a:rPr lang="lt-LT" sz="1000">
                <a:solidFill>
                  <a:schemeClr val="tx1"/>
                </a:solidFill>
              </a:rPr>
              <a:t>informacija</a:t>
            </a:r>
          </a:p>
        </p:txBody>
      </p:sp>
      <p:sp>
        <p:nvSpPr>
          <p:cNvPr id="64" name="Stačiakampis 63">
            <a:extLst>
              <a:ext uri="{FF2B5EF4-FFF2-40B4-BE49-F238E27FC236}">
                <a16:creationId xmlns:a16="http://schemas.microsoft.com/office/drawing/2014/main" xmlns="" id="{0749BAF0-3023-4FD9-8186-CC99EE24ED0B}"/>
              </a:ext>
            </a:extLst>
          </p:cNvPr>
          <p:cNvSpPr/>
          <p:nvPr/>
        </p:nvSpPr>
        <p:spPr>
          <a:xfrm>
            <a:off x="5165455" y="1619981"/>
            <a:ext cx="1230516" cy="347728"/>
          </a:xfrm>
          <a:prstGeom prst="rect">
            <a:avLst/>
          </a:prstGeom>
          <a:solidFill>
            <a:schemeClr val="bg1">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Išvykimo taškas</a:t>
            </a:r>
          </a:p>
          <a:p>
            <a:pPr algn="ctr"/>
            <a:r>
              <a:rPr lang="lt-LT" sz="1000" dirty="0">
                <a:solidFill>
                  <a:schemeClr val="bg1"/>
                </a:solidFill>
              </a:rPr>
              <a:t>Namai</a:t>
            </a:r>
          </a:p>
        </p:txBody>
      </p:sp>
      <p:sp>
        <p:nvSpPr>
          <p:cNvPr id="65" name="Stačiakampis 64">
            <a:extLst>
              <a:ext uri="{FF2B5EF4-FFF2-40B4-BE49-F238E27FC236}">
                <a16:creationId xmlns:a16="http://schemas.microsoft.com/office/drawing/2014/main" xmlns="" id="{B508570E-5495-431D-A5BB-4F77E4756EE8}"/>
              </a:ext>
            </a:extLst>
          </p:cNvPr>
          <p:cNvSpPr/>
          <p:nvPr/>
        </p:nvSpPr>
        <p:spPr>
          <a:xfrm>
            <a:off x="5165456" y="2146405"/>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a:solidFill>
                  <a:schemeClr val="bg1"/>
                </a:solidFill>
              </a:rPr>
              <a:t>Judėjimas link autobuso stotelės</a:t>
            </a:r>
          </a:p>
        </p:txBody>
      </p:sp>
      <p:sp>
        <p:nvSpPr>
          <p:cNvPr id="66" name="Stačiakampis 65">
            <a:extLst>
              <a:ext uri="{FF2B5EF4-FFF2-40B4-BE49-F238E27FC236}">
                <a16:creationId xmlns:a16="http://schemas.microsoft.com/office/drawing/2014/main" xmlns="" id="{44A5A2E6-9A0B-4A31-8570-30C72B939353}"/>
              </a:ext>
            </a:extLst>
          </p:cNvPr>
          <p:cNvSpPr/>
          <p:nvPr/>
        </p:nvSpPr>
        <p:spPr>
          <a:xfrm>
            <a:off x="5165455" y="2675423"/>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Autobuso laukimas stotelėje</a:t>
            </a:r>
          </a:p>
        </p:txBody>
      </p:sp>
      <p:sp>
        <p:nvSpPr>
          <p:cNvPr id="67" name="Stačiakampis 66">
            <a:extLst>
              <a:ext uri="{FF2B5EF4-FFF2-40B4-BE49-F238E27FC236}">
                <a16:creationId xmlns:a16="http://schemas.microsoft.com/office/drawing/2014/main" xmlns="" id="{E0B45705-1568-4885-8AB7-5F5E7FDC4E3C}"/>
              </a:ext>
            </a:extLst>
          </p:cNvPr>
          <p:cNvSpPr/>
          <p:nvPr/>
        </p:nvSpPr>
        <p:spPr>
          <a:xfrm>
            <a:off x="5165455" y="3200588"/>
            <a:ext cx="1230516" cy="347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bg1"/>
                </a:solidFill>
              </a:rPr>
              <a:t>Įlipimas į autobusą</a:t>
            </a:r>
          </a:p>
        </p:txBody>
      </p:sp>
      <p:sp>
        <p:nvSpPr>
          <p:cNvPr id="70" name="TextBox 69">
            <a:extLst>
              <a:ext uri="{FF2B5EF4-FFF2-40B4-BE49-F238E27FC236}">
                <a16:creationId xmlns:a16="http://schemas.microsoft.com/office/drawing/2014/main" xmlns="" id="{18EFD005-D15A-4A8C-85AC-947710F1EB8B}"/>
              </a:ext>
            </a:extLst>
          </p:cNvPr>
          <p:cNvSpPr txBox="1"/>
          <p:nvPr/>
        </p:nvSpPr>
        <p:spPr>
          <a:xfrm>
            <a:off x="7193282" y="1548544"/>
            <a:ext cx="4817710" cy="3323987"/>
          </a:xfrm>
          <a:prstGeom prst="rect">
            <a:avLst/>
          </a:prstGeom>
          <a:noFill/>
        </p:spPr>
        <p:txBody>
          <a:bodyPr wrap="square" rtlCol="0">
            <a:spAutoFit/>
          </a:bodyPr>
          <a:lstStyle/>
          <a:p>
            <a:r>
              <a:rPr lang="lt-LT" sz="1400" dirty="0"/>
              <a:t>Naujas požiūris: prioriteto teikimas draugiškam aplinkai visuomeniniam transportui mieste:</a:t>
            </a:r>
          </a:p>
          <a:p>
            <a:pPr marL="285750" indent="-285750">
              <a:buFont typeface="Arial" panose="020B0604020202020204" pitchFamily="34" charset="0"/>
              <a:buChar char="•"/>
            </a:pPr>
            <a:r>
              <a:rPr lang="lt-LT" sz="1400" dirty="0"/>
              <a:t>Autobusų parko elektrifikavimas</a:t>
            </a:r>
          </a:p>
          <a:p>
            <a:pPr marL="285750" indent="-285750">
              <a:buFont typeface="Arial" panose="020B0604020202020204" pitchFamily="34" charset="0"/>
              <a:buChar char="•"/>
            </a:pPr>
            <a:r>
              <a:rPr lang="lt-LT" sz="1400" dirty="0"/>
              <a:t>Esamų elektros tinklų išnaudojimas elektrinių autobusų ir kito elektra varomo transporto įkrovų stotelėms įrengti </a:t>
            </a:r>
          </a:p>
          <a:p>
            <a:pPr marL="285750" indent="-285750">
              <a:buFont typeface="Arial" panose="020B0604020202020204" pitchFamily="34" charset="0"/>
              <a:buChar char="•"/>
            </a:pPr>
            <a:r>
              <a:rPr lang="lt-LT" sz="1400" dirty="0"/>
              <a:t>Dinaminis šviesoforų valdymas</a:t>
            </a:r>
          </a:p>
          <a:p>
            <a:pPr marL="285750" indent="-285750">
              <a:buFont typeface="Arial" panose="020B0604020202020204" pitchFamily="34" charset="0"/>
              <a:buChar char="•"/>
            </a:pPr>
            <a:r>
              <a:rPr lang="lt-LT" sz="1400" dirty="0"/>
              <a:t>Transporto eilių valdymas</a:t>
            </a:r>
          </a:p>
          <a:p>
            <a:pPr marL="285750" indent="-285750">
              <a:buFont typeface="Arial" panose="020B0604020202020204" pitchFamily="34" charset="0"/>
              <a:buChar char="•"/>
            </a:pPr>
            <a:r>
              <a:rPr lang="lt-LT" sz="1400" dirty="0"/>
              <a:t>Eismo stebėjimas autobusuose įrengtomis kameromis ir perdavimas į valdymo pultą</a:t>
            </a:r>
          </a:p>
          <a:p>
            <a:pPr marL="285750" indent="-285750">
              <a:buFont typeface="Arial" panose="020B0604020202020204" pitchFamily="34" charset="0"/>
              <a:buChar char="•"/>
            </a:pPr>
            <a:r>
              <a:rPr lang="lt-LT" sz="1400" dirty="0"/>
              <a:t>Spūsčių mažinimas</a:t>
            </a:r>
          </a:p>
          <a:p>
            <a:pPr marL="285750" indent="-285750">
              <a:buFont typeface="Arial" panose="020B0604020202020204" pitchFamily="34" charset="0"/>
              <a:buChar char="•"/>
            </a:pPr>
            <a:r>
              <a:rPr lang="lt-LT" sz="1400" dirty="0"/>
              <a:t>Kertančiųjų gatvių valdymas</a:t>
            </a:r>
          </a:p>
          <a:p>
            <a:pPr marL="285750" indent="-285750">
              <a:buFont typeface="Arial" panose="020B0604020202020204" pitchFamily="34" charset="0"/>
              <a:buChar char="•"/>
            </a:pPr>
            <a:r>
              <a:rPr lang="lt-LT" sz="1400" dirty="0"/>
              <a:t>Elektroninių kelio ženklų, nukreipiančių į laisvas parkavimo vietas turinčias aikšteles centrinėje miesto dalyje įrengimas</a:t>
            </a:r>
          </a:p>
          <a:p>
            <a:pPr marL="285750" indent="-285750">
              <a:buFont typeface="Arial" panose="020B0604020202020204" pitchFamily="34" charset="0"/>
              <a:buChar char="•"/>
            </a:pPr>
            <a:r>
              <a:rPr lang="lt-LT" sz="1400" dirty="0"/>
              <a:t>Dviračių saugyklų bei takų plėtra</a:t>
            </a:r>
          </a:p>
          <a:p>
            <a:pPr marL="285750" indent="-285750">
              <a:buFont typeface="Arial" panose="020B0604020202020204" pitchFamily="34" charset="0"/>
              <a:buChar char="•"/>
            </a:pPr>
            <a:r>
              <a:rPr lang="lt-LT" sz="1400" dirty="0"/>
              <a:t>Vartotojui patogios vieningos aplikacijos sukūrimas</a:t>
            </a:r>
          </a:p>
        </p:txBody>
      </p:sp>
      <p:sp>
        <p:nvSpPr>
          <p:cNvPr id="46" name="Stačiakampis 45">
            <a:extLst>
              <a:ext uri="{FF2B5EF4-FFF2-40B4-BE49-F238E27FC236}">
                <a16:creationId xmlns:a16="http://schemas.microsoft.com/office/drawing/2014/main" xmlns="" id="{B9E0486D-D226-400B-A239-0950D8131AC3}"/>
              </a:ext>
            </a:extLst>
          </p:cNvPr>
          <p:cNvSpPr/>
          <p:nvPr/>
        </p:nvSpPr>
        <p:spPr>
          <a:xfrm>
            <a:off x="1753802" y="1137047"/>
            <a:ext cx="1230516" cy="34772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dirty="0">
                <a:solidFill>
                  <a:schemeClr val="tx1"/>
                </a:solidFill>
              </a:rPr>
              <a:t>TRADICINIS POŽIŪRIS</a:t>
            </a:r>
          </a:p>
        </p:txBody>
      </p:sp>
      <p:sp>
        <p:nvSpPr>
          <p:cNvPr id="52" name="Stačiakampis 51">
            <a:extLst>
              <a:ext uri="{FF2B5EF4-FFF2-40B4-BE49-F238E27FC236}">
                <a16:creationId xmlns:a16="http://schemas.microsoft.com/office/drawing/2014/main" xmlns="" id="{64406E33-672C-4907-A216-983F577FDF3D}"/>
              </a:ext>
            </a:extLst>
          </p:cNvPr>
          <p:cNvSpPr/>
          <p:nvPr/>
        </p:nvSpPr>
        <p:spPr>
          <a:xfrm>
            <a:off x="4427043" y="1140124"/>
            <a:ext cx="1230516" cy="34772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dirty="0">
                <a:solidFill>
                  <a:schemeClr val="tx1"/>
                </a:solidFill>
              </a:rPr>
              <a:t>NAUJAS POŽIŪRIS</a:t>
            </a:r>
          </a:p>
        </p:txBody>
      </p:sp>
      <p:sp>
        <p:nvSpPr>
          <p:cNvPr id="2" name="TextBox 1">
            <a:extLst>
              <a:ext uri="{FF2B5EF4-FFF2-40B4-BE49-F238E27FC236}">
                <a16:creationId xmlns:a16="http://schemas.microsoft.com/office/drawing/2014/main" xmlns="" id="{81216617-00F9-4D5D-B194-FED1E70E7ADB}"/>
              </a:ext>
            </a:extLst>
          </p:cNvPr>
          <p:cNvSpPr txBox="1"/>
          <p:nvPr/>
        </p:nvSpPr>
        <p:spPr>
          <a:xfrm>
            <a:off x="181006" y="162991"/>
            <a:ext cx="9026979" cy="523220"/>
          </a:xfrm>
          <a:prstGeom prst="rect">
            <a:avLst/>
          </a:prstGeom>
          <a:noFill/>
        </p:spPr>
        <p:txBody>
          <a:bodyPr wrap="square" rtlCol="0">
            <a:spAutoFit/>
          </a:bodyPr>
          <a:lstStyle/>
          <a:p>
            <a:r>
              <a:rPr lang="lt-LT" altLang="lt-LT" sz="2800" b="1" i="1" dirty="0">
                <a:solidFill>
                  <a:schemeClr val="accent1">
                    <a:lumMod val="75000"/>
                  </a:schemeClr>
                </a:solidFill>
                <a:latin typeface="Calibri" panose="020F0502020204030204" pitchFamily="34" charset="0"/>
                <a:cs typeface="Calibri" panose="020F0502020204030204" pitchFamily="34" charset="0"/>
              </a:rPr>
              <a:t>Siekiamas efektas: prioriteto teikimas viešajam transportui</a:t>
            </a:r>
            <a:endParaRPr lang="lt-LT" sz="2800" b="1" i="1" dirty="0">
              <a:solidFill>
                <a:schemeClr val="accent1">
                  <a:lumMod val="75000"/>
                </a:schemeClr>
              </a:solidFill>
            </a:endParaRPr>
          </a:p>
        </p:txBody>
      </p:sp>
      <p:pic>
        <p:nvPicPr>
          <p:cNvPr id="53" name="Picture 1">
            <a:extLst>
              <a:ext uri="{FF2B5EF4-FFF2-40B4-BE49-F238E27FC236}">
                <a16:creationId xmlns:a16="http://schemas.microsoft.com/office/drawing/2014/main" xmlns="" id="{9FECCFF7-9372-46E9-A6E7-F639D05055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Lietuviški elektrobusai išvažiavo į Klaipėdos gatves - DELFI Miestai">
            <a:extLst>
              <a:ext uri="{FF2B5EF4-FFF2-40B4-BE49-F238E27FC236}">
                <a16:creationId xmlns:a16="http://schemas.microsoft.com/office/drawing/2014/main" xmlns="" id="{3C6774B7-8E59-4ED8-A5BB-2C1E7F70D6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3919" y="5008647"/>
            <a:ext cx="1522589" cy="10144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ágenes, fotos de stock y vectores sobre Transporte Lima ...">
            <a:extLst>
              <a:ext uri="{FF2B5EF4-FFF2-40B4-BE49-F238E27FC236}">
                <a16:creationId xmlns:a16="http://schemas.microsoft.com/office/drawing/2014/main" xmlns="" id="{3BE44A50-7A68-460C-BE8B-2BF85718068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067"/>
          <a:stretch/>
        </p:blipFill>
        <p:spPr bwMode="auto">
          <a:xfrm>
            <a:off x="8537415" y="5008647"/>
            <a:ext cx="1571134" cy="10144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ncn Solar Automobiles Limited | Charging System">
            <a:extLst>
              <a:ext uri="{FF2B5EF4-FFF2-40B4-BE49-F238E27FC236}">
                <a16:creationId xmlns:a16="http://schemas.microsoft.com/office/drawing/2014/main" xmlns="" id="{10B95225-FE08-4134-82CE-7ED823AAFA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4295" y="4983255"/>
            <a:ext cx="1850222" cy="10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18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xmlns="" id="{B16F466E-ACF1-41DE-82DC-D8450491282D}"/>
              </a:ext>
            </a:extLst>
          </p:cNvPr>
          <p:cNvSpPr/>
          <p:nvPr/>
        </p:nvSpPr>
        <p:spPr>
          <a:xfrm>
            <a:off x="73891" y="1606742"/>
            <a:ext cx="11185236" cy="5287601"/>
          </a:xfrm>
          <a:prstGeom prst="rect">
            <a:avLst/>
          </a:prstGeom>
        </p:spPr>
        <p:txBody>
          <a:bodyPr wrap="square">
            <a:spAutoFit/>
          </a:bodyPr>
          <a:lstStyle/>
          <a:p>
            <a:pPr marL="457200" algn="just">
              <a:lnSpc>
                <a:spcPct val="107000"/>
              </a:lnSpc>
              <a:spcAft>
                <a:spcPts val="0"/>
              </a:spcAft>
            </a:pPr>
            <a:endParaRPr lang="lt-LT"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endParaRPr lang="lt-LT" dirty="0">
              <a:latin typeface="Calibri" panose="020F0502020204030204" pitchFamily="34" charset="0"/>
              <a:ea typeface="Calibri" panose="020F0502020204030204" pitchFamily="34" charset="0"/>
              <a:cs typeface="Times New Roman" panose="02020603050405020304" pitchFamily="18" charset="0"/>
            </a:endParaRPr>
          </a:p>
          <a:p>
            <a:pPr algn="just"/>
            <a:r>
              <a:rPr lang="lt-LT" sz="1600" dirty="0"/>
              <a:t>EBPO rekomendacijose Lietuva skatinama racionalizuoti sektorius, kuriuose veikia daug tą pačią (artimą) veiklą vykdančių VVĮ (SKĮ), siūloma sujungti tą pačią (artimą) veiklą vykdančias įmones¹.</a:t>
            </a:r>
          </a:p>
          <a:p>
            <a:pPr algn="just"/>
            <a:endParaRPr lang="lt-LT" sz="1600" dirty="0"/>
          </a:p>
          <a:p>
            <a:pPr algn="just"/>
            <a:r>
              <a:rPr lang="lt-L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Viešojo sektoriaus paslaugų teikimo tobulinimas ir į gyventojus nukreiptų aptarnavimo modelių kūrimas yra daugelio savivaldybių, miestų, šalių svarbiausi prioritetai. Siekiant tobulinti paslaugas, optimizuoti kaštus, diegti naujoves, remiamasi kitų šalių iniciatyvomis ir praktikomis, šalia esančių verslo įmonių patirtimis ir naujomis vizijomis. Naudojantis egzistuojančiais modeliais galima nustatyti geriausią patirtį ir mokytis iš patiriamų iššūkių. Be to, siekiant ne tik sutaupyti kaštus, bet ir gerinti aptarnavimo kokybę, prieinamumą, greitį, dažnai viešąsias paslaugas teikiančios įmonės yra sujungiamos, reorganizuojamos ar kitaip pertvarkomos. Ypač dažna praktika pasitaiko pertvarkant mokymo įstaigas, universitetus, gydymo įstaigas. Todėl viešojo sektoriaus ar savivaldybių įstaigų ir įmonių pertvarkos neretai pasižymi tam tikromis, tik šiam sektoriui būdingomis ypatybėmis. </a:t>
            </a:r>
            <a:endParaRPr lang="lt-LT"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lt-LT" sz="16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lt-LT" sz="1600" dirty="0">
                <a:solidFill>
                  <a:srgbClr val="000000"/>
                </a:solidFill>
                <a:latin typeface="Calibri" panose="020F0502020204030204" pitchFamily="34" charset="0"/>
                <a:cs typeface="Times New Roman" panose="02020603050405020304" pitchFamily="18" charset="0"/>
              </a:rPr>
              <a:t>Šiuo projektu siekiame įvertinti UAB „Klaipėdos autobusų parkas“ ir UAB „Gatvių apšvietimas“ reorganizavimo sujungimo būdu tikslingumą, argumentus, naudą. Taip pat planuojame pateikti rekomendacijas sėkmingesniam įgyvendinimui, aptarti galimus modelius, pateikti pasiūlymus ir suformuluoti naują viziją.</a:t>
            </a:r>
          </a:p>
          <a:p>
            <a:pPr marL="457200" algn="just">
              <a:lnSpc>
                <a:spcPct val="107000"/>
              </a:lnSpc>
              <a:spcAft>
                <a:spcPts val="800"/>
              </a:spcAft>
            </a:pPr>
            <a:endParaRPr lang="lt-LT"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lt-L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¹ </a:t>
            </a:r>
            <a:r>
              <a:rPr lang="lt-LT" sz="1100" dirty="0"/>
              <a:t>LR Valstybės kontrolės Veiklos audito ataskaita „Ar savivaldybių kontroliuojamų įmonių valdysena užtikrina efektyvią ir skaidrią įmonių veiklą https://www.vkontrole.lt/paieska.aspx</a:t>
            </a:r>
          </a:p>
          <a:p>
            <a:pPr marL="457200" algn="just">
              <a:lnSpc>
                <a:spcPct val="107000"/>
              </a:lnSpc>
              <a:spcAft>
                <a:spcPts val="800"/>
              </a:spcAft>
            </a:pPr>
            <a:endParaRPr lang="lt-LT"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1">
            <a:extLst>
              <a:ext uri="{FF2B5EF4-FFF2-40B4-BE49-F238E27FC236}">
                <a16:creationId xmlns:a16="http://schemas.microsoft.com/office/drawing/2014/main" xmlns="" id="{9D727D61-910E-4BB5-9C58-AC38FE36BC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ntraštė 1">
            <a:extLst>
              <a:ext uri="{FF2B5EF4-FFF2-40B4-BE49-F238E27FC236}">
                <a16:creationId xmlns:a16="http://schemas.microsoft.com/office/drawing/2014/main" xmlns="" id="{1D0E98AF-4A2A-4DD6-93A5-185055231A5D}"/>
              </a:ext>
            </a:extLst>
          </p:cNvPr>
          <p:cNvSpPr>
            <a:spLocks noGrp="1"/>
          </p:cNvSpPr>
          <p:nvPr>
            <p:ph type="title"/>
          </p:nvPr>
        </p:nvSpPr>
        <p:spPr>
          <a:xfrm>
            <a:off x="150091" y="286372"/>
            <a:ext cx="8229600" cy="321817"/>
          </a:xfrm>
        </p:spPr>
        <p:txBody>
          <a:bodyPr>
            <a:noAutofit/>
          </a:bodyPr>
          <a:lstStyle/>
          <a:p>
            <a:r>
              <a:rPr lang="lt-LT" altLang="en-US" sz="2800" b="1" i="1" dirty="0">
                <a:solidFill>
                  <a:schemeClr val="accent1">
                    <a:lumMod val="75000"/>
                  </a:schemeClr>
                </a:solidFill>
                <a:latin typeface="+mn-lt"/>
              </a:rPr>
              <a:t>Įvadas</a:t>
            </a:r>
          </a:p>
        </p:txBody>
      </p:sp>
    </p:spTree>
    <p:extLst>
      <p:ext uri="{BB962C8B-B14F-4D97-AF65-F5344CB8AC3E}">
        <p14:creationId xmlns:p14="http://schemas.microsoft.com/office/powerpoint/2010/main" val="898805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a:extLst>
              <a:ext uri="{FF2B5EF4-FFF2-40B4-BE49-F238E27FC236}">
                <a16:creationId xmlns:a16="http://schemas.microsoft.com/office/drawing/2014/main" xmlns="" id="{A4F98E91-78C9-4621-A3A8-B1C88414B502}"/>
              </a:ext>
            </a:extLst>
          </p:cNvPr>
          <p:cNvSpPr/>
          <p:nvPr/>
        </p:nvSpPr>
        <p:spPr>
          <a:xfrm>
            <a:off x="233422" y="170938"/>
            <a:ext cx="5218095" cy="523220"/>
          </a:xfrm>
          <a:prstGeom prst="rect">
            <a:avLst/>
          </a:prstGeom>
        </p:spPr>
        <p:txBody>
          <a:bodyPr wrap="none">
            <a:spAutoFit/>
          </a:bodyPr>
          <a:lstStyle/>
          <a:p>
            <a:pPr>
              <a:spcAft>
                <a:spcPts val="800"/>
              </a:spcAft>
            </a:pPr>
            <a:r>
              <a:rPr lang="lt-LT" sz="2800" b="1" i="1" dirty="0">
                <a:solidFill>
                  <a:schemeClr val="accent1">
                    <a:lumMod val="75000"/>
                  </a:schemeClr>
                </a:solidFill>
                <a:latin typeface="Calibri" panose="020F0502020204030204" pitchFamily="34" charset="0"/>
              </a:rPr>
              <a:t>Susijungimo iššūkiai ir sprendimai</a:t>
            </a:r>
          </a:p>
        </p:txBody>
      </p:sp>
      <p:sp>
        <p:nvSpPr>
          <p:cNvPr id="7" name="Stačiakampis 6">
            <a:extLst>
              <a:ext uri="{FF2B5EF4-FFF2-40B4-BE49-F238E27FC236}">
                <a16:creationId xmlns:a16="http://schemas.microsoft.com/office/drawing/2014/main" xmlns="" id="{703727BC-D7F8-482E-B565-5233625A6361}"/>
              </a:ext>
            </a:extLst>
          </p:cNvPr>
          <p:cNvSpPr/>
          <p:nvPr/>
        </p:nvSpPr>
        <p:spPr>
          <a:xfrm>
            <a:off x="897332" y="1228723"/>
            <a:ext cx="5533948" cy="269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just" defTabSz="928688">
              <a:lnSpc>
                <a:spcPct val="107000"/>
              </a:lnSpc>
              <a:spcAft>
                <a:spcPts val="0"/>
              </a:spcAft>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Susijungimų, kuriuose dalyvauja viešąsias paslaugas teikiančios organizacijos, taupymo kaštų ir ekonominės naudos dažnai būna sunkiau pasiekiamos. Principai, kurie gali tikti verslui, dažnai netinka viešajam sektoriui dėl socialinės atsakomybės, požiūrio į darbuotojus. Vien tik ekonominės naudos ieškojimas kelių įmonių sujungimo atveju gali ir nebūti pagrindiniu argumentu. Taisyklės, kurios tinkamos tokiam sektoriui, kaip sveikatos apsauga, ugdymas, keleivių vežimas, dažnu atveju bus kitokios nei verslo įmonėms. Viešajame sektoriuje siekiama, kad administracinio sujungimo modelis sustiprintų naujo vieneto gebėjimus prisiimti didesnę atsakomybę už paslaugų teikimą, geresnį prieinamumą. </a:t>
            </a:r>
            <a:endParaRPr lang="lt-LT"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a:extLst>
              <a:ext uri="{FF2B5EF4-FFF2-40B4-BE49-F238E27FC236}">
                <a16:creationId xmlns:a16="http://schemas.microsoft.com/office/drawing/2014/main" xmlns="" id="{D7451E80-DEE3-4653-815F-9DA57E3C1828}"/>
              </a:ext>
            </a:extLst>
          </p:cNvPr>
          <p:cNvSpPr/>
          <p:nvPr/>
        </p:nvSpPr>
        <p:spPr>
          <a:xfrm rot="16200000">
            <a:off x="-812408" y="2328859"/>
            <a:ext cx="2693039" cy="4927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8688">
              <a:spcAft>
                <a:spcPts val="0"/>
              </a:spcAft>
            </a:pPr>
            <a:r>
              <a:rPr lang="lt-LT"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Prieinamumo užtikrinimas</a:t>
            </a:r>
          </a:p>
        </p:txBody>
      </p:sp>
      <p:sp>
        <p:nvSpPr>
          <p:cNvPr id="14" name="Stačiakampis 13">
            <a:extLst>
              <a:ext uri="{FF2B5EF4-FFF2-40B4-BE49-F238E27FC236}">
                <a16:creationId xmlns:a16="http://schemas.microsoft.com/office/drawing/2014/main" xmlns="" id="{7713E418-9B5D-4D1D-9F92-D4DB0E70A3A2}"/>
              </a:ext>
            </a:extLst>
          </p:cNvPr>
          <p:cNvSpPr/>
          <p:nvPr/>
        </p:nvSpPr>
        <p:spPr>
          <a:xfrm>
            <a:off x="6548120" y="1227828"/>
            <a:ext cx="5533948" cy="2693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just">
              <a:lnSpc>
                <a:spcPct val="107000"/>
              </a:lnSpc>
              <a:spcAft>
                <a:spcPts val="0"/>
              </a:spcAft>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Sumažinti įmonių bendruosius administravimo kaštus siekiama iš veiklos efektyvinimo ir mažesnio įmonių valdymo aparato. Didžioji dalis darbuotojų, ypač specialistų savo sukauptą kompetenciją ir įgūdžius stiprins per naujus įgūdžius įgyjamus dėl įmonių jungimo. Dėl glaudesnio bendradarbiavimo pagreitės procesai, atsiras kokybiškesnių paslaugų, dėl panašaus veiklos pobūdžio atsiras sinergija geresniam darbų vykdymui.</a:t>
            </a:r>
          </a:p>
        </p:txBody>
      </p:sp>
      <p:sp>
        <p:nvSpPr>
          <p:cNvPr id="15" name="Stačiakampis 14">
            <a:extLst>
              <a:ext uri="{FF2B5EF4-FFF2-40B4-BE49-F238E27FC236}">
                <a16:creationId xmlns:a16="http://schemas.microsoft.com/office/drawing/2014/main" xmlns="" id="{DBAF4B72-60F8-406E-B976-564799517428}"/>
              </a:ext>
            </a:extLst>
          </p:cNvPr>
          <p:cNvSpPr/>
          <p:nvPr/>
        </p:nvSpPr>
        <p:spPr>
          <a:xfrm>
            <a:off x="897332" y="790695"/>
            <a:ext cx="5533948" cy="3693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defTabSz="928688">
              <a:lnSpc>
                <a:spcPct val="107000"/>
              </a:lnSpc>
              <a:spcAft>
                <a:spcPts val="0"/>
              </a:spcAft>
            </a:pPr>
            <a:r>
              <a:rPr lang="lt-LT"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Iššūkiai</a:t>
            </a:r>
          </a:p>
        </p:txBody>
      </p:sp>
      <p:sp>
        <p:nvSpPr>
          <p:cNvPr id="16" name="Stačiakampis 15">
            <a:extLst>
              <a:ext uri="{FF2B5EF4-FFF2-40B4-BE49-F238E27FC236}">
                <a16:creationId xmlns:a16="http://schemas.microsoft.com/office/drawing/2014/main" xmlns="" id="{8187F6EA-FA42-4B72-AAE3-F73EEBC06DAD}"/>
              </a:ext>
            </a:extLst>
          </p:cNvPr>
          <p:cNvSpPr/>
          <p:nvPr/>
        </p:nvSpPr>
        <p:spPr>
          <a:xfrm>
            <a:off x="6552401" y="788910"/>
            <a:ext cx="5533948" cy="3693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defTabSz="928688">
              <a:lnSpc>
                <a:spcPct val="107000"/>
              </a:lnSpc>
              <a:spcAft>
                <a:spcPts val="0"/>
              </a:spcAft>
            </a:pPr>
            <a:r>
              <a:rPr lang="lt-LT"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Sprendimai</a:t>
            </a:r>
          </a:p>
        </p:txBody>
      </p:sp>
      <p:sp>
        <p:nvSpPr>
          <p:cNvPr id="20" name="Stačiakampis 19">
            <a:extLst>
              <a:ext uri="{FF2B5EF4-FFF2-40B4-BE49-F238E27FC236}">
                <a16:creationId xmlns:a16="http://schemas.microsoft.com/office/drawing/2014/main" xmlns="" id="{E142E567-A046-46AD-B428-1445680F557F}"/>
              </a:ext>
            </a:extLst>
          </p:cNvPr>
          <p:cNvSpPr/>
          <p:nvPr/>
        </p:nvSpPr>
        <p:spPr>
          <a:xfrm>
            <a:off x="897332" y="3990455"/>
            <a:ext cx="5533948" cy="269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just">
              <a:lnSpc>
                <a:spcPct val="107000"/>
              </a:lnSpc>
              <a:spcAft>
                <a:spcPts val="0"/>
              </a:spcAft>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Vietoje klasikinių verslo argumentų reorganizuojant įmones jungimo būdu, kai iškeliamas konkurencinio pranašumo didinimas ir privalumai, viešojo sektoriaus įmonių jungimo atveju turėtų būti kreipiamas didesnis dėmesys į socialines naudas, vertę viešosioms paslaugoms gerinti. Viešųjų įstaigų ar organizacijų reorganizavimui keliami aukštesni kokybiniai tikslai: naujų strateginių krypčių vystymas, paslaugų spektro plėtimas, didesnių ir ambicingesnių projektų pradžia.</a:t>
            </a:r>
            <a:endParaRPr lang="lt-LT"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Stačiakampis 20">
            <a:extLst>
              <a:ext uri="{FF2B5EF4-FFF2-40B4-BE49-F238E27FC236}">
                <a16:creationId xmlns:a16="http://schemas.microsoft.com/office/drawing/2014/main" xmlns="" id="{A65C6E99-2527-4C34-9AAA-AEDE1C44F89C}"/>
              </a:ext>
            </a:extLst>
          </p:cNvPr>
          <p:cNvSpPr/>
          <p:nvPr/>
        </p:nvSpPr>
        <p:spPr>
          <a:xfrm rot="16200000">
            <a:off x="-812408" y="5090591"/>
            <a:ext cx="2693039" cy="4927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8688">
              <a:spcAft>
                <a:spcPts val="0"/>
              </a:spcAft>
            </a:pPr>
            <a:r>
              <a:rPr lang="lt-LT"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Kokybės kėlimas</a:t>
            </a:r>
          </a:p>
        </p:txBody>
      </p:sp>
      <p:sp>
        <p:nvSpPr>
          <p:cNvPr id="22" name="Stačiakampis 21">
            <a:extLst>
              <a:ext uri="{FF2B5EF4-FFF2-40B4-BE49-F238E27FC236}">
                <a16:creationId xmlns:a16="http://schemas.microsoft.com/office/drawing/2014/main" xmlns="" id="{B9139169-4B8D-4701-ACCE-746672EDE14B}"/>
              </a:ext>
            </a:extLst>
          </p:cNvPr>
          <p:cNvSpPr/>
          <p:nvPr/>
        </p:nvSpPr>
        <p:spPr>
          <a:xfrm>
            <a:off x="6548120" y="3990452"/>
            <a:ext cx="5533948" cy="269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just">
              <a:lnSpc>
                <a:spcPct val="107000"/>
              </a:lnSpc>
              <a:spcAft>
                <a:spcPts val="0"/>
              </a:spcAft>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Jungiant įmones vienas iš pagrindinių tikslų yra išlaikyti darbuotojus, išlaikyti esamas paslaugas ir kompetencijas, dėl veiklų sinergijos greičiau, pigiau ir darniau įgyvendinti darnaus judumo plano priemones.</a:t>
            </a:r>
          </a:p>
        </p:txBody>
      </p:sp>
      <p:pic>
        <p:nvPicPr>
          <p:cNvPr id="23" name="Picture 1">
            <a:extLst>
              <a:ext uri="{FF2B5EF4-FFF2-40B4-BE49-F238E27FC236}">
                <a16:creationId xmlns:a16="http://schemas.microsoft.com/office/drawing/2014/main" xmlns="" id="{02B10E0D-F699-4CA8-B291-2CB6AEDB8E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25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čiakampis 6">
            <a:extLst>
              <a:ext uri="{FF2B5EF4-FFF2-40B4-BE49-F238E27FC236}">
                <a16:creationId xmlns:a16="http://schemas.microsoft.com/office/drawing/2014/main" xmlns="" id="{703727BC-D7F8-482E-B565-5233625A6361}"/>
              </a:ext>
            </a:extLst>
          </p:cNvPr>
          <p:cNvSpPr/>
          <p:nvPr/>
        </p:nvSpPr>
        <p:spPr>
          <a:xfrm>
            <a:off x="897332" y="1228723"/>
            <a:ext cx="5533948" cy="269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just">
              <a:lnSpc>
                <a:spcPct val="107000"/>
              </a:lnSpc>
              <a:spcAft>
                <a:spcPts val="800"/>
              </a:spcAft>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Atkreiptinas dėmesys ir į viešojo sektoriaus vadovams kylančius iššūkius, atsirandančius reorganizavimo procese. Paprastai verslo įmonėse vadovai pasitelkia didesnes vidinių ir išorinių specialistų komandas, vadovybės sprendimai vykdomi dažniausiai besąlygiškai. O viešojo sektoriaus vadovams tenka vienasmenė atsakomybė, savarankiškas kaitos proceso valdymas ir organizavimas dėl ribotų išteklių. Viešojo sektoriaus vadovų autoritetas ir jų veiksmų teisėtumas dažnai nepagrįstai ginčijami, stebimi ir aptarinėjami tokiu mastu, kokio nėra privačiame sektoriuje.</a:t>
            </a:r>
            <a:endParaRPr lang="lt-LT"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a:extLst>
              <a:ext uri="{FF2B5EF4-FFF2-40B4-BE49-F238E27FC236}">
                <a16:creationId xmlns:a16="http://schemas.microsoft.com/office/drawing/2014/main" xmlns="" id="{D7451E80-DEE3-4653-815F-9DA57E3C1828}"/>
              </a:ext>
            </a:extLst>
          </p:cNvPr>
          <p:cNvSpPr/>
          <p:nvPr/>
        </p:nvSpPr>
        <p:spPr>
          <a:xfrm rot="16200000">
            <a:off x="-812408" y="2328859"/>
            <a:ext cx="2693039" cy="4927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8688">
              <a:spcAft>
                <a:spcPts val="0"/>
              </a:spcAft>
            </a:pPr>
            <a:r>
              <a:rPr lang="lt-LT"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Proceso valdymas</a:t>
            </a:r>
          </a:p>
        </p:txBody>
      </p:sp>
      <p:sp>
        <p:nvSpPr>
          <p:cNvPr id="14" name="Stačiakampis 13">
            <a:extLst>
              <a:ext uri="{FF2B5EF4-FFF2-40B4-BE49-F238E27FC236}">
                <a16:creationId xmlns:a16="http://schemas.microsoft.com/office/drawing/2014/main" xmlns="" id="{7713E418-9B5D-4D1D-9F92-D4DB0E70A3A2}"/>
              </a:ext>
            </a:extLst>
          </p:cNvPr>
          <p:cNvSpPr/>
          <p:nvPr/>
        </p:nvSpPr>
        <p:spPr>
          <a:xfrm>
            <a:off x="6548120" y="1228721"/>
            <a:ext cx="5533948" cy="2693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just">
              <a:lnSpc>
                <a:spcPct val="107000"/>
              </a:lnSpc>
              <a:spcAft>
                <a:spcPts val="0"/>
              </a:spcAft>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Reorganizavimo procesas jungiant įmones nukreiptas į organizacinės struktūros  bei turto valdymo optimizavimą, kaštų mažinimą, paslaugų gerinimą ir naujų plėtojimą. Siekiant užtikrinti sklandų reorganizavimo procesą planuojama iš įmonių specialistų, suvokiančių atskirų jungiamų įmonių specifinius veiklos ypatumus, sudaryti komandą, atsakingą už sklandų procesą.</a:t>
            </a:r>
          </a:p>
          <a:p>
            <a:pPr marL="85725" algn="just">
              <a:lnSpc>
                <a:spcPct val="107000"/>
              </a:lnSpc>
              <a:spcAft>
                <a:spcPts val="0"/>
              </a:spcAft>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Potencialiai jungiamose įmonėse yra vienoda finansų apskaitai naudojama programinė sistema, kas leidžia greitai ir išvengiant klaidų atlikti finansinių duomenų apjungimą.</a:t>
            </a:r>
          </a:p>
        </p:txBody>
      </p:sp>
      <p:sp>
        <p:nvSpPr>
          <p:cNvPr id="15" name="Stačiakampis 14">
            <a:extLst>
              <a:ext uri="{FF2B5EF4-FFF2-40B4-BE49-F238E27FC236}">
                <a16:creationId xmlns:a16="http://schemas.microsoft.com/office/drawing/2014/main" xmlns="" id="{DBAF4B72-60F8-406E-B976-564799517428}"/>
              </a:ext>
            </a:extLst>
          </p:cNvPr>
          <p:cNvSpPr/>
          <p:nvPr/>
        </p:nvSpPr>
        <p:spPr>
          <a:xfrm>
            <a:off x="897332" y="790695"/>
            <a:ext cx="5533948" cy="3693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defTabSz="928688">
              <a:lnSpc>
                <a:spcPct val="107000"/>
              </a:lnSpc>
              <a:spcAft>
                <a:spcPts val="0"/>
              </a:spcAft>
            </a:pPr>
            <a:r>
              <a:rPr lang="lt-LT"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Iššūkiai</a:t>
            </a:r>
          </a:p>
        </p:txBody>
      </p:sp>
      <p:sp>
        <p:nvSpPr>
          <p:cNvPr id="16" name="Stačiakampis 15">
            <a:extLst>
              <a:ext uri="{FF2B5EF4-FFF2-40B4-BE49-F238E27FC236}">
                <a16:creationId xmlns:a16="http://schemas.microsoft.com/office/drawing/2014/main" xmlns="" id="{8187F6EA-FA42-4B72-AAE3-F73EEBC06DAD}"/>
              </a:ext>
            </a:extLst>
          </p:cNvPr>
          <p:cNvSpPr/>
          <p:nvPr/>
        </p:nvSpPr>
        <p:spPr>
          <a:xfrm>
            <a:off x="6552401" y="788910"/>
            <a:ext cx="5533948" cy="3693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defTabSz="928688">
              <a:lnSpc>
                <a:spcPct val="107000"/>
              </a:lnSpc>
              <a:spcAft>
                <a:spcPts val="0"/>
              </a:spcAft>
            </a:pPr>
            <a:r>
              <a:rPr lang="lt-LT"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Sprendimai</a:t>
            </a:r>
          </a:p>
        </p:txBody>
      </p:sp>
      <p:sp>
        <p:nvSpPr>
          <p:cNvPr id="20" name="Stačiakampis 19">
            <a:extLst>
              <a:ext uri="{FF2B5EF4-FFF2-40B4-BE49-F238E27FC236}">
                <a16:creationId xmlns:a16="http://schemas.microsoft.com/office/drawing/2014/main" xmlns="" id="{E142E567-A046-46AD-B428-1445680F557F}"/>
              </a:ext>
            </a:extLst>
          </p:cNvPr>
          <p:cNvSpPr/>
          <p:nvPr/>
        </p:nvSpPr>
        <p:spPr>
          <a:xfrm>
            <a:off x="897332" y="3990455"/>
            <a:ext cx="5533948" cy="11454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just">
              <a:lnSpc>
                <a:spcPct val="107000"/>
              </a:lnSpc>
              <a:spcAft>
                <a:spcPts val="0"/>
              </a:spcAft>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Susijungimai labai dažnai žlunga dėl įmonių kultūrinių skirtumų. </a:t>
            </a:r>
          </a:p>
          <a:p>
            <a:pPr marL="85725" algn="just">
              <a:lnSpc>
                <a:spcPct val="107000"/>
              </a:lnSpc>
              <a:spcAft>
                <a:spcPts val="0"/>
              </a:spcAft>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Nors susijungimas gali ir turėti finansinę naudą, pagreitėti plėtra rinkoje, skirtinga verslo kultūra ir korporatyvinius tikslus ribojančios asmenybės per dažnai griauna net geriausiai apgalvotus verslo planus.</a:t>
            </a:r>
          </a:p>
        </p:txBody>
      </p:sp>
      <p:sp>
        <p:nvSpPr>
          <p:cNvPr id="21" name="Stačiakampis 20">
            <a:extLst>
              <a:ext uri="{FF2B5EF4-FFF2-40B4-BE49-F238E27FC236}">
                <a16:creationId xmlns:a16="http://schemas.microsoft.com/office/drawing/2014/main" xmlns="" id="{A65C6E99-2527-4C34-9AAA-AEDE1C44F89C}"/>
              </a:ext>
            </a:extLst>
          </p:cNvPr>
          <p:cNvSpPr/>
          <p:nvPr/>
        </p:nvSpPr>
        <p:spPr>
          <a:xfrm rot="16200000">
            <a:off x="-812408" y="5090591"/>
            <a:ext cx="2693039" cy="4927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8688">
              <a:spcAft>
                <a:spcPts val="0"/>
              </a:spcAft>
            </a:pPr>
            <a:r>
              <a:rPr lang="lt-LT"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Personalas ir vidinė kultūra</a:t>
            </a:r>
          </a:p>
        </p:txBody>
      </p:sp>
      <p:sp>
        <p:nvSpPr>
          <p:cNvPr id="22" name="Stačiakampis 21">
            <a:extLst>
              <a:ext uri="{FF2B5EF4-FFF2-40B4-BE49-F238E27FC236}">
                <a16:creationId xmlns:a16="http://schemas.microsoft.com/office/drawing/2014/main" xmlns="" id="{B9139169-4B8D-4701-ACCE-746672EDE14B}"/>
              </a:ext>
            </a:extLst>
          </p:cNvPr>
          <p:cNvSpPr/>
          <p:nvPr/>
        </p:nvSpPr>
        <p:spPr>
          <a:xfrm>
            <a:off x="6548120" y="3990453"/>
            <a:ext cx="5533948" cy="1145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just">
              <a:lnSpc>
                <a:spcPct val="107000"/>
              </a:lnSpc>
              <a:spcAft>
                <a:spcPts val="0"/>
              </a:spcAft>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Šiuo metu abiem potencialiai jungiamoms įmonėms vadovauja tas pats vadovas. Įmonių komandoms vadovas-darbuotojas adaptacijos fazė yra pasibaigusi. Vadovui per šį vadovavimo abiem įmonėms laikotarpį, abi įmonės yra pažįstamos iš vidaus, valdomos galimos rizikos.</a:t>
            </a:r>
          </a:p>
        </p:txBody>
      </p:sp>
      <p:sp>
        <p:nvSpPr>
          <p:cNvPr id="11" name="Stačiakampis 10">
            <a:extLst>
              <a:ext uri="{FF2B5EF4-FFF2-40B4-BE49-F238E27FC236}">
                <a16:creationId xmlns:a16="http://schemas.microsoft.com/office/drawing/2014/main" xmlns="" id="{8427F0ED-E39F-44C1-8A3C-8BF1F0AC4194}"/>
              </a:ext>
            </a:extLst>
          </p:cNvPr>
          <p:cNvSpPr/>
          <p:nvPr/>
        </p:nvSpPr>
        <p:spPr>
          <a:xfrm>
            <a:off x="897332" y="5204576"/>
            <a:ext cx="5533948" cy="1478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algn="just"/>
            <a:r>
              <a:rPr lang="lt-LT" sz="1400" dirty="0">
                <a:solidFill>
                  <a:schemeClr val="tx1"/>
                </a:solidFill>
              </a:rPr>
              <a:t>Žmogiškieji ištekliai yra bene svarbiausias elementas paslaugų sektoriuje. Todėl kiekvienas skyrius ir padalinio vienetas turi būti kruopščiai įvertintas. Ar darbuotojų požiūris į skirtingus skyrius yra teigiamas, priešingas ar kolegialus? Ar padaliniai palaiko naujoves, o gal vengia rizikos ir sieks stabdyti pokyčius? Nesant darbuotojų specialiųjų kompetencijų įvertinimo, gali nukentėti dalis paslaugų.</a:t>
            </a:r>
          </a:p>
        </p:txBody>
      </p:sp>
      <p:sp>
        <p:nvSpPr>
          <p:cNvPr id="12" name="Stačiakampis 11">
            <a:extLst>
              <a:ext uri="{FF2B5EF4-FFF2-40B4-BE49-F238E27FC236}">
                <a16:creationId xmlns:a16="http://schemas.microsoft.com/office/drawing/2014/main" xmlns="" id="{91D44486-C17B-49D5-B107-791D901F482E}"/>
              </a:ext>
            </a:extLst>
          </p:cNvPr>
          <p:cNvSpPr/>
          <p:nvPr/>
        </p:nvSpPr>
        <p:spPr>
          <a:xfrm>
            <a:off x="6548120" y="5204576"/>
            <a:ext cx="5533948" cy="14789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just">
              <a:lnSpc>
                <a:spcPct val="107000"/>
              </a:lnSpc>
              <a:spcAft>
                <a:spcPts val="0"/>
              </a:spcAft>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Įmonėms jau kurį laiką vadovauja vienam vadovui pavyko pažinti įmonių vidinę kultūrą, darbuotojus, įvertinti darbuotojų kompetencijas bei galimas rizikas dėl nesuderinamumo. Reorganizuojant įmones sujungimo būdu bus užtikrintas žmogiškųjų išteklių išlaikymas, paslaugų vykdymo tęstinumas, išlaikant ir motyvuojant atskirų jungiamų įmonių specifinių veiklos ypatumų specialistus.</a:t>
            </a:r>
          </a:p>
        </p:txBody>
      </p:sp>
      <p:pic>
        <p:nvPicPr>
          <p:cNvPr id="13" name="Picture 1">
            <a:extLst>
              <a:ext uri="{FF2B5EF4-FFF2-40B4-BE49-F238E27FC236}">
                <a16:creationId xmlns:a16="http://schemas.microsoft.com/office/drawing/2014/main" xmlns="" id="{40192329-0624-403F-BE7F-B50082665C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tačiakampis 16">
            <a:extLst>
              <a:ext uri="{FF2B5EF4-FFF2-40B4-BE49-F238E27FC236}">
                <a16:creationId xmlns:a16="http://schemas.microsoft.com/office/drawing/2014/main" xmlns="" id="{23987473-3B55-4770-B69C-375ED71E5A6E}"/>
              </a:ext>
            </a:extLst>
          </p:cNvPr>
          <p:cNvSpPr/>
          <p:nvPr/>
        </p:nvSpPr>
        <p:spPr>
          <a:xfrm>
            <a:off x="233422" y="170938"/>
            <a:ext cx="5218095" cy="523220"/>
          </a:xfrm>
          <a:prstGeom prst="rect">
            <a:avLst/>
          </a:prstGeom>
        </p:spPr>
        <p:txBody>
          <a:bodyPr wrap="none">
            <a:spAutoFit/>
          </a:bodyPr>
          <a:lstStyle/>
          <a:p>
            <a:pPr>
              <a:spcAft>
                <a:spcPts val="800"/>
              </a:spcAft>
            </a:pPr>
            <a:r>
              <a:rPr lang="lt-LT" sz="2800" b="1" i="1" dirty="0">
                <a:solidFill>
                  <a:schemeClr val="accent1">
                    <a:lumMod val="75000"/>
                  </a:schemeClr>
                </a:solidFill>
                <a:latin typeface="Calibri" panose="020F0502020204030204" pitchFamily="34" charset="0"/>
              </a:rPr>
              <a:t>Susijungimo iššūkiai ir sprendimai</a:t>
            </a:r>
          </a:p>
        </p:txBody>
      </p:sp>
    </p:spTree>
    <p:extLst>
      <p:ext uri="{BB962C8B-B14F-4D97-AF65-F5344CB8AC3E}">
        <p14:creationId xmlns:p14="http://schemas.microsoft.com/office/powerpoint/2010/main" val="1340545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xmlns="" id="{681A19EE-ECFC-4CAE-B40F-901C4583B7B9}"/>
              </a:ext>
            </a:extLst>
          </p:cNvPr>
          <p:cNvSpPr/>
          <p:nvPr/>
        </p:nvSpPr>
        <p:spPr>
          <a:xfrm>
            <a:off x="178443" y="193224"/>
            <a:ext cx="7208897" cy="523220"/>
          </a:xfrm>
          <a:prstGeom prst="rect">
            <a:avLst/>
          </a:prstGeom>
        </p:spPr>
        <p:txBody>
          <a:bodyPr wrap="none">
            <a:spAutoFit/>
          </a:bodyPr>
          <a:lstStyle/>
          <a:p>
            <a:r>
              <a:rPr lang="lt-LT" altLang="lt-LT" sz="2800" b="1" i="1" dirty="0">
                <a:solidFill>
                  <a:schemeClr val="accent1">
                    <a:lumMod val="75000"/>
                  </a:schemeClr>
                </a:solidFill>
                <a:cs typeface="Arial" panose="020B0604020202020204" pitchFamily="34" charset="0"/>
              </a:rPr>
              <a:t>ESBO korporatyvinio valdymo rekomendacijos</a:t>
            </a:r>
            <a:endParaRPr lang="lt-LT" sz="2800" b="1" i="1" dirty="0">
              <a:solidFill>
                <a:schemeClr val="accent1">
                  <a:lumMod val="75000"/>
                </a:schemeClr>
              </a:solidFill>
            </a:endParaRPr>
          </a:p>
        </p:txBody>
      </p:sp>
      <p:sp>
        <p:nvSpPr>
          <p:cNvPr id="2" name="Stačiakampis 1">
            <a:extLst>
              <a:ext uri="{FF2B5EF4-FFF2-40B4-BE49-F238E27FC236}">
                <a16:creationId xmlns:a16="http://schemas.microsoft.com/office/drawing/2014/main" xmlns="" id="{72FA238E-9615-46A3-A44C-2B23B953487C}"/>
              </a:ext>
            </a:extLst>
          </p:cNvPr>
          <p:cNvSpPr/>
          <p:nvPr/>
        </p:nvSpPr>
        <p:spPr>
          <a:xfrm>
            <a:off x="391486" y="2955132"/>
            <a:ext cx="3341371" cy="2308324"/>
          </a:xfrm>
          <a:prstGeom prst="rect">
            <a:avLst/>
          </a:prstGeom>
        </p:spPr>
        <p:txBody>
          <a:bodyPr wrap="square">
            <a:spAutoFit/>
          </a:bodyPr>
          <a:lstStyle/>
          <a:p>
            <a:r>
              <a:rPr lang="lt-LT" sz="1200" b="1" dirty="0">
                <a:solidFill>
                  <a:srgbClr val="C00000"/>
                </a:solidFill>
              </a:rPr>
              <a:t>RACIONALUS VALDYMAS</a:t>
            </a:r>
          </a:p>
          <a:p>
            <a:pPr algn="just"/>
            <a:r>
              <a:rPr lang="lt-LT" sz="1200" dirty="0"/>
              <a:t>Savivaldybės turėtų atidžiai vertinti steigiamų įmonių tikslus, atskleisti ir pagrįsti steigimo poreikį, valdymo principus, ir nuolat peržiūrėti tikslus ir kriterijus.</a:t>
            </a:r>
          </a:p>
          <a:p>
            <a:pPr algn="just"/>
            <a:r>
              <a:rPr lang="lt-LT" sz="1200" dirty="0"/>
              <a:t>Pagrindinis savivaldybės įmonių tikslas turėtų būti maksimaliai padidinti naudą visuomenei, miesto gyventojams, savivaldybė reguliariai turėtų peržiūrėti įmonių strategiją, įmonių atitiktį viešiesiems interesams. Įmonių strateginiai tikslai ir veiklos principai turi būti viešai atskleidžiami.</a:t>
            </a:r>
          </a:p>
          <a:p>
            <a:endParaRPr lang="lt-LT" sz="1200" dirty="0"/>
          </a:p>
        </p:txBody>
      </p:sp>
      <p:sp>
        <p:nvSpPr>
          <p:cNvPr id="11" name="Stačiakampis 10">
            <a:extLst>
              <a:ext uri="{FF2B5EF4-FFF2-40B4-BE49-F238E27FC236}">
                <a16:creationId xmlns:a16="http://schemas.microsoft.com/office/drawing/2014/main" xmlns="" id="{4734DA36-85AB-49A8-B532-FF8A53C43836}"/>
              </a:ext>
            </a:extLst>
          </p:cNvPr>
          <p:cNvSpPr/>
          <p:nvPr/>
        </p:nvSpPr>
        <p:spPr>
          <a:xfrm>
            <a:off x="3909000" y="2955132"/>
            <a:ext cx="3765550" cy="3231654"/>
          </a:xfrm>
          <a:prstGeom prst="rect">
            <a:avLst/>
          </a:prstGeom>
        </p:spPr>
        <p:txBody>
          <a:bodyPr wrap="square">
            <a:spAutoFit/>
          </a:bodyPr>
          <a:lstStyle/>
          <a:p>
            <a:r>
              <a:rPr lang="lt-LT" sz="1200" b="1" dirty="0">
                <a:solidFill>
                  <a:srgbClr val="C00000"/>
                </a:solidFill>
              </a:rPr>
              <a:t>SAVIVALDYBĖS VAIDMUO</a:t>
            </a:r>
          </a:p>
          <a:p>
            <a:pPr algn="just"/>
            <a:r>
              <a:rPr lang="lt-LT" sz="1200" dirty="0"/>
              <a:t>Savivaldybė turėtų būti </a:t>
            </a:r>
            <a:r>
              <a:rPr lang="lt-LT" sz="1200" dirty="0" err="1"/>
              <a:t>proaktyvi</a:t>
            </a:r>
            <a:r>
              <a:rPr lang="lt-LT" sz="1200" dirty="0"/>
              <a:t> steigiamų įmonių savininkė, užtikrinanti, kad įmonių veikla būtų vykdoma skaidriai ir atsakingai, išlaikant aukštą profesionalumo ir efektyvumo lygį.</a:t>
            </a:r>
          </a:p>
          <a:p>
            <a:pPr algn="just"/>
            <a:r>
              <a:rPr lang="lt-LT" sz="1200" dirty="0"/>
              <a:t>Savivaldybės turėtų leisti įmonėms pasiekti visišką veiklos autonomiją nustatytiems tikslams pasiekti ir užtikrinti savarankišką įmonių veiklą.</a:t>
            </a:r>
          </a:p>
          <a:p>
            <a:pPr algn="just"/>
            <a:r>
              <a:rPr lang="lt-LT" sz="1200" dirty="0"/>
              <a:t>Savivaldybė turi užtikrinti įmonių informacijos atskleidimo principus, informacija turėtų būti viešai atskleidžiama, naudojami tinkami informacijos atskleidimo kanalai ir informacijos kokybės užtikrinimo mechanizmai. Taip pat turi būti nustatyta aiški įmonių atlyginimų politika, kuri skatintų ilgalaikį ir vidutinės trukmės įmonių patrauklumą  ir gebėjimą pritraukti ir motyvuoti kvalifikuotus specialistus.</a:t>
            </a:r>
          </a:p>
          <a:p>
            <a:endParaRPr lang="lt-LT" sz="1200" dirty="0"/>
          </a:p>
        </p:txBody>
      </p:sp>
      <p:sp>
        <p:nvSpPr>
          <p:cNvPr id="12" name="Stačiakampis 11">
            <a:extLst>
              <a:ext uri="{FF2B5EF4-FFF2-40B4-BE49-F238E27FC236}">
                <a16:creationId xmlns:a16="http://schemas.microsoft.com/office/drawing/2014/main" xmlns="" id="{38FDE569-839B-463F-B71E-937CE48AF33C}"/>
              </a:ext>
            </a:extLst>
          </p:cNvPr>
          <p:cNvSpPr/>
          <p:nvPr/>
        </p:nvSpPr>
        <p:spPr>
          <a:xfrm>
            <a:off x="7917805" y="2955132"/>
            <a:ext cx="3882709" cy="3600986"/>
          </a:xfrm>
          <a:prstGeom prst="rect">
            <a:avLst/>
          </a:prstGeom>
        </p:spPr>
        <p:txBody>
          <a:bodyPr wrap="square">
            <a:spAutoFit/>
          </a:bodyPr>
          <a:lstStyle/>
          <a:p>
            <a:r>
              <a:rPr lang="lt-LT" sz="1200" b="1" dirty="0">
                <a:solidFill>
                  <a:srgbClr val="C00000"/>
                </a:solidFill>
              </a:rPr>
              <a:t>SAVIVALDYBĖS ĮMONIŲ VAIDMUO RINKOJE</a:t>
            </a:r>
          </a:p>
          <a:p>
            <a:pPr algn="just"/>
            <a:r>
              <a:rPr lang="lt-LT" sz="1200" dirty="0"/>
              <a:t>Savivaldybės įmonės turi laikytis teisinių normų,  įmonių struktūra turėtų užtikrinti vienodas sąlygas rinkos dalyviams, savivaldybės įmonės vykdydamos ekonominę veiklą turi laikytis sąžiningos konkurencijos sąlygų.</a:t>
            </a:r>
          </a:p>
          <a:p>
            <a:pPr algn="just"/>
            <a:r>
              <a:rPr lang="lt-LT" sz="1200" dirty="0"/>
              <a:t>Kai savivaldybių įmonės derina ekonominę, komercinę veiklą ir viešųjų paslaugų tikslus, kainodarai, komerciniams sandoriams turi būti taikomi aukšti skaidrumo ir atskleidimo standartai. Išlaidos ir pajamos, susijusios su viešųjų paslaugų palaikymu ir finansavimu turi būti skaidriai atskleidžiamos.</a:t>
            </a:r>
          </a:p>
          <a:p>
            <a:pPr algn="just"/>
            <a:r>
              <a:rPr lang="lt-LT" sz="1200" dirty="0"/>
              <a:t>Savivaldybės įmonių veikla neturėtų diskriminuoti konkuruojančių įmonių ir kitų rinkos dalyvių. Savivaldybių įmonėms neturėtų būti teikiama jokia netiesioginė finansinė nauda (lengvatinis finansavimas, mokesčių nepriemokos ar lengvatiniai prekybos kreditai iš kitų savivaldybės įmonių) komercinei veiklai vykyti, suteikianti pranašumą prieš privačius konkurentus. </a:t>
            </a:r>
          </a:p>
          <a:p>
            <a:endParaRPr lang="lt-LT" sz="1200" dirty="0"/>
          </a:p>
        </p:txBody>
      </p:sp>
      <p:pic>
        <p:nvPicPr>
          <p:cNvPr id="17" name="Picture 1">
            <a:extLst>
              <a:ext uri="{FF2B5EF4-FFF2-40B4-BE49-F238E27FC236}">
                <a16:creationId xmlns:a16="http://schemas.microsoft.com/office/drawing/2014/main" xmlns="" id="{B7E491D8-D761-4441-8BEC-8BD7767FAF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C6EDEA27-5574-4780-ACB9-E2A3E3CB2CE3}"/>
              </a:ext>
            </a:extLst>
          </p:cNvPr>
          <p:cNvSpPr txBox="1"/>
          <p:nvPr/>
        </p:nvSpPr>
        <p:spPr>
          <a:xfrm>
            <a:off x="413857" y="1108473"/>
            <a:ext cx="11364286" cy="1323439"/>
          </a:xfrm>
          <a:prstGeom prst="rect">
            <a:avLst/>
          </a:prstGeom>
          <a:noFill/>
        </p:spPr>
        <p:txBody>
          <a:bodyPr wrap="square" rtlCol="0">
            <a:spAutoFit/>
          </a:bodyPr>
          <a:lstStyle/>
          <a:p>
            <a:pPr algn="just"/>
            <a:r>
              <a:rPr lang="lt-LT" sz="1600" dirty="0"/>
              <a:t>LR Valstybės kontrolė, įgyvendindama ESBO rekomendacijas 2017 m. balandžio 25 d. Veiklos audito ataskaitoje Nr. VA-2017-P-30-1-9 „Ar savivaldybių kontroliuojamų įmonių valdysena užtikrina efektyvią ir skaidrią įmonių veiklą (</a:t>
            </a:r>
            <a:r>
              <a:rPr lang="lt-LT" sz="1600" dirty="0">
                <a:hlinkClick r:id="rId3"/>
              </a:rPr>
              <a:t>https://www.vkontrole.lt/paieska.aspx</a:t>
            </a:r>
            <a:r>
              <a:rPr lang="lt-LT" sz="1600" dirty="0"/>
              <a:t>) pagrįsdama savo išvadas, konstatavo „Įmonių veiklos racionalizavimas, jungiant ar steigiant bendras įmones, yra naudingas, siekiant didesnio SKĮ efektyvumo. Taip yra mažinamos sąnaudos, gerinama paslaugų kokybė ir atsiranda daugiau galimybių pasiūlyti vartotojams palankesnę paslaugų kainą, kuriama kryptinga, visą regioną apimanti paslaugų teikimo plėtros strategija“. </a:t>
            </a:r>
          </a:p>
        </p:txBody>
      </p:sp>
    </p:spTree>
    <p:extLst>
      <p:ext uri="{BB962C8B-B14F-4D97-AF65-F5344CB8AC3E}">
        <p14:creationId xmlns:p14="http://schemas.microsoft.com/office/powerpoint/2010/main" val="4061494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xmlns="" id="{681A19EE-ECFC-4CAE-B40F-901C4583B7B9}"/>
              </a:ext>
            </a:extLst>
          </p:cNvPr>
          <p:cNvSpPr/>
          <p:nvPr/>
        </p:nvSpPr>
        <p:spPr>
          <a:xfrm>
            <a:off x="178443" y="193224"/>
            <a:ext cx="7208897" cy="523220"/>
          </a:xfrm>
          <a:prstGeom prst="rect">
            <a:avLst/>
          </a:prstGeom>
        </p:spPr>
        <p:txBody>
          <a:bodyPr wrap="none">
            <a:spAutoFit/>
          </a:bodyPr>
          <a:lstStyle/>
          <a:p>
            <a:r>
              <a:rPr lang="lt-LT" altLang="lt-LT" sz="2800" b="1" i="1" dirty="0">
                <a:solidFill>
                  <a:schemeClr val="accent1">
                    <a:lumMod val="75000"/>
                  </a:schemeClr>
                </a:solidFill>
                <a:cs typeface="Arial" panose="020B0604020202020204" pitchFamily="34" charset="0"/>
              </a:rPr>
              <a:t>ESBO korporatyvinio valdymo rekomendacijos</a:t>
            </a:r>
            <a:endParaRPr lang="lt-LT" sz="2800" b="1" i="1" dirty="0">
              <a:solidFill>
                <a:schemeClr val="accent1">
                  <a:lumMod val="75000"/>
                </a:schemeClr>
              </a:solidFill>
            </a:endParaRPr>
          </a:p>
        </p:txBody>
      </p:sp>
      <p:sp>
        <p:nvSpPr>
          <p:cNvPr id="13" name="Stačiakampis 12">
            <a:extLst>
              <a:ext uri="{FF2B5EF4-FFF2-40B4-BE49-F238E27FC236}">
                <a16:creationId xmlns:a16="http://schemas.microsoft.com/office/drawing/2014/main" xmlns="" id="{D4A8F077-3D0A-4160-A0C0-7583A4A6C025}"/>
              </a:ext>
            </a:extLst>
          </p:cNvPr>
          <p:cNvSpPr/>
          <p:nvPr/>
        </p:nvSpPr>
        <p:spPr>
          <a:xfrm>
            <a:off x="4231364" y="1905506"/>
            <a:ext cx="3698240" cy="1015663"/>
          </a:xfrm>
          <a:prstGeom prst="rect">
            <a:avLst/>
          </a:prstGeom>
        </p:spPr>
        <p:txBody>
          <a:bodyPr wrap="square">
            <a:spAutoFit/>
          </a:bodyPr>
          <a:lstStyle/>
          <a:p>
            <a:r>
              <a:rPr lang="lt-LT" sz="1200" b="1" dirty="0">
                <a:solidFill>
                  <a:srgbClr val="C00000"/>
                </a:solidFill>
              </a:rPr>
              <a:t>SĄŽININGAS AKCININKŲ IR INVESTUOTŲ TRAKTAVIMAS</a:t>
            </a:r>
          </a:p>
          <a:p>
            <a:pPr algn="just"/>
            <a:r>
              <a:rPr lang="lt-LT" sz="1200" dirty="0"/>
              <a:t>Tuo atveju jei savivaldybės įmonė turi ne vienintelį akcininką, ji turi užtikrinti vienodas teises visiems dalyviams, lygias galimybes naudotis informacija, teikti vienodą informaciją apie įmonės padėtį.</a:t>
            </a:r>
          </a:p>
        </p:txBody>
      </p:sp>
      <p:sp>
        <p:nvSpPr>
          <p:cNvPr id="14" name="Stačiakampis 13">
            <a:extLst>
              <a:ext uri="{FF2B5EF4-FFF2-40B4-BE49-F238E27FC236}">
                <a16:creationId xmlns:a16="http://schemas.microsoft.com/office/drawing/2014/main" xmlns="" id="{6CD6ACC3-5582-4070-8407-C33C49E5A1A2}"/>
              </a:ext>
            </a:extLst>
          </p:cNvPr>
          <p:cNvSpPr/>
          <p:nvPr/>
        </p:nvSpPr>
        <p:spPr>
          <a:xfrm>
            <a:off x="4231364" y="3305889"/>
            <a:ext cx="3698240" cy="2862322"/>
          </a:xfrm>
          <a:prstGeom prst="rect">
            <a:avLst/>
          </a:prstGeom>
        </p:spPr>
        <p:txBody>
          <a:bodyPr wrap="square">
            <a:spAutoFit/>
          </a:bodyPr>
          <a:lstStyle/>
          <a:p>
            <a:r>
              <a:rPr lang="lt-LT" sz="1200" b="1" dirty="0">
                <a:solidFill>
                  <a:srgbClr val="C00000"/>
                </a:solidFill>
              </a:rPr>
              <a:t>SUINTERESUOTŲJŲ ŠALIŲ SANTYKIAI IR ATSAKINGAS VERSLAS</a:t>
            </a:r>
          </a:p>
          <a:p>
            <a:pPr algn="just"/>
            <a:r>
              <a:rPr lang="lt-LT" sz="1200" dirty="0"/>
              <a:t>Savivaldybės įmonės turėtų laikytis visų viešųjų ir privačiųjų interesų santykių principo ir deklaruoti susijusius interesus.</a:t>
            </a:r>
          </a:p>
          <a:p>
            <a:pPr algn="just"/>
            <a:r>
              <a:rPr lang="lt-LT" sz="1200" dirty="0"/>
              <a:t>Įmonių valdybos turėtų kurti, įgyvendinti, stebėti ir užtikrinti vidaus kontrolę, etiką ir atitiktį suderintoms programoms, įskaitant tas, kurios prisideda prie sukčiavimo ir korupcijos prevencijos. Įmonės turėtų laikytis aukštų atsakingo verslo standartų. Savivaldybių nustatyti lūkesčiai šiuo atžvilgiu turėtų būti viešai skelbiami, aiškūs jų įgyvendinimo mechanizmai perkeliami savivaldybių įmonėms.</a:t>
            </a:r>
          </a:p>
          <a:p>
            <a:pPr algn="just"/>
            <a:r>
              <a:rPr lang="lt-LT" sz="1200" dirty="0"/>
              <a:t>Įmonės neturėtų būti naudojamos kaip politinės veiklos finansavimo priemonės.</a:t>
            </a:r>
          </a:p>
        </p:txBody>
      </p:sp>
      <p:sp>
        <p:nvSpPr>
          <p:cNvPr id="15" name="Stačiakampis 14">
            <a:extLst>
              <a:ext uri="{FF2B5EF4-FFF2-40B4-BE49-F238E27FC236}">
                <a16:creationId xmlns:a16="http://schemas.microsoft.com/office/drawing/2014/main" xmlns="" id="{40B3BC31-C144-4F2A-BEEC-CB4946E1670E}"/>
              </a:ext>
            </a:extLst>
          </p:cNvPr>
          <p:cNvSpPr/>
          <p:nvPr/>
        </p:nvSpPr>
        <p:spPr>
          <a:xfrm>
            <a:off x="383944" y="1905506"/>
            <a:ext cx="3393440" cy="3046988"/>
          </a:xfrm>
          <a:prstGeom prst="rect">
            <a:avLst/>
          </a:prstGeom>
        </p:spPr>
        <p:txBody>
          <a:bodyPr wrap="square">
            <a:spAutoFit/>
          </a:bodyPr>
          <a:lstStyle/>
          <a:p>
            <a:r>
              <a:rPr lang="lt-LT" sz="1200" b="1" dirty="0">
                <a:solidFill>
                  <a:srgbClr val="C00000"/>
                </a:solidFill>
              </a:rPr>
              <a:t>SKAIDRUMAS</a:t>
            </a:r>
          </a:p>
          <a:p>
            <a:pPr algn="just"/>
            <a:r>
              <a:rPr lang="lt-LT" sz="1200" dirty="0"/>
              <a:t>Savivaldybės įmonės turėtų laikytis aukštų skaidrumo standartų. Jos turėtų teikti tikslią  finansinę ir nefinansinę informaciją apie įmonę ir jos padėtį, įskaitant ir tas sritis, kurios aktualios viešajam interesui.</a:t>
            </a:r>
          </a:p>
          <a:p>
            <a:pPr algn="just"/>
            <a:r>
              <a:rPr lang="lt-LT" sz="1200" dirty="0"/>
              <a:t>Įmonių finansiniai ir veiklos rezultatai, išlaidos, finansavimo tvarka, turi būti suderinami su viešuoju interesu.</a:t>
            </a:r>
          </a:p>
          <a:p>
            <a:pPr algn="just"/>
            <a:r>
              <a:rPr lang="lt-LT" sz="1200" dirty="0"/>
              <a:t>Valdybos narių kvalifikacija, atrankos procesas, vaidmenys turi būti svarstomi vadovaujantis aiškiais ir skaidriais standartais. Įmonės kasmet turi skelbti veiklos suvestines, finansinės ataskaitos turėtų būti tikrinamos nepriklausomų išorės auditorių.</a:t>
            </a:r>
          </a:p>
          <a:p>
            <a:pPr algn="just"/>
            <a:r>
              <a:rPr lang="lt-LT" sz="1200" dirty="0"/>
              <a:t>Įmonių informacija turi būti prieinama šiuolaikinėmis ryšių priemonėmis. </a:t>
            </a:r>
          </a:p>
        </p:txBody>
      </p:sp>
      <p:sp>
        <p:nvSpPr>
          <p:cNvPr id="16" name="Stačiakampis 15">
            <a:extLst>
              <a:ext uri="{FF2B5EF4-FFF2-40B4-BE49-F238E27FC236}">
                <a16:creationId xmlns:a16="http://schemas.microsoft.com/office/drawing/2014/main" xmlns="" id="{C7ED3269-BA2D-49C5-9C13-34594067B52B}"/>
              </a:ext>
            </a:extLst>
          </p:cNvPr>
          <p:cNvSpPr/>
          <p:nvPr/>
        </p:nvSpPr>
        <p:spPr>
          <a:xfrm>
            <a:off x="8383584" y="1905506"/>
            <a:ext cx="3484880" cy="2862322"/>
          </a:xfrm>
          <a:prstGeom prst="rect">
            <a:avLst/>
          </a:prstGeom>
        </p:spPr>
        <p:txBody>
          <a:bodyPr wrap="square">
            <a:spAutoFit/>
          </a:bodyPr>
          <a:lstStyle/>
          <a:p>
            <a:r>
              <a:rPr lang="lt-LT" sz="1200" b="1" dirty="0">
                <a:solidFill>
                  <a:srgbClr val="C00000"/>
                </a:solidFill>
              </a:rPr>
              <a:t>ĮMONIŲ VALDYBOS IR ĮMONIŲ ATSAKOMYBĖ</a:t>
            </a:r>
          </a:p>
          <a:p>
            <a:pPr algn="just"/>
            <a:r>
              <a:rPr lang="lt-LT" sz="1200" dirty="0"/>
              <a:t>Įmonių valdybos turėtų turėti reikiamus įgaliojimus, tinkamą kompetenciją ir laikytis nešališkumo atliekant savo funkcijas.</a:t>
            </a:r>
          </a:p>
          <a:p>
            <a:pPr algn="just"/>
            <a:r>
              <a:rPr lang="lt-LT" sz="1200" dirty="0"/>
              <a:t>Įmonių vadovai turėtų elgtis sąžiningai ir būti atsakingi už savo veiksmus. Valdyboms turėtų būti suteikti aiškūs įgaliojimai, apibrėžta atsakomybė už įmonės veiklą. Valdybos sudėtis turėtų leisti objektyviai ir nepriklausomai naudotis savo teisėmis ir priiminėti teisingus sprendimus. Visi valdybos nariai turėtų būti skiriami remiantis kvalifikacija ir turėti lygiavertes teises ir pareigas. Reikėtų sukurti mechanizmus, kurie padėtų išvengti interesų konfliktų, valdybos nariams ir vadovams objektyviai vykdyti savo pareigas ir apriboti politinę įtaką. </a:t>
            </a:r>
          </a:p>
        </p:txBody>
      </p:sp>
      <p:pic>
        <p:nvPicPr>
          <p:cNvPr id="17" name="Picture 1">
            <a:extLst>
              <a:ext uri="{FF2B5EF4-FFF2-40B4-BE49-F238E27FC236}">
                <a16:creationId xmlns:a16="http://schemas.microsoft.com/office/drawing/2014/main" xmlns="" id="{B7E491D8-D761-4441-8BEC-8BD7767FAF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52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xmlns="" id="{681A19EE-ECFC-4CAE-B40F-901C4583B7B9}"/>
              </a:ext>
            </a:extLst>
          </p:cNvPr>
          <p:cNvSpPr/>
          <p:nvPr/>
        </p:nvSpPr>
        <p:spPr>
          <a:xfrm>
            <a:off x="178443" y="193224"/>
            <a:ext cx="7197035" cy="523220"/>
          </a:xfrm>
          <a:prstGeom prst="rect">
            <a:avLst/>
          </a:prstGeom>
        </p:spPr>
        <p:txBody>
          <a:bodyPr wrap="none">
            <a:spAutoFit/>
          </a:bodyPr>
          <a:lstStyle/>
          <a:p>
            <a:r>
              <a:rPr lang="lt-LT" sz="2800" b="1" i="1" dirty="0">
                <a:solidFill>
                  <a:schemeClr val="accent1">
                    <a:lumMod val="75000"/>
                  </a:schemeClr>
                </a:solidFill>
                <a:cs typeface="Arial" panose="020B0604020202020204" pitchFamily="34" charset="0"/>
              </a:rPr>
              <a:t>Žingsniai sklandžiam reorganizavimui užtikrinti</a:t>
            </a:r>
            <a:endParaRPr lang="lt-LT" sz="2800" b="1" i="1" dirty="0">
              <a:solidFill>
                <a:schemeClr val="accent1">
                  <a:lumMod val="75000"/>
                </a:schemeClr>
              </a:solidFill>
            </a:endParaRPr>
          </a:p>
        </p:txBody>
      </p:sp>
      <p:sp>
        <p:nvSpPr>
          <p:cNvPr id="16" name="Stačiakampis 15">
            <a:extLst>
              <a:ext uri="{FF2B5EF4-FFF2-40B4-BE49-F238E27FC236}">
                <a16:creationId xmlns:a16="http://schemas.microsoft.com/office/drawing/2014/main" xmlns="" id="{C7ED3269-BA2D-49C5-9C13-34594067B52B}"/>
              </a:ext>
            </a:extLst>
          </p:cNvPr>
          <p:cNvSpPr/>
          <p:nvPr/>
        </p:nvSpPr>
        <p:spPr>
          <a:xfrm>
            <a:off x="498475" y="1163035"/>
            <a:ext cx="8362496" cy="584775"/>
          </a:xfrm>
          <a:prstGeom prst="rect">
            <a:avLst/>
          </a:prstGeom>
        </p:spPr>
        <p:txBody>
          <a:bodyPr wrap="square">
            <a:spAutoFit/>
          </a:bodyPr>
          <a:lstStyle/>
          <a:p>
            <a:r>
              <a:rPr lang="lt-LT" sz="1600" dirty="0"/>
              <a:t>Įmonių reorganizavimo jungimo būdu projektai skaidomi tris pagrindinius etapus. Šį metodą galima pritaikyti ir šio projekto įgyvendinimui.</a:t>
            </a:r>
          </a:p>
        </p:txBody>
      </p:sp>
      <p:pic>
        <p:nvPicPr>
          <p:cNvPr id="17" name="Picture 1">
            <a:extLst>
              <a:ext uri="{FF2B5EF4-FFF2-40B4-BE49-F238E27FC236}">
                <a16:creationId xmlns:a16="http://schemas.microsoft.com/office/drawing/2014/main" xmlns="" id="{B7E491D8-D761-4441-8BEC-8BD7767FAF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dyklė: penkiakampė 11">
            <a:extLst>
              <a:ext uri="{FF2B5EF4-FFF2-40B4-BE49-F238E27FC236}">
                <a16:creationId xmlns:a16="http://schemas.microsoft.com/office/drawing/2014/main" xmlns="" id="{1C5B344B-1B73-4ABD-A3A8-D8DA8BAB1C09}"/>
              </a:ext>
            </a:extLst>
          </p:cNvPr>
          <p:cNvSpPr/>
          <p:nvPr/>
        </p:nvSpPr>
        <p:spPr>
          <a:xfrm>
            <a:off x="7565571" y="2565773"/>
            <a:ext cx="4430487" cy="2431797"/>
          </a:xfrm>
          <a:prstGeom prst="homePlate">
            <a:avLst>
              <a:gd name="adj" fmla="val 2493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dirty="0"/>
          </a:p>
        </p:txBody>
      </p:sp>
      <p:sp>
        <p:nvSpPr>
          <p:cNvPr id="18" name="Rodyklė: penkiakampė 17">
            <a:extLst>
              <a:ext uri="{FF2B5EF4-FFF2-40B4-BE49-F238E27FC236}">
                <a16:creationId xmlns:a16="http://schemas.microsoft.com/office/drawing/2014/main" xmlns="" id="{7DC7DC61-F75C-419F-BA87-D1D267996308}"/>
              </a:ext>
            </a:extLst>
          </p:cNvPr>
          <p:cNvSpPr/>
          <p:nvPr/>
        </p:nvSpPr>
        <p:spPr>
          <a:xfrm>
            <a:off x="3489915" y="2567266"/>
            <a:ext cx="4728799" cy="2431797"/>
          </a:xfrm>
          <a:prstGeom prst="homePlate">
            <a:avLst>
              <a:gd name="adj" fmla="val 2627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dirty="0"/>
          </a:p>
        </p:txBody>
      </p:sp>
      <p:sp>
        <p:nvSpPr>
          <p:cNvPr id="19" name="Rodyklė: penkiakampė 18">
            <a:extLst>
              <a:ext uri="{FF2B5EF4-FFF2-40B4-BE49-F238E27FC236}">
                <a16:creationId xmlns:a16="http://schemas.microsoft.com/office/drawing/2014/main" xmlns="" id="{7948F1F1-6EED-45BD-AB1C-F1D361722E0A}"/>
              </a:ext>
            </a:extLst>
          </p:cNvPr>
          <p:cNvSpPr/>
          <p:nvPr/>
        </p:nvSpPr>
        <p:spPr>
          <a:xfrm>
            <a:off x="315006" y="2567267"/>
            <a:ext cx="3964668" cy="2431797"/>
          </a:xfrm>
          <a:prstGeom prst="homePlate">
            <a:avLst>
              <a:gd name="adj" fmla="val 307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dirty="0"/>
          </a:p>
        </p:txBody>
      </p:sp>
      <p:sp>
        <p:nvSpPr>
          <p:cNvPr id="20" name="Stačiakampis 19">
            <a:extLst>
              <a:ext uri="{FF2B5EF4-FFF2-40B4-BE49-F238E27FC236}">
                <a16:creationId xmlns:a16="http://schemas.microsoft.com/office/drawing/2014/main" xmlns="" id="{AB03523E-BC61-4330-9F74-FF0B2BBB910E}"/>
              </a:ext>
            </a:extLst>
          </p:cNvPr>
          <p:cNvSpPr/>
          <p:nvPr/>
        </p:nvSpPr>
        <p:spPr>
          <a:xfrm>
            <a:off x="315006" y="2194401"/>
            <a:ext cx="3393440" cy="2677656"/>
          </a:xfrm>
          <a:prstGeom prst="rect">
            <a:avLst/>
          </a:prstGeom>
        </p:spPr>
        <p:txBody>
          <a:bodyPr wrap="square">
            <a:spAutoFit/>
          </a:bodyPr>
          <a:lstStyle/>
          <a:p>
            <a:r>
              <a:rPr lang="lt-LT" sz="1400" b="1" dirty="0"/>
              <a:t>Įmonių ir naudų vertinimas </a:t>
            </a:r>
          </a:p>
          <a:p>
            <a:endParaRPr lang="lt-LT" sz="1400" b="1" dirty="0">
              <a:solidFill>
                <a:srgbClr val="C00000"/>
              </a:solidFill>
            </a:endParaRPr>
          </a:p>
          <a:p>
            <a:endParaRPr lang="lt-LT" sz="1400" b="1" dirty="0">
              <a:solidFill>
                <a:srgbClr val="C00000"/>
              </a:solidFill>
            </a:endParaRPr>
          </a:p>
          <a:p>
            <a:endParaRPr lang="lt-LT" sz="1400" b="1" dirty="0">
              <a:solidFill>
                <a:srgbClr val="C00000"/>
              </a:solidFill>
            </a:endParaRPr>
          </a:p>
          <a:p>
            <a:endParaRPr lang="lt-LT" sz="1400" b="1" dirty="0">
              <a:solidFill>
                <a:srgbClr val="C00000"/>
              </a:solidFill>
            </a:endParaRPr>
          </a:p>
          <a:p>
            <a:r>
              <a:rPr lang="lt-LT" sz="1400" dirty="0"/>
              <a:t>Pagrindinių strateginių tikslų nustatymas</a:t>
            </a:r>
          </a:p>
          <a:p>
            <a:r>
              <a:rPr lang="lt-LT" sz="1400" dirty="0"/>
              <a:t>Informacijos rinkimas</a:t>
            </a:r>
          </a:p>
          <a:p>
            <a:r>
              <a:rPr lang="lt-LT" sz="1400" dirty="0"/>
              <a:t>Preliminari analizė ir plano rengimas</a:t>
            </a:r>
          </a:p>
          <a:p>
            <a:r>
              <a:rPr lang="lt-LT" sz="1400" dirty="0"/>
              <a:t>Pradinis bendrojo plano pristatymas</a:t>
            </a:r>
          </a:p>
          <a:p>
            <a:r>
              <a:rPr lang="lt-LT" sz="1400" dirty="0"/>
              <a:t>Plano tvirtinimas</a:t>
            </a:r>
          </a:p>
          <a:p>
            <a:endParaRPr lang="lt-LT" sz="1400" dirty="0"/>
          </a:p>
          <a:p>
            <a:endParaRPr lang="lt-LT" sz="1400" dirty="0"/>
          </a:p>
        </p:txBody>
      </p:sp>
      <p:sp>
        <p:nvSpPr>
          <p:cNvPr id="21" name="Stačiakampis 20">
            <a:extLst>
              <a:ext uri="{FF2B5EF4-FFF2-40B4-BE49-F238E27FC236}">
                <a16:creationId xmlns:a16="http://schemas.microsoft.com/office/drawing/2014/main" xmlns="" id="{21159C00-622F-4399-8AA2-1E169C3D0586}"/>
              </a:ext>
            </a:extLst>
          </p:cNvPr>
          <p:cNvSpPr/>
          <p:nvPr/>
        </p:nvSpPr>
        <p:spPr>
          <a:xfrm>
            <a:off x="4344467" y="2136682"/>
            <a:ext cx="3687604" cy="2923877"/>
          </a:xfrm>
          <a:prstGeom prst="rect">
            <a:avLst/>
          </a:prstGeom>
        </p:spPr>
        <p:txBody>
          <a:bodyPr wrap="square">
            <a:spAutoFit/>
          </a:bodyPr>
          <a:lstStyle/>
          <a:p>
            <a:r>
              <a:rPr lang="lt-LT" sz="1400" b="1" dirty="0"/>
              <a:t>Teisinis ir finansinis vertinimas</a:t>
            </a:r>
          </a:p>
          <a:p>
            <a:endParaRPr lang="lt-LT" sz="1400" b="1" dirty="0">
              <a:solidFill>
                <a:srgbClr val="C00000"/>
              </a:solidFill>
            </a:endParaRPr>
          </a:p>
          <a:p>
            <a:endParaRPr lang="lt-LT" sz="1600" b="1" dirty="0">
              <a:solidFill>
                <a:srgbClr val="C00000"/>
              </a:solidFill>
            </a:endParaRPr>
          </a:p>
          <a:p>
            <a:r>
              <a:rPr lang="lt-LT" sz="1400" dirty="0"/>
              <a:t>Deramas patikrinimas (apskaitos, teisinis ir mokesčių)</a:t>
            </a:r>
          </a:p>
          <a:p>
            <a:r>
              <a:rPr lang="lt-LT" sz="1400" dirty="0"/>
              <a:t>Turto ir atsargų vertinimas</a:t>
            </a:r>
          </a:p>
          <a:p>
            <a:r>
              <a:rPr lang="lt-LT" sz="1400" dirty="0"/>
              <a:t>Suderinimas su norminiais aktais, leidimų derinimas</a:t>
            </a:r>
          </a:p>
          <a:p>
            <a:r>
              <a:rPr lang="lt-LT" sz="1400" dirty="0"/>
              <a:t>Sutarčių vertinimas ir perkėlimas</a:t>
            </a:r>
          </a:p>
          <a:p>
            <a:r>
              <a:rPr lang="lt-LT" sz="1400" dirty="0"/>
              <a:t>Turto perkėlimo klausimai</a:t>
            </a:r>
          </a:p>
          <a:p>
            <a:r>
              <a:rPr lang="lt-LT" sz="1400" dirty="0"/>
              <a:t>Darbuotojų perkėlimo, atleidimo procedūrų parengimas</a:t>
            </a:r>
          </a:p>
          <a:p>
            <a:endParaRPr lang="lt-LT" sz="1400" b="1" dirty="0">
              <a:solidFill>
                <a:srgbClr val="C00000"/>
              </a:solidFill>
            </a:endParaRPr>
          </a:p>
        </p:txBody>
      </p:sp>
      <p:sp>
        <p:nvSpPr>
          <p:cNvPr id="22" name="Stačiakampis 21">
            <a:extLst>
              <a:ext uri="{FF2B5EF4-FFF2-40B4-BE49-F238E27FC236}">
                <a16:creationId xmlns:a16="http://schemas.microsoft.com/office/drawing/2014/main" xmlns="" id="{7EF0728D-EA54-47F6-A74D-23F028942D5F}"/>
              </a:ext>
            </a:extLst>
          </p:cNvPr>
          <p:cNvSpPr/>
          <p:nvPr/>
        </p:nvSpPr>
        <p:spPr>
          <a:xfrm>
            <a:off x="8433824" y="2136682"/>
            <a:ext cx="3665153" cy="3016210"/>
          </a:xfrm>
          <a:prstGeom prst="rect">
            <a:avLst/>
          </a:prstGeom>
        </p:spPr>
        <p:txBody>
          <a:bodyPr wrap="square">
            <a:spAutoFit/>
          </a:bodyPr>
          <a:lstStyle/>
          <a:p>
            <a:r>
              <a:rPr lang="lt-LT" sz="1400" b="1" dirty="0"/>
              <a:t>Planavimas ir įgyvendinimas</a:t>
            </a:r>
          </a:p>
          <a:p>
            <a:endParaRPr lang="lt-LT" sz="1400" b="1" dirty="0">
              <a:solidFill>
                <a:srgbClr val="C00000"/>
              </a:solidFill>
            </a:endParaRPr>
          </a:p>
          <a:p>
            <a:endParaRPr lang="lt-LT" sz="800" b="1" dirty="0">
              <a:solidFill>
                <a:srgbClr val="C00000"/>
              </a:solidFill>
            </a:endParaRPr>
          </a:p>
          <a:p>
            <a:endParaRPr lang="lt-LT" sz="1400" dirty="0">
              <a:solidFill>
                <a:schemeClr val="bg1"/>
              </a:solidFill>
            </a:endParaRPr>
          </a:p>
          <a:p>
            <a:r>
              <a:rPr lang="lt-LT" sz="1400" dirty="0">
                <a:solidFill>
                  <a:schemeClr val="bg1"/>
                </a:solidFill>
              </a:rPr>
              <a:t>Veiksmų plano sudarymas</a:t>
            </a:r>
          </a:p>
          <a:p>
            <a:r>
              <a:rPr lang="lt-LT" sz="1400" dirty="0">
                <a:solidFill>
                  <a:schemeClr val="bg1"/>
                </a:solidFill>
              </a:rPr>
              <a:t>Atsakingų asmenų paskyrimas</a:t>
            </a:r>
          </a:p>
          <a:p>
            <a:r>
              <a:rPr lang="lt-LT" sz="1400" dirty="0">
                <a:solidFill>
                  <a:schemeClr val="bg1"/>
                </a:solidFill>
              </a:rPr>
              <a:t>Įgyvendinimo pradžia</a:t>
            </a:r>
          </a:p>
          <a:p>
            <a:r>
              <a:rPr lang="lt-LT" sz="1400" dirty="0">
                <a:solidFill>
                  <a:schemeClr val="bg1"/>
                </a:solidFill>
              </a:rPr>
              <a:t>Teisinių procesų įgyvendinimas</a:t>
            </a:r>
          </a:p>
          <a:p>
            <a:r>
              <a:rPr lang="lt-LT" sz="1400" dirty="0">
                <a:solidFill>
                  <a:schemeClr val="bg1"/>
                </a:solidFill>
              </a:rPr>
              <a:t>Apskaitos procesų įgyvendinimas</a:t>
            </a:r>
          </a:p>
          <a:p>
            <a:r>
              <a:rPr lang="lt-LT" sz="1400" dirty="0">
                <a:solidFill>
                  <a:schemeClr val="bg1"/>
                </a:solidFill>
              </a:rPr>
              <a:t>Darbuotojų vertinimas</a:t>
            </a:r>
          </a:p>
          <a:p>
            <a:r>
              <a:rPr lang="lt-LT" sz="1400" dirty="0">
                <a:solidFill>
                  <a:schemeClr val="bg1"/>
                </a:solidFill>
              </a:rPr>
              <a:t>Darbuotojų informavimas</a:t>
            </a:r>
          </a:p>
          <a:p>
            <a:r>
              <a:rPr lang="lt-LT" sz="1400" dirty="0">
                <a:solidFill>
                  <a:schemeClr val="bg1"/>
                </a:solidFill>
              </a:rPr>
              <a:t>Darbuotojų perkėlimas</a:t>
            </a:r>
          </a:p>
          <a:p>
            <a:r>
              <a:rPr lang="lt-LT" sz="1400" dirty="0">
                <a:solidFill>
                  <a:schemeClr val="bg1"/>
                </a:solidFill>
              </a:rPr>
              <a:t>Strateginio plano įgyvendinimo pradžia</a:t>
            </a:r>
          </a:p>
          <a:p>
            <a:endParaRPr lang="lt-LT" sz="1400" dirty="0"/>
          </a:p>
        </p:txBody>
      </p:sp>
    </p:spTree>
    <p:extLst>
      <p:ext uri="{BB962C8B-B14F-4D97-AF65-F5344CB8AC3E}">
        <p14:creationId xmlns:p14="http://schemas.microsoft.com/office/powerpoint/2010/main" val="2048143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xmlns="" id="{937B93DD-7F0B-475C-A2A6-2F7455E98E47}"/>
              </a:ext>
            </a:extLst>
          </p:cNvPr>
          <p:cNvSpPr/>
          <p:nvPr/>
        </p:nvSpPr>
        <p:spPr>
          <a:xfrm>
            <a:off x="178443" y="789398"/>
            <a:ext cx="11591636" cy="871008"/>
          </a:xfrm>
          <a:prstGeom prst="rect">
            <a:avLst/>
          </a:prstGeom>
        </p:spPr>
        <p:txBody>
          <a:bodyPr wrap="square">
            <a:spAutoFit/>
          </a:bodyPr>
          <a:lstStyle/>
          <a:p>
            <a:pPr>
              <a:lnSpc>
                <a:spcPct val="107000"/>
              </a:lnSpc>
              <a:spcAft>
                <a:spcPts val="800"/>
              </a:spcAft>
            </a:pPr>
            <a:r>
              <a:rPr lang="lt-LT" sz="1600" dirty="0">
                <a:latin typeface="Calibri" panose="020F0502020204030204" pitchFamily="34" charset="0"/>
                <a:ea typeface="Calibri" panose="020F0502020204030204" pitchFamily="34" charset="0"/>
                <a:cs typeface="Times New Roman" panose="02020603050405020304" pitchFamily="18" charset="0"/>
              </a:rPr>
              <a:t> Siekiant nustatyti abiejų įmonių pasirengimą reorganizavimo procesui, buvo sudarytas klausimynas įvertinantis, kiek neišspręstų klausimų dar turima, ko dar trūksta, kad būtų užtikrintas sklandus reorganizavimo procesas ir sujungimo kontrolė. Iš pateiktų atsakymų matosi, jog įmonės valdo informaciją apie esamą padėtį, yra pasirengusios reorganizavimo procesui, yra atlikusios restruktūrizacijos tikslų analizę.</a:t>
            </a:r>
          </a:p>
        </p:txBody>
      </p:sp>
      <p:sp>
        <p:nvSpPr>
          <p:cNvPr id="5" name="Stačiakampis 4">
            <a:extLst>
              <a:ext uri="{FF2B5EF4-FFF2-40B4-BE49-F238E27FC236}">
                <a16:creationId xmlns:a16="http://schemas.microsoft.com/office/drawing/2014/main" xmlns="" id="{FC6FEF9E-30E3-473D-ACCE-0E96C8A59023}"/>
              </a:ext>
            </a:extLst>
          </p:cNvPr>
          <p:cNvSpPr/>
          <p:nvPr/>
        </p:nvSpPr>
        <p:spPr>
          <a:xfrm>
            <a:off x="178443" y="193224"/>
            <a:ext cx="4287712" cy="523220"/>
          </a:xfrm>
          <a:prstGeom prst="rect">
            <a:avLst/>
          </a:prstGeom>
        </p:spPr>
        <p:txBody>
          <a:bodyPr wrap="none">
            <a:spAutoFit/>
          </a:bodyPr>
          <a:lstStyle/>
          <a:p>
            <a:r>
              <a:rPr lang="lt-LT" altLang="lt-LT" sz="2800" b="1" i="1" dirty="0">
                <a:solidFill>
                  <a:schemeClr val="accent1">
                    <a:lumMod val="75000"/>
                  </a:schemeClr>
                </a:solidFill>
                <a:cs typeface="Arial" panose="020B0604020202020204" pitchFamily="34" charset="0"/>
              </a:rPr>
              <a:t>Kontrolinis veiksmų sąrašas</a:t>
            </a:r>
          </a:p>
        </p:txBody>
      </p:sp>
      <p:graphicFrame>
        <p:nvGraphicFramePr>
          <p:cNvPr id="3" name="Lentelė 2">
            <a:extLst>
              <a:ext uri="{FF2B5EF4-FFF2-40B4-BE49-F238E27FC236}">
                <a16:creationId xmlns:a16="http://schemas.microsoft.com/office/drawing/2014/main" xmlns="" id="{14E9CD90-D526-4B48-93E3-8AAD6C7762A1}"/>
              </a:ext>
            </a:extLst>
          </p:cNvPr>
          <p:cNvGraphicFramePr>
            <a:graphicFrameLocks noGrp="1"/>
          </p:cNvGraphicFramePr>
          <p:nvPr>
            <p:extLst>
              <p:ext uri="{D42A27DB-BD31-4B8C-83A1-F6EECF244321}">
                <p14:modId xmlns:p14="http://schemas.microsoft.com/office/powerpoint/2010/main" val="9321265"/>
              </p:ext>
            </p:extLst>
          </p:nvPr>
        </p:nvGraphicFramePr>
        <p:xfrm>
          <a:off x="316411" y="1923876"/>
          <a:ext cx="11315700" cy="4733013"/>
        </p:xfrm>
        <a:graphic>
          <a:graphicData uri="http://schemas.openxmlformats.org/drawingml/2006/table">
            <a:tbl>
              <a:tblPr firstRow="1" firstCol="1" bandRow="1">
                <a:tableStyleId>{C083E6E3-FA7D-4D7B-A595-EF9225AFEA82}</a:tableStyleId>
              </a:tblPr>
              <a:tblGrid>
                <a:gridCol w="9454539">
                  <a:extLst>
                    <a:ext uri="{9D8B030D-6E8A-4147-A177-3AD203B41FA5}">
                      <a16:colId xmlns:a16="http://schemas.microsoft.com/office/drawing/2014/main" xmlns="" val="757645688"/>
                    </a:ext>
                  </a:extLst>
                </a:gridCol>
                <a:gridCol w="885486">
                  <a:extLst>
                    <a:ext uri="{9D8B030D-6E8A-4147-A177-3AD203B41FA5}">
                      <a16:colId xmlns:a16="http://schemas.microsoft.com/office/drawing/2014/main" xmlns="" val="3634891945"/>
                    </a:ext>
                  </a:extLst>
                </a:gridCol>
                <a:gridCol w="975675">
                  <a:extLst>
                    <a:ext uri="{9D8B030D-6E8A-4147-A177-3AD203B41FA5}">
                      <a16:colId xmlns:a16="http://schemas.microsoft.com/office/drawing/2014/main" xmlns="" val="3968630315"/>
                    </a:ext>
                  </a:extLst>
                </a:gridCol>
              </a:tblGrid>
              <a:tr h="172909">
                <a:tc>
                  <a:txBody>
                    <a:bodyPr/>
                    <a:lstStyle/>
                    <a:p>
                      <a:pPr algn="ctr" rtl="0" fontAlgn="ctr"/>
                      <a:r>
                        <a:rPr lang="lt-LT" sz="1200" u="none" strike="noStrike" dirty="0">
                          <a:effectLst/>
                        </a:rPr>
                        <a:t>KLAUSIMAI</a:t>
                      </a:r>
                      <a:endParaRPr lang="lt-LT" sz="1200" b="1"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a:effectLst/>
                        </a:rPr>
                        <a:t>TAIP</a:t>
                      </a:r>
                      <a:endParaRPr lang="lt-LT" sz="1200" b="1" i="0" u="none" strike="noStrike">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a:effectLst/>
                        </a:rPr>
                        <a:t>NE</a:t>
                      </a:r>
                      <a:endParaRPr lang="lt-LT" sz="1200" b="1" i="0" u="none" strike="noStrike">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692580584"/>
                  </a:ext>
                </a:extLst>
              </a:tr>
              <a:tr h="172909">
                <a:tc>
                  <a:txBody>
                    <a:bodyPr/>
                    <a:lstStyle/>
                    <a:p>
                      <a:pPr algn="l" rtl="0" fontAlgn="ctr"/>
                      <a:r>
                        <a:rPr lang="lt-LT" sz="1200" b="1" i="0" u="none" strike="noStrike" dirty="0">
                          <a:solidFill>
                            <a:schemeClr val="tx1"/>
                          </a:solidFill>
                          <a:effectLst/>
                          <a:latin typeface="Calibri" panose="020F0502020204030204" pitchFamily="34" charset="0"/>
                        </a:rPr>
                        <a:t>Įmonių ir naudų vertinimas</a:t>
                      </a:r>
                    </a:p>
                  </a:txBody>
                  <a:tcPr marL="4413" marR="4413" marT="4413" marB="0" anchor="ctr"/>
                </a:tc>
                <a:tc>
                  <a:txBody>
                    <a:bodyPr/>
                    <a:lstStyle/>
                    <a:p>
                      <a:pPr algn="ctr" rtl="0" fontAlgn="ct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961928878"/>
                  </a:ext>
                </a:extLst>
              </a:tr>
              <a:tr h="317787">
                <a:tc>
                  <a:txBody>
                    <a:bodyPr/>
                    <a:lstStyle/>
                    <a:p>
                      <a:pPr algn="l" fontAlgn="ctr"/>
                      <a:r>
                        <a:rPr lang="lt-LT" sz="1100" b="0" i="0" u="none" strike="noStrike" dirty="0">
                          <a:solidFill>
                            <a:srgbClr val="000000"/>
                          </a:solidFill>
                          <a:effectLst/>
                          <a:latin typeface="Calibri" panose="020F0502020204030204" pitchFamily="34" charset="0"/>
                        </a:rPr>
                        <a:t>Ar apsvarstyta, koks reorganizavimo tikslas?</a:t>
                      </a:r>
                    </a:p>
                  </a:txBody>
                  <a:tcPr marL="7620" marR="7620" marT="7620" marB="0" anchor="ctr"/>
                </a:tc>
                <a:tc>
                  <a:txBody>
                    <a:bodyPr/>
                    <a:lstStyle/>
                    <a:p>
                      <a:pPr algn="ctr" rtl="0" fontAlgn="ctr"/>
                      <a:r>
                        <a:rPr lang="lt-LT" sz="1200" u="none" strike="noStrike">
                          <a:effectLst/>
                        </a:rPr>
                        <a:t> □</a:t>
                      </a:r>
                      <a:endParaRPr lang="lt-LT" sz="1200" b="0" i="0" u="none" strike="noStrike">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287618611"/>
                  </a:ext>
                </a:extLst>
              </a:tr>
              <a:tr h="172909">
                <a:tc>
                  <a:txBody>
                    <a:bodyPr/>
                    <a:lstStyle/>
                    <a:p>
                      <a:pPr algn="l" fontAlgn="ctr"/>
                      <a:r>
                        <a:rPr lang="lt-LT" sz="1100" b="0" i="0" u="none" strike="noStrike" dirty="0">
                          <a:solidFill>
                            <a:srgbClr val="000000"/>
                          </a:solidFill>
                          <a:effectLst/>
                          <a:latin typeface="Calibri" panose="020F0502020204030204" pitchFamily="34" charset="0"/>
                        </a:rPr>
                        <a:t>Ar reorganizuojamų įmonių veikla suderinama pagal veiklos pobūdį, strateginę viziją, kultūrą, vertybes, valdymo tvarką, organizacinę struktūrą ir finansavimo bazę?</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a:effectLst/>
                        </a:rPr>
                        <a:t> □</a:t>
                      </a:r>
                      <a:endParaRPr lang="lt-LT" sz="1200" b="0" i="0" u="none" strike="noStrike">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136331407"/>
                  </a:ext>
                </a:extLst>
              </a:tr>
              <a:tr h="211858">
                <a:tc>
                  <a:txBody>
                    <a:bodyPr/>
                    <a:lstStyle/>
                    <a:p>
                      <a:pPr algn="l" fontAlgn="ctr"/>
                      <a:r>
                        <a:rPr lang="lt-LT" sz="1100" b="0" i="0" u="none" strike="noStrike">
                          <a:solidFill>
                            <a:srgbClr val="000000"/>
                          </a:solidFill>
                          <a:effectLst/>
                          <a:latin typeface="Calibri" panose="020F0502020204030204" pitchFamily="34" charset="0"/>
                        </a:rPr>
                        <a:t>Ar įvertinta, kokią pridėtinę vertę įmonės gali suteikti viena kitai?</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a:effectLst/>
                        </a:rPr>
                        <a:t> □</a:t>
                      </a:r>
                      <a:endParaRPr lang="lt-LT" sz="1200" b="0" i="0" u="none" strike="noStrike">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932812689"/>
                  </a:ext>
                </a:extLst>
              </a:tr>
              <a:tr h="317787">
                <a:tc>
                  <a:txBody>
                    <a:bodyPr/>
                    <a:lstStyle/>
                    <a:p>
                      <a:pPr algn="l" fontAlgn="ctr"/>
                      <a:r>
                        <a:rPr lang="lt-LT" sz="1100" b="0" i="0" u="none" strike="noStrike" dirty="0">
                          <a:solidFill>
                            <a:srgbClr val="000000"/>
                          </a:solidFill>
                          <a:effectLst/>
                          <a:latin typeface="Calibri" panose="020F0502020204030204" pitchFamily="34" charset="0"/>
                        </a:rPr>
                        <a:t>Ar įvertinta, kokia reorganizacijos įtaka bus įmonių rinkodarai, kainodarai, komercijai?</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562369763"/>
                  </a:ext>
                </a:extLst>
              </a:tr>
              <a:tr h="172909">
                <a:tc>
                  <a:txBody>
                    <a:bodyPr/>
                    <a:lstStyle/>
                    <a:p>
                      <a:pPr algn="l" fontAlgn="ctr"/>
                      <a:r>
                        <a:rPr lang="lt-LT" sz="1100" b="0" i="0" u="none" strike="noStrike">
                          <a:solidFill>
                            <a:srgbClr val="000000"/>
                          </a:solidFill>
                          <a:effectLst/>
                          <a:latin typeface="Calibri" panose="020F0502020204030204" pitchFamily="34" charset="0"/>
                        </a:rPr>
                        <a:t>Ar susijungimas atitinka organizacijų ir savivaldybės interesus?</a:t>
                      </a:r>
                    </a:p>
                  </a:txBody>
                  <a:tcPr marL="7620" marR="7620" marT="7620"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431925030"/>
                  </a:ext>
                </a:extLst>
              </a:tr>
              <a:tr h="211858">
                <a:tc>
                  <a:txBody>
                    <a:bodyPr/>
                    <a:lstStyle/>
                    <a:p>
                      <a:pPr algn="l" fontAlgn="ctr"/>
                      <a:r>
                        <a:rPr lang="lt-LT" sz="1100" b="0" i="0" u="none" strike="noStrike">
                          <a:solidFill>
                            <a:srgbClr val="000000"/>
                          </a:solidFill>
                          <a:effectLst/>
                          <a:latin typeface="Calibri" panose="020F0502020204030204" pitchFamily="34" charset="0"/>
                        </a:rPr>
                        <a:t>Ar susijungus bus galima sutaupyti lėšų, taip pat, ar pagerės siūlomų paslaugų kokybė ir (arba) padidės skaičius?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2216371669"/>
                  </a:ext>
                </a:extLst>
              </a:tr>
              <a:tr h="317787">
                <a:tc>
                  <a:txBody>
                    <a:bodyPr/>
                    <a:lstStyle/>
                    <a:p>
                      <a:pPr algn="l" fontAlgn="ctr"/>
                      <a:r>
                        <a:rPr lang="lt-LT" sz="1100" b="0" i="0" u="none" strike="noStrike" dirty="0">
                          <a:solidFill>
                            <a:srgbClr val="000000"/>
                          </a:solidFill>
                          <a:effectLst/>
                          <a:latin typeface="Calibri" panose="020F0502020204030204" pitchFamily="34" charset="0"/>
                        </a:rPr>
                        <a:t>Ar bus kreiptasi į miesto savivaldybę, kad ji pateiktų savo nuomonę?</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920240469"/>
                  </a:ext>
                </a:extLst>
              </a:tr>
              <a:tr h="211858">
                <a:tc>
                  <a:txBody>
                    <a:bodyPr/>
                    <a:lstStyle/>
                    <a:p>
                      <a:pPr algn="l" fontAlgn="ctr"/>
                      <a:r>
                        <a:rPr lang="lt-LT" sz="1100" b="0" i="0" u="none" strike="noStrike">
                          <a:solidFill>
                            <a:srgbClr val="000000"/>
                          </a:solidFill>
                          <a:effectLst/>
                          <a:latin typeface="Calibri" panose="020F0502020204030204" pitchFamily="34" charset="0"/>
                        </a:rPr>
                        <a:t>Ar išsamiai įvertintos ir suprantamos dabartinės įmonių teikiamas paslaugos?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2632234589"/>
                  </a:ext>
                </a:extLst>
              </a:tr>
              <a:tr h="211858">
                <a:tc>
                  <a:txBody>
                    <a:bodyPr/>
                    <a:lstStyle/>
                    <a:p>
                      <a:pPr algn="l" fontAlgn="ctr"/>
                      <a:r>
                        <a:rPr lang="lt-LT" sz="1100" b="0" i="0" u="none" strike="noStrike" dirty="0">
                          <a:solidFill>
                            <a:srgbClr val="000000"/>
                          </a:solidFill>
                          <a:effectLst/>
                          <a:latin typeface="Calibri" panose="020F0502020204030204" pitchFamily="34" charset="0"/>
                        </a:rPr>
                        <a:t>Ar apsvarstytas poveikis abiem organizacijoms ir suinteresuotoms šalims?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1304481889"/>
                  </a:ext>
                </a:extLst>
              </a:tr>
              <a:tr h="172909">
                <a:tc>
                  <a:txBody>
                    <a:bodyPr/>
                    <a:lstStyle/>
                    <a:p>
                      <a:pPr algn="l" rtl="0" fontAlgn="ctr"/>
                      <a:r>
                        <a:rPr lang="lt-LT" sz="1200" b="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fontAlgn="t"/>
                      <a:r>
                        <a:rPr lang="lt-LT" sz="1200" u="none" strike="noStrike">
                          <a:effectLst/>
                        </a:rPr>
                        <a:t> </a:t>
                      </a:r>
                      <a:endParaRPr lang="lt-LT" sz="12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lt-LT" sz="1200" u="none" strike="noStrike">
                          <a:effectLst/>
                        </a:rPr>
                        <a:t> </a:t>
                      </a:r>
                      <a:endParaRPr lang="lt-LT" sz="1200" b="0" i="0" u="none" strike="noStrike">
                        <a:solidFill>
                          <a:srgbClr val="000000"/>
                        </a:solidFill>
                        <a:effectLst/>
                        <a:latin typeface="Calibri" panose="020F0502020204030204" pitchFamily="34" charset="0"/>
                      </a:endParaRPr>
                    </a:p>
                  </a:txBody>
                  <a:tcPr marL="4413" marR="4413" marT="4413" marB="0"/>
                </a:tc>
                <a:extLst>
                  <a:ext uri="{0D108BD9-81ED-4DB2-BD59-A6C34878D82A}">
                    <a16:rowId xmlns:a16="http://schemas.microsoft.com/office/drawing/2014/main" xmlns="" val="3848524750"/>
                  </a:ext>
                </a:extLst>
              </a:tr>
              <a:tr h="17290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t-LT" sz="1200" b="1" dirty="0">
                          <a:solidFill>
                            <a:schemeClr val="tx1"/>
                          </a:solidFill>
                        </a:rPr>
                        <a:t>Teisinis ir finansinis vertinimas</a:t>
                      </a:r>
                    </a:p>
                  </a:txBody>
                  <a:tcPr marL="4413" marR="4413" marT="4413" marB="0" anchor="ctr"/>
                </a:tc>
                <a:tc>
                  <a:txBody>
                    <a:bodyPr/>
                    <a:lstStyle/>
                    <a:p>
                      <a:pPr algn="ctr" fontAlgn="t"/>
                      <a:r>
                        <a:rPr lang="lt-LT" sz="1200" u="none" strike="noStrike">
                          <a:effectLst/>
                        </a:rPr>
                        <a:t> </a:t>
                      </a:r>
                      <a:endParaRPr lang="lt-LT" sz="1200" b="0" i="0" u="none" strike="noStrike">
                        <a:solidFill>
                          <a:srgbClr val="000000"/>
                        </a:solidFill>
                        <a:effectLst/>
                        <a:latin typeface="Arial" panose="020B0604020202020204" pitchFamily="34" charset="0"/>
                      </a:endParaRPr>
                    </a:p>
                  </a:txBody>
                  <a:tcPr marL="4413" marR="4413" marT="4413" marB="0"/>
                </a:tc>
                <a:tc>
                  <a:txBody>
                    <a:bodyPr/>
                    <a:lstStyle/>
                    <a:p>
                      <a:pPr algn="ctr" fontAlgn="t"/>
                      <a:r>
                        <a:rPr lang="lt-LT" sz="1200" u="none" strike="noStrike">
                          <a:effectLst/>
                        </a:rPr>
                        <a:t> </a:t>
                      </a:r>
                      <a:endParaRPr lang="lt-LT" sz="1200" b="0" i="0" u="none" strike="noStrike">
                        <a:solidFill>
                          <a:srgbClr val="000000"/>
                        </a:solidFill>
                        <a:effectLst/>
                        <a:latin typeface="Calibri" panose="020F0502020204030204" pitchFamily="34" charset="0"/>
                      </a:endParaRPr>
                    </a:p>
                  </a:txBody>
                  <a:tcPr marL="4413" marR="4413" marT="4413" marB="0"/>
                </a:tc>
                <a:extLst>
                  <a:ext uri="{0D108BD9-81ED-4DB2-BD59-A6C34878D82A}">
                    <a16:rowId xmlns:a16="http://schemas.microsoft.com/office/drawing/2014/main" xmlns="" val="3648306204"/>
                  </a:ext>
                </a:extLst>
              </a:tr>
              <a:tr h="172909">
                <a:tc>
                  <a:txBody>
                    <a:bodyPr/>
                    <a:lstStyle/>
                    <a:p>
                      <a:pPr algn="l" fontAlgn="ctr"/>
                      <a:r>
                        <a:rPr lang="lt-LT" sz="1100" b="0" i="0" u="none" strike="noStrike" dirty="0">
                          <a:solidFill>
                            <a:srgbClr val="000000"/>
                          </a:solidFill>
                          <a:effectLst/>
                          <a:latin typeface="Calibri" panose="020F0502020204030204" pitchFamily="34" charset="0"/>
                        </a:rPr>
                        <a:t>Ar atliktas išsamus įmonių apskaitos vertinimas?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a:effectLst/>
                        </a:rPr>
                        <a:t> □</a:t>
                      </a:r>
                      <a:endParaRPr lang="lt-LT" sz="1200" b="0" i="0" u="none" strike="noStrike">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1804993109"/>
                  </a:ext>
                </a:extLst>
              </a:tr>
              <a:tr h="172909">
                <a:tc>
                  <a:txBody>
                    <a:bodyPr/>
                    <a:lstStyle/>
                    <a:p>
                      <a:pPr algn="l" fontAlgn="ctr"/>
                      <a:r>
                        <a:rPr lang="lt-LT" sz="1100" b="0" i="0" u="none" strike="noStrike">
                          <a:solidFill>
                            <a:srgbClr val="000000"/>
                          </a:solidFill>
                          <a:effectLst/>
                          <a:latin typeface="Calibri" panose="020F0502020204030204" pitchFamily="34" charset="0"/>
                        </a:rPr>
                        <a:t>Ar įmonėse vykdomas deramas apskaitos vedimas, apskaitos kontrolė?</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150839402"/>
                  </a:ext>
                </a:extLst>
              </a:tr>
              <a:tr h="172909">
                <a:tc>
                  <a:txBody>
                    <a:bodyPr/>
                    <a:lstStyle/>
                    <a:p>
                      <a:pPr algn="l" fontAlgn="ctr"/>
                      <a:r>
                        <a:rPr lang="lt-LT" sz="1100" b="0" i="0" u="none" strike="noStrike" dirty="0">
                          <a:solidFill>
                            <a:srgbClr val="000000"/>
                          </a:solidFill>
                          <a:effectLst/>
                          <a:latin typeface="Calibri" panose="020F0502020204030204" pitchFamily="34" charset="0"/>
                        </a:rPr>
                        <a:t>Ar žinoma abiejų įmonių finansinė padėtis: turtas, įsipareigojimai, pajamų srautai, balansas?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2141138440"/>
                  </a:ext>
                </a:extLst>
              </a:tr>
              <a:tr h="172909">
                <a:tc>
                  <a:txBody>
                    <a:bodyPr/>
                    <a:lstStyle/>
                    <a:p>
                      <a:pPr algn="l" fontAlgn="ctr"/>
                      <a:r>
                        <a:rPr lang="lt-LT" sz="1100" b="0" i="0" u="none" strike="noStrike">
                          <a:solidFill>
                            <a:srgbClr val="000000"/>
                          </a:solidFill>
                          <a:effectLst/>
                          <a:latin typeface="Calibri" panose="020F0502020204030204" pitchFamily="34" charset="0"/>
                        </a:rPr>
                        <a:t>Ar įmanoma tinkamai numatyti įmonių finansines prognozes ateinantiems 1–3 metams?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1449087754"/>
                  </a:ext>
                </a:extLst>
              </a:tr>
              <a:tr h="211858">
                <a:tc>
                  <a:txBody>
                    <a:bodyPr/>
                    <a:lstStyle/>
                    <a:p>
                      <a:pPr algn="l" fontAlgn="ctr"/>
                      <a:r>
                        <a:rPr lang="lt-LT" sz="1100" b="0" i="0" u="none" strike="noStrike">
                          <a:solidFill>
                            <a:srgbClr val="000000"/>
                          </a:solidFill>
                          <a:effectLst/>
                          <a:latin typeface="Calibri" panose="020F0502020204030204" pitchFamily="34" charset="0"/>
                        </a:rPr>
                        <a:t>Ar žinoma, kokie teisiniai procesai bus reikalingi restruktūrizacijai įgyvendinti?</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1074422666"/>
                  </a:ext>
                </a:extLst>
              </a:tr>
              <a:tr h="211858">
                <a:tc>
                  <a:txBody>
                    <a:bodyPr/>
                    <a:lstStyle/>
                    <a:p>
                      <a:pPr algn="l" fontAlgn="ctr"/>
                      <a:r>
                        <a:rPr lang="lt-LT" sz="1100" b="0" i="0" u="none" strike="noStrike">
                          <a:solidFill>
                            <a:srgbClr val="000000"/>
                          </a:solidFill>
                          <a:effectLst/>
                          <a:latin typeface="Calibri" panose="020F0502020204030204" pitchFamily="34" charset="0"/>
                        </a:rPr>
                        <a:t>Ar įmonės turi patirties ir resursų derinant teisinius klausimus procesui įgyvendinti?</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2096337917"/>
                  </a:ext>
                </a:extLst>
              </a:tr>
              <a:tr h="211858">
                <a:tc>
                  <a:txBody>
                    <a:bodyPr/>
                    <a:lstStyle/>
                    <a:p>
                      <a:pPr algn="l" fontAlgn="ctr"/>
                      <a:r>
                        <a:rPr lang="lt-LT" sz="1100" b="0" i="0" u="none" strike="noStrike">
                          <a:solidFill>
                            <a:srgbClr val="000000"/>
                          </a:solidFill>
                          <a:effectLst/>
                          <a:latin typeface="Calibri" panose="020F0502020204030204" pitchFamily="34" charset="0"/>
                        </a:rPr>
                        <a:t>Ar jungimo procesas atitiks visus darbo santykius reguliuojančius įstatymus?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605234961"/>
                  </a:ext>
                </a:extLst>
              </a:tr>
              <a:tr h="211858">
                <a:tc>
                  <a:txBody>
                    <a:bodyPr/>
                    <a:lstStyle/>
                    <a:p>
                      <a:pPr algn="l" fontAlgn="ctr"/>
                      <a:r>
                        <a:rPr lang="lt-LT" sz="1100" b="0" i="0" u="none" strike="noStrike">
                          <a:solidFill>
                            <a:srgbClr val="000000"/>
                          </a:solidFill>
                          <a:effectLst/>
                          <a:latin typeface="Calibri" panose="020F0502020204030204" pitchFamily="34" charset="0"/>
                        </a:rPr>
                        <a:t>Ar išsamiai išnagrinėtos įmonių sutartys (terminai, trukmė, nutraukimo nuostatos ir kt.)?</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912739562"/>
                  </a:ext>
                </a:extLst>
              </a:tr>
              <a:tr h="211858">
                <a:tc>
                  <a:txBody>
                    <a:bodyPr/>
                    <a:lstStyle/>
                    <a:p>
                      <a:pPr algn="l" fontAlgn="ctr"/>
                      <a:r>
                        <a:rPr lang="lt-LT" sz="1100" b="0" i="0" u="none" strike="noStrike" dirty="0">
                          <a:solidFill>
                            <a:srgbClr val="000000"/>
                          </a:solidFill>
                          <a:effectLst/>
                          <a:latin typeface="Calibri" panose="020F0502020204030204" pitchFamily="34" charset="0"/>
                        </a:rPr>
                        <a:t>Ar įvertinti tikėtini ar galimi bylinėjimosi su atleidžiamais darbuotojais procesai, galimi darbuotojų veiksmai?</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444805000"/>
                  </a:ext>
                </a:extLst>
              </a:tr>
            </a:tbl>
          </a:graphicData>
        </a:graphic>
      </p:graphicFrame>
    </p:spTree>
    <p:extLst>
      <p:ext uri="{BB962C8B-B14F-4D97-AF65-F5344CB8AC3E}">
        <p14:creationId xmlns:p14="http://schemas.microsoft.com/office/powerpoint/2010/main" val="3298065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a:extLst>
              <a:ext uri="{FF2B5EF4-FFF2-40B4-BE49-F238E27FC236}">
                <a16:creationId xmlns:a16="http://schemas.microsoft.com/office/drawing/2014/main" xmlns="" id="{FC6FEF9E-30E3-473D-ACCE-0E96C8A59023}"/>
              </a:ext>
            </a:extLst>
          </p:cNvPr>
          <p:cNvSpPr/>
          <p:nvPr/>
        </p:nvSpPr>
        <p:spPr>
          <a:xfrm>
            <a:off x="178443" y="193224"/>
            <a:ext cx="4287712" cy="523220"/>
          </a:xfrm>
          <a:prstGeom prst="rect">
            <a:avLst/>
          </a:prstGeom>
        </p:spPr>
        <p:txBody>
          <a:bodyPr wrap="none">
            <a:spAutoFit/>
          </a:bodyPr>
          <a:lstStyle/>
          <a:p>
            <a:r>
              <a:rPr lang="lt-LT" altLang="lt-LT" sz="2800" b="1" i="1" dirty="0">
                <a:solidFill>
                  <a:schemeClr val="accent1">
                    <a:lumMod val="75000"/>
                  </a:schemeClr>
                </a:solidFill>
                <a:cs typeface="Arial" panose="020B0604020202020204" pitchFamily="34" charset="0"/>
              </a:rPr>
              <a:t>Kontrolinis veiksmų sąrašas</a:t>
            </a:r>
          </a:p>
        </p:txBody>
      </p:sp>
      <p:graphicFrame>
        <p:nvGraphicFramePr>
          <p:cNvPr id="4" name="Lentelė 3">
            <a:extLst>
              <a:ext uri="{FF2B5EF4-FFF2-40B4-BE49-F238E27FC236}">
                <a16:creationId xmlns:a16="http://schemas.microsoft.com/office/drawing/2014/main" xmlns="" id="{0B206024-8A1B-4944-8A58-435E3845C427}"/>
              </a:ext>
            </a:extLst>
          </p:cNvPr>
          <p:cNvGraphicFramePr>
            <a:graphicFrameLocks noGrp="1"/>
          </p:cNvGraphicFramePr>
          <p:nvPr>
            <p:extLst>
              <p:ext uri="{D42A27DB-BD31-4B8C-83A1-F6EECF244321}">
                <p14:modId xmlns:p14="http://schemas.microsoft.com/office/powerpoint/2010/main" val="435728826"/>
              </p:ext>
            </p:extLst>
          </p:nvPr>
        </p:nvGraphicFramePr>
        <p:xfrm>
          <a:off x="316408" y="1163782"/>
          <a:ext cx="11315700" cy="5460827"/>
        </p:xfrm>
        <a:graphic>
          <a:graphicData uri="http://schemas.openxmlformats.org/drawingml/2006/table">
            <a:tbl>
              <a:tblPr firstRow="1" firstCol="1" bandRow="1">
                <a:tableStyleId>{C083E6E3-FA7D-4D7B-A595-EF9225AFEA82}</a:tableStyleId>
              </a:tblPr>
              <a:tblGrid>
                <a:gridCol w="9454539">
                  <a:extLst>
                    <a:ext uri="{9D8B030D-6E8A-4147-A177-3AD203B41FA5}">
                      <a16:colId xmlns:a16="http://schemas.microsoft.com/office/drawing/2014/main" xmlns="" val="757645688"/>
                    </a:ext>
                  </a:extLst>
                </a:gridCol>
                <a:gridCol w="885486">
                  <a:extLst>
                    <a:ext uri="{9D8B030D-6E8A-4147-A177-3AD203B41FA5}">
                      <a16:colId xmlns:a16="http://schemas.microsoft.com/office/drawing/2014/main" xmlns="" val="3634891945"/>
                    </a:ext>
                  </a:extLst>
                </a:gridCol>
                <a:gridCol w="975675">
                  <a:extLst>
                    <a:ext uri="{9D8B030D-6E8A-4147-A177-3AD203B41FA5}">
                      <a16:colId xmlns:a16="http://schemas.microsoft.com/office/drawing/2014/main" xmlns="" val="3968630315"/>
                    </a:ext>
                  </a:extLst>
                </a:gridCol>
              </a:tblGrid>
              <a:tr h="172909">
                <a:tc>
                  <a:txBody>
                    <a:bodyPr/>
                    <a:lstStyle/>
                    <a:p>
                      <a:pPr algn="ctr" rtl="0" fontAlgn="ctr"/>
                      <a:r>
                        <a:rPr lang="lt-LT" sz="1200" u="none" strike="noStrike" dirty="0">
                          <a:effectLst/>
                        </a:rPr>
                        <a:t>KLAUSIMAI</a:t>
                      </a:r>
                      <a:endParaRPr lang="lt-LT" sz="1200" b="1"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a:effectLst/>
                        </a:rPr>
                        <a:t>TAIP</a:t>
                      </a:r>
                      <a:endParaRPr lang="lt-LT" sz="1200" b="1" i="0" u="none" strike="noStrike">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a:effectLst/>
                        </a:rPr>
                        <a:t>NE</a:t>
                      </a:r>
                      <a:endParaRPr lang="lt-LT" sz="1200" b="1" i="0" u="none" strike="noStrike">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692580584"/>
                  </a:ext>
                </a:extLst>
              </a:tr>
              <a:tr h="172909">
                <a:tc>
                  <a:txBody>
                    <a:bodyPr/>
                    <a:lstStyle/>
                    <a:p>
                      <a:pPr algn="l" fontAlgn="ctr"/>
                      <a:r>
                        <a:rPr lang="lt-LT" sz="1200" b="1" i="0" u="none" strike="noStrike" dirty="0">
                          <a:solidFill>
                            <a:schemeClr val="tx1"/>
                          </a:solidFill>
                          <a:effectLst/>
                          <a:latin typeface="Calibri" panose="020F0502020204030204" pitchFamily="34" charset="0"/>
                        </a:rPr>
                        <a:t>Planavimas ir įgyvendinimas</a:t>
                      </a:r>
                    </a:p>
                  </a:txBody>
                  <a:tcPr marL="7620" marR="7620" marT="7620" marB="0" anchor="ctr"/>
                </a:tc>
                <a:tc>
                  <a:txBody>
                    <a:bodyPr/>
                    <a:lstStyle/>
                    <a:p>
                      <a:pPr algn="ctr" rtl="0" fontAlgn="ct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961928878"/>
                  </a:ext>
                </a:extLst>
              </a:tr>
              <a:tr h="317787">
                <a:tc>
                  <a:txBody>
                    <a:bodyPr/>
                    <a:lstStyle/>
                    <a:p>
                      <a:pPr algn="l" fontAlgn="ctr"/>
                      <a:r>
                        <a:rPr lang="lt-LT" sz="1100" b="0" i="0" u="none" strike="noStrike" dirty="0">
                          <a:solidFill>
                            <a:srgbClr val="000000"/>
                          </a:solidFill>
                          <a:effectLst/>
                          <a:latin typeface="Calibri" panose="020F0502020204030204" pitchFamily="34" charset="0"/>
                        </a:rPr>
                        <a:t>Ar paskirtas asmuo, kuris valdys visą procesą?</a:t>
                      </a:r>
                    </a:p>
                  </a:txBody>
                  <a:tcPr marL="7620" marR="7620" marT="7620" marB="0" anchor="ctr"/>
                </a:tc>
                <a:tc>
                  <a:txBody>
                    <a:bodyPr/>
                    <a:lstStyle/>
                    <a:p>
                      <a:pPr algn="ctr" rtl="0" fontAlgn="ctr"/>
                      <a:r>
                        <a:rPr lang="lt-LT" sz="1200" u="none" strike="noStrike">
                          <a:effectLst/>
                        </a:rPr>
                        <a:t> □</a:t>
                      </a:r>
                      <a:endParaRPr lang="lt-LT" sz="1200" b="0" i="0" u="none" strike="noStrike">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287618611"/>
                  </a:ext>
                </a:extLst>
              </a:tr>
              <a:tr h="172909">
                <a:tc>
                  <a:txBody>
                    <a:bodyPr/>
                    <a:lstStyle/>
                    <a:p>
                      <a:pPr algn="l" fontAlgn="ctr"/>
                      <a:r>
                        <a:rPr lang="lt-LT" sz="1100" b="0" i="0" u="none" strike="noStrike">
                          <a:solidFill>
                            <a:srgbClr val="000000"/>
                          </a:solidFill>
                          <a:effectLst/>
                          <a:latin typeface="Calibri" panose="020F0502020204030204" pitchFamily="34" charset="0"/>
                        </a:rPr>
                        <a:t>Ar sudarytas projekto planas su gairėmis, kad galėtume valdyti proceso eigą?</a:t>
                      </a:r>
                    </a:p>
                  </a:txBody>
                  <a:tcPr marL="7620" marR="7620" marT="7620" marB="0" anchor="ctr"/>
                </a:tc>
                <a:tc>
                  <a:txBody>
                    <a:bodyPr/>
                    <a:lstStyle/>
                    <a:p>
                      <a:pPr algn="ctr" rtl="0" fontAlgn="ctr"/>
                      <a:r>
                        <a:rPr lang="lt-LT" sz="1200" u="none" strike="noStrike">
                          <a:effectLst/>
                        </a:rPr>
                        <a:t> □</a:t>
                      </a:r>
                      <a:endParaRPr lang="lt-LT" sz="1200" b="0" i="0" u="none" strike="noStrike">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136331407"/>
                  </a:ext>
                </a:extLst>
              </a:tr>
              <a:tr h="211858">
                <a:tc>
                  <a:txBody>
                    <a:bodyPr/>
                    <a:lstStyle/>
                    <a:p>
                      <a:pPr algn="l" fontAlgn="ctr"/>
                      <a:r>
                        <a:rPr lang="lt-LT" sz="1100" b="0" i="0" u="none" strike="noStrike">
                          <a:solidFill>
                            <a:srgbClr val="000000"/>
                          </a:solidFill>
                          <a:effectLst/>
                          <a:latin typeface="Calibri" panose="020F0502020204030204" pitchFamily="34" charset="0"/>
                        </a:rPr>
                        <a:t>Ar įkurta projekto valdyba, komitetas ar grupė, kuri prižiūrėtų procesą?</a:t>
                      </a:r>
                    </a:p>
                  </a:txBody>
                  <a:tcPr marL="7620" marR="7620" marT="7620"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932812689"/>
                  </a:ext>
                </a:extLst>
              </a:tr>
              <a:tr h="317787">
                <a:tc>
                  <a:txBody>
                    <a:bodyPr/>
                    <a:lstStyle/>
                    <a:p>
                      <a:pPr algn="l" fontAlgn="ctr"/>
                      <a:r>
                        <a:rPr lang="lt-LT" sz="1100" b="0" i="0" u="none" strike="noStrike">
                          <a:solidFill>
                            <a:srgbClr val="000000"/>
                          </a:solidFill>
                          <a:effectLst/>
                          <a:latin typeface="Calibri" panose="020F0502020204030204" pitchFamily="34" charset="0"/>
                        </a:rPr>
                        <a:t>Ar atlikta suinteresuotųjų šalių analizė ir parengtas komunikacijos planas, apimantis visas esamas ir naujas suinteresuotas auditorijas?</a:t>
                      </a:r>
                    </a:p>
                  </a:txBody>
                  <a:tcPr marL="7620" marR="7620" marT="7620"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562369763"/>
                  </a:ext>
                </a:extLst>
              </a:tr>
              <a:tr h="172909">
                <a:tc>
                  <a:txBody>
                    <a:bodyPr/>
                    <a:lstStyle/>
                    <a:p>
                      <a:pPr algn="l" fontAlgn="ctr"/>
                      <a:r>
                        <a:rPr lang="lt-LT" sz="1100" b="0" i="0" u="none" strike="noStrike" dirty="0">
                          <a:solidFill>
                            <a:srgbClr val="000000"/>
                          </a:solidFill>
                          <a:effectLst/>
                          <a:latin typeface="Calibri" panose="020F0502020204030204" pitchFamily="34" charset="0"/>
                        </a:rPr>
                        <a:t>Ar nustatyti reorganizacijos proceso eigos matavimo ir vertinimo rodikliai, nustatyti būdai, kaip bus vertinama / matuojama esama padėtis?</a:t>
                      </a:r>
                    </a:p>
                  </a:txBody>
                  <a:tcPr marL="7620" marR="7620" marT="7620" marB="0" anchor="ctr"/>
                </a:tc>
                <a:tc>
                  <a:txBody>
                    <a:bodyPr/>
                    <a:lstStyle/>
                    <a:p>
                      <a:pPr algn="ctr" rtl="0" fontAlgn="ctr"/>
                      <a:r>
                        <a:rPr lang="lt-LT" sz="1200" u="none" strike="noStrike">
                          <a:effectLst/>
                        </a:rPr>
                        <a:t> □</a:t>
                      </a:r>
                      <a:endParaRPr lang="lt-LT" sz="1200" b="0" i="0" u="none" strike="noStrike">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431925030"/>
                  </a:ext>
                </a:extLst>
              </a:tr>
              <a:tr h="211858">
                <a:tc>
                  <a:txBody>
                    <a:bodyPr/>
                    <a:lstStyle/>
                    <a:p>
                      <a:pPr algn="l" fontAlgn="ctr"/>
                      <a:r>
                        <a:rPr lang="lt-LT" sz="1100" b="0" i="0" u="none" strike="noStrike">
                          <a:solidFill>
                            <a:srgbClr val="000000"/>
                          </a:solidFill>
                          <a:effectLst/>
                          <a:latin typeface="Calibri" panose="020F0502020204030204" pitchFamily="34" charset="0"/>
                        </a:rPr>
                        <a:t>Ar žinoma, kokia yra pagrindinė informacinės sistemos struktūra? Ar tai suderinama tarpusavyje?</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2216371669"/>
                  </a:ext>
                </a:extLst>
              </a:tr>
              <a:tr h="317787">
                <a:tc>
                  <a:txBody>
                    <a:bodyPr/>
                    <a:lstStyle/>
                    <a:p>
                      <a:pPr algn="l" fontAlgn="ctr"/>
                      <a:r>
                        <a:rPr lang="lt-LT" sz="1100" b="0" i="0" u="none" strike="noStrike">
                          <a:solidFill>
                            <a:srgbClr val="000000"/>
                          </a:solidFill>
                          <a:effectLst/>
                          <a:latin typeface="Calibri" panose="020F0502020204030204" pitchFamily="34" charset="0"/>
                        </a:rPr>
                        <a:t>Ar žinoma, kokias informacines sistemas / ryšius reikės sukurti tarp dviejų bendrovių?</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920240469"/>
                  </a:ext>
                </a:extLst>
              </a:tr>
              <a:tr h="211858">
                <a:tc>
                  <a:txBody>
                    <a:bodyPr/>
                    <a:lstStyle/>
                    <a:p>
                      <a:pPr algn="l" fontAlgn="ctr"/>
                      <a:r>
                        <a:rPr lang="lt-LT" sz="1100" b="0" i="0" u="none" strike="noStrike" dirty="0">
                          <a:solidFill>
                            <a:srgbClr val="000000"/>
                          </a:solidFill>
                          <a:effectLst/>
                          <a:latin typeface="Calibri" panose="020F0502020204030204" pitchFamily="34" charset="0"/>
                        </a:rPr>
                        <a:t>Ar įvertintas įmonių informacinių technologijų poveikis susijungimui?</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2632234589"/>
                  </a:ext>
                </a:extLst>
              </a:tr>
              <a:tr h="211858">
                <a:tc>
                  <a:txBody>
                    <a:bodyPr/>
                    <a:lstStyle/>
                    <a:p>
                      <a:pPr algn="l" fontAlgn="ctr"/>
                      <a:r>
                        <a:rPr lang="lt-LT" sz="1100" b="0" i="0" u="none" strike="noStrike">
                          <a:solidFill>
                            <a:srgbClr val="000000"/>
                          </a:solidFill>
                          <a:effectLst/>
                          <a:latin typeface="Calibri" panose="020F0502020204030204" pitchFamily="34" charset="0"/>
                        </a:rPr>
                        <a:t>Ar žinoma kokius veiklos rodiklius matuoja abi įmonės ir kaip jie stebimi?</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1304481889"/>
                  </a:ext>
                </a:extLst>
              </a:tr>
              <a:tr h="172909">
                <a:tc>
                  <a:txBody>
                    <a:bodyPr/>
                    <a:lstStyle/>
                    <a:p>
                      <a:pPr algn="l" fontAlgn="ctr"/>
                      <a:r>
                        <a:rPr lang="lt-LT" sz="1100" b="0" i="0" u="none" strike="noStrike">
                          <a:solidFill>
                            <a:srgbClr val="000000"/>
                          </a:solidFill>
                          <a:effectLst/>
                          <a:latin typeface="Calibri" panose="020F0502020204030204" pitchFamily="34" charset="0"/>
                        </a:rPr>
                        <a:t>Ar bus išlaikyta gamybinė/ techninė bazė?</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848524750"/>
                  </a:ext>
                </a:extLst>
              </a:tr>
              <a:tr h="172909">
                <a:tc>
                  <a:txBody>
                    <a:bodyPr/>
                    <a:lstStyle/>
                    <a:p>
                      <a:pPr algn="l" fontAlgn="ctr"/>
                      <a:r>
                        <a:rPr lang="lt-LT" sz="1100" b="0" i="0" u="none" strike="noStrike">
                          <a:solidFill>
                            <a:srgbClr val="000000"/>
                          </a:solidFill>
                          <a:effectLst/>
                          <a:latin typeface="Calibri" panose="020F0502020204030204" pitchFamily="34" charset="0"/>
                        </a:rPr>
                        <a:t>Ar bus užtikrinta techninė bazė tinkamai teikti paslaugas?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648306204"/>
                  </a:ext>
                </a:extLst>
              </a:tr>
              <a:tr h="172909">
                <a:tc>
                  <a:txBody>
                    <a:bodyPr/>
                    <a:lstStyle/>
                    <a:p>
                      <a:pPr algn="l" fontAlgn="ctr"/>
                      <a:r>
                        <a:rPr lang="lt-LT" sz="1100" b="0" i="0" u="none" strike="noStrike" dirty="0">
                          <a:solidFill>
                            <a:srgbClr val="000000"/>
                          </a:solidFill>
                          <a:effectLst/>
                          <a:latin typeface="Calibri" panose="020F0502020204030204" pitchFamily="34" charset="0"/>
                        </a:rPr>
                        <a:t>Ar integracijos laikotarpiu būtų kokių nors vidinių kultūrinių konfliktų?</a:t>
                      </a:r>
                    </a:p>
                  </a:txBody>
                  <a:tcPr marL="7620" marR="7620" marT="7620"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1804993109"/>
                  </a:ext>
                </a:extLst>
              </a:tr>
              <a:tr h="172909">
                <a:tc>
                  <a:txBody>
                    <a:bodyPr/>
                    <a:lstStyle/>
                    <a:p>
                      <a:pPr algn="l" fontAlgn="ctr"/>
                      <a:r>
                        <a:rPr lang="lt-LT" sz="1100" b="0" i="0" u="none" strike="noStrike">
                          <a:solidFill>
                            <a:srgbClr val="000000"/>
                          </a:solidFill>
                          <a:effectLst/>
                          <a:latin typeface="Calibri" panose="020F0502020204030204" pitchFamily="34" charset="0"/>
                        </a:rPr>
                        <a:t>Ar įvertinta, kokie žmogiškieji ištekliai bus reikalingi tolimesnei paslaugų plėtrai?</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896865316"/>
                  </a:ext>
                </a:extLst>
              </a:tr>
              <a:tr h="172909">
                <a:tc>
                  <a:txBody>
                    <a:bodyPr/>
                    <a:lstStyle/>
                    <a:p>
                      <a:pPr algn="l" fontAlgn="ctr"/>
                      <a:r>
                        <a:rPr lang="lt-LT" sz="1100" b="0" i="0" u="none" strike="noStrike">
                          <a:solidFill>
                            <a:srgbClr val="000000"/>
                          </a:solidFill>
                          <a:effectLst/>
                          <a:latin typeface="Calibri" panose="020F0502020204030204" pitchFamily="34" charset="0"/>
                        </a:rPr>
                        <a:t>Ar įvertintas žmogiškųjų išteklių poreikis administracijos padaliniuose?</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610670989"/>
                  </a:ext>
                </a:extLst>
              </a:tr>
              <a:tr h="172909">
                <a:tc>
                  <a:txBody>
                    <a:bodyPr/>
                    <a:lstStyle/>
                    <a:p>
                      <a:pPr algn="l" fontAlgn="ctr"/>
                      <a:r>
                        <a:rPr lang="lt-LT" sz="1100" b="0" i="0" u="none" strike="noStrike">
                          <a:solidFill>
                            <a:srgbClr val="000000"/>
                          </a:solidFill>
                          <a:effectLst/>
                          <a:latin typeface="Calibri" panose="020F0502020204030204" pitchFamily="34" charset="0"/>
                        </a:rPr>
                        <a:t>Ar įvertinta darbuotojų kompetencija?</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4145197099"/>
                  </a:ext>
                </a:extLst>
              </a:tr>
              <a:tr h="172909">
                <a:tc>
                  <a:txBody>
                    <a:bodyPr/>
                    <a:lstStyle/>
                    <a:p>
                      <a:pPr algn="l" fontAlgn="ctr"/>
                      <a:r>
                        <a:rPr lang="lt-LT" sz="1100" b="0" i="0" u="none" strike="noStrike">
                          <a:solidFill>
                            <a:srgbClr val="000000"/>
                          </a:solidFill>
                          <a:effectLst/>
                          <a:latin typeface="Calibri" panose="020F0502020204030204" pitchFamily="34" charset="0"/>
                        </a:rPr>
                        <a:t>Ar sutampa abiejų įmonių darbuotojų apmokymų programos?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807459400"/>
                  </a:ext>
                </a:extLst>
              </a:tr>
              <a:tr h="172909">
                <a:tc>
                  <a:txBody>
                    <a:bodyPr/>
                    <a:lstStyle/>
                    <a:p>
                      <a:pPr algn="l" fontAlgn="ctr"/>
                      <a:r>
                        <a:rPr lang="lt-LT" sz="1100" b="0" i="0" u="none" strike="noStrike">
                          <a:solidFill>
                            <a:srgbClr val="000000"/>
                          </a:solidFill>
                          <a:effectLst/>
                          <a:latin typeface="Calibri" panose="020F0502020204030204" pitchFamily="34" charset="0"/>
                        </a:rPr>
                        <a:t>Ar sutampa įmonių motyvacinės programos?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150839402"/>
                  </a:ext>
                </a:extLst>
              </a:tr>
              <a:tr h="172909">
                <a:tc>
                  <a:txBody>
                    <a:bodyPr/>
                    <a:lstStyle/>
                    <a:p>
                      <a:pPr algn="l" fontAlgn="ctr"/>
                      <a:r>
                        <a:rPr lang="lt-LT" sz="1100" b="0" i="0" u="none" strike="noStrike">
                          <a:solidFill>
                            <a:srgbClr val="000000"/>
                          </a:solidFill>
                          <a:effectLst/>
                          <a:latin typeface="Calibri" panose="020F0502020204030204" pitchFamily="34" charset="0"/>
                        </a:rPr>
                        <a:t>Ar ištirtas / yra žinomas darbuotojų išsilavinimo lygis?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2141138440"/>
                  </a:ext>
                </a:extLst>
              </a:tr>
              <a:tr h="172909">
                <a:tc>
                  <a:txBody>
                    <a:bodyPr/>
                    <a:lstStyle/>
                    <a:p>
                      <a:pPr algn="l" fontAlgn="ctr"/>
                      <a:r>
                        <a:rPr lang="lt-LT" sz="1100" b="0" i="0" u="none" strike="noStrike">
                          <a:solidFill>
                            <a:srgbClr val="000000"/>
                          </a:solidFill>
                          <a:effectLst/>
                          <a:latin typeface="Calibri" panose="020F0502020204030204" pitchFamily="34" charset="0"/>
                        </a:rPr>
                        <a:t>Ar žinoma, kas yra pagrindiniai techniniai, vadybiniai ir vykdomieji žmonės? Kodėl jie laikomi kertiniais? Kas nutiktų, jei vienas ar keli iš jų išeitų?</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1449087754"/>
                  </a:ext>
                </a:extLst>
              </a:tr>
              <a:tr h="211858">
                <a:tc>
                  <a:txBody>
                    <a:bodyPr/>
                    <a:lstStyle/>
                    <a:p>
                      <a:pPr algn="l" fontAlgn="ctr"/>
                      <a:r>
                        <a:rPr lang="lt-LT" sz="1100" b="0" i="0" u="none" strike="noStrike">
                          <a:solidFill>
                            <a:srgbClr val="000000"/>
                          </a:solidFill>
                          <a:effectLst/>
                          <a:latin typeface="Calibri" panose="020F0502020204030204" pitchFamily="34" charset="0"/>
                        </a:rPr>
                        <a:t>Ar žinoma, kokie yra sprendimų priėmimo procesai įmonėse?</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1074422666"/>
                  </a:ext>
                </a:extLst>
              </a:tr>
              <a:tr h="211858">
                <a:tc>
                  <a:txBody>
                    <a:bodyPr/>
                    <a:lstStyle/>
                    <a:p>
                      <a:pPr algn="l" fontAlgn="ctr"/>
                      <a:r>
                        <a:rPr lang="lt-LT" sz="1100" b="0" i="0" u="none" strike="noStrike">
                          <a:solidFill>
                            <a:srgbClr val="000000"/>
                          </a:solidFill>
                          <a:effectLst/>
                          <a:latin typeface="Calibri" panose="020F0502020204030204" pitchFamily="34" charset="0"/>
                        </a:rPr>
                        <a:t>Ar yra daugiau funkcinių struktūrų (iniciatyviniai komitetai, projektų grupės, laikinos komandos ir t. t.)? Kaip gerai jie dirba?</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2096337917"/>
                  </a:ext>
                </a:extLst>
              </a:tr>
              <a:tr h="211858">
                <a:tc>
                  <a:txBody>
                    <a:bodyPr/>
                    <a:lstStyle/>
                    <a:p>
                      <a:pPr algn="l" fontAlgn="ctr"/>
                      <a:r>
                        <a:rPr lang="lt-LT" sz="1100" b="0" i="0" u="none" strike="noStrike" dirty="0">
                          <a:solidFill>
                            <a:srgbClr val="000000"/>
                          </a:solidFill>
                          <a:effectLst/>
                          <a:latin typeface="Calibri" panose="020F0502020204030204" pitchFamily="34" charset="0"/>
                        </a:rPr>
                        <a:t>Ar žinoma, kaip subalansuoti darbuotojų atlygio apskaitos metodus?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605234961"/>
                  </a:ext>
                </a:extLst>
              </a:tr>
              <a:tr h="211858">
                <a:tc>
                  <a:txBody>
                    <a:bodyPr/>
                    <a:lstStyle/>
                    <a:p>
                      <a:pPr algn="l" fontAlgn="ctr"/>
                      <a:r>
                        <a:rPr lang="lt-LT" sz="1100" b="0" i="0" u="none" strike="noStrike">
                          <a:solidFill>
                            <a:srgbClr val="000000"/>
                          </a:solidFill>
                          <a:effectLst/>
                          <a:latin typeface="Calibri" panose="020F0502020204030204" pitchFamily="34" charset="0"/>
                        </a:rPr>
                        <a:t>Ar žinoma, kokios motyvacinės sistemos bus taikomos?</a:t>
                      </a:r>
                    </a:p>
                  </a:txBody>
                  <a:tcPr marL="7620" marR="7620" marT="7620"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3912739562"/>
                  </a:ext>
                </a:extLst>
              </a:tr>
              <a:tr h="97027">
                <a:tc>
                  <a:txBody>
                    <a:bodyPr/>
                    <a:lstStyle/>
                    <a:p>
                      <a:pPr algn="l" fontAlgn="ctr"/>
                      <a:r>
                        <a:rPr lang="lt-LT" sz="1100" b="0" i="0" u="none" strike="noStrike" dirty="0">
                          <a:solidFill>
                            <a:srgbClr val="000000"/>
                          </a:solidFill>
                          <a:effectLst/>
                          <a:latin typeface="Calibri" panose="020F0502020204030204" pitchFamily="34" charset="0"/>
                        </a:rPr>
                        <a:t>Ar sudarytas preliminarus darbuotojų integracijos / informavimo planas?</a:t>
                      </a:r>
                    </a:p>
                  </a:txBody>
                  <a:tcPr marL="7620" marR="7620" marT="7620" marB="0" anchor="ctr"/>
                </a:tc>
                <a:tc>
                  <a:txBody>
                    <a:bodyPr/>
                    <a:lstStyle/>
                    <a:p>
                      <a:pPr algn="ctr" rtl="0" fontAlgn="ctr"/>
                      <a:r>
                        <a:rPr lang="lt-LT" sz="1200" u="none" strike="noStrike" dirty="0">
                          <a:effectLst/>
                        </a:rPr>
                        <a:t> □</a:t>
                      </a:r>
                      <a:endParaRPr lang="lt-LT" sz="1200" b="0" i="0" u="none" strike="noStrike" dirty="0">
                        <a:solidFill>
                          <a:srgbClr val="000000"/>
                        </a:solidFill>
                        <a:effectLst/>
                        <a:latin typeface="Calibri" panose="020F0502020204030204" pitchFamily="34" charset="0"/>
                      </a:endParaRPr>
                    </a:p>
                  </a:txBody>
                  <a:tcPr marL="4413" marR="4413" marT="4413" marB="0" anchor="ctr"/>
                </a:tc>
                <a:tc>
                  <a:txBody>
                    <a:bodyPr/>
                    <a:lstStyle/>
                    <a:p>
                      <a:pPr algn="ctr" rtl="0" fontAlgn="ctr"/>
                      <a:r>
                        <a:rPr lang="lt-LT" sz="1200" u="none" strike="noStrike" dirty="0">
                          <a:effectLst/>
                        </a:rPr>
                        <a:t> X</a:t>
                      </a:r>
                      <a:endParaRPr lang="lt-LT" sz="1200" b="0" i="0" u="none" strike="noStrike" dirty="0">
                        <a:solidFill>
                          <a:srgbClr val="000000"/>
                        </a:solidFill>
                        <a:effectLst/>
                        <a:latin typeface="Calibri" panose="020F0502020204030204" pitchFamily="34" charset="0"/>
                      </a:endParaRPr>
                    </a:p>
                  </a:txBody>
                  <a:tcPr marL="4413" marR="4413" marT="4413" marB="0" anchor="ctr"/>
                </a:tc>
                <a:extLst>
                  <a:ext uri="{0D108BD9-81ED-4DB2-BD59-A6C34878D82A}">
                    <a16:rowId xmlns:a16="http://schemas.microsoft.com/office/drawing/2014/main" xmlns="" val="444805000"/>
                  </a:ext>
                </a:extLst>
              </a:tr>
            </a:tbl>
          </a:graphicData>
        </a:graphic>
      </p:graphicFrame>
    </p:spTree>
    <p:extLst>
      <p:ext uri="{BB962C8B-B14F-4D97-AF65-F5344CB8AC3E}">
        <p14:creationId xmlns:p14="http://schemas.microsoft.com/office/powerpoint/2010/main" val="3261961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xmlns="" id="{D3EF0B7C-EAF4-458A-AE62-FE9C9EC09C3C}"/>
              </a:ext>
            </a:extLst>
          </p:cNvPr>
          <p:cNvSpPr>
            <a:spLocks noGrp="1"/>
          </p:cNvSpPr>
          <p:nvPr>
            <p:ph type="title"/>
          </p:nvPr>
        </p:nvSpPr>
        <p:spPr>
          <a:xfrm>
            <a:off x="829811" y="578116"/>
            <a:ext cx="10965181" cy="480131"/>
          </a:xfrm>
          <a:prstGeom prst="rect">
            <a:avLst/>
          </a:prstGeom>
        </p:spPr>
        <p:txBody>
          <a:bodyPr wrap="none">
            <a:spAutoFit/>
          </a:bodyPr>
          <a:lstStyle/>
          <a:p>
            <a:r>
              <a:rPr lang="lt-LT" altLang="lt-LT" sz="2800" b="1" i="1" dirty="0">
                <a:solidFill>
                  <a:schemeClr val="accent1">
                    <a:lumMod val="75000"/>
                  </a:schemeClr>
                </a:solidFill>
                <a:cs typeface="Arial" panose="020B0604020202020204" pitchFamily="34" charset="0"/>
              </a:rPr>
              <a:t>Išvados: įmonių reorganizavimo prijungimo būdu teisinis-vadybinis vertinimas</a:t>
            </a:r>
          </a:p>
        </p:txBody>
      </p:sp>
      <p:sp>
        <p:nvSpPr>
          <p:cNvPr id="4" name="TextBox 3">
            <a:extLst>
              <a:ext uri="{FF2B5EF4-FFF2-40B4-BE49-F238E27FC236}">
                <a16:creationId xmlns:a16="http://schemas.microsoft.com/office/drawing/2014/main" xmlns="" id="{368C8D79-3A62-4263-8823-C841F4731A5D}"/>
              </a:ext>
            </a:extLst>
          </p:cNvPr>
          <p:cNvSpPr txBox="1"/>
          <p:nvPr/>
        </p:nvSpPr>
        <p:spPr>
          <a:xfrm>
            <a:off x="687898" y="1560352"/>
            <a:ext cx="11325138" cy="2308324"/>
          </a:xfrm>
          <a:prstGeom prst="rect">
            <a:avLst/>
          </a:prstGeom>
          <a:noFill/>
        </p:spPr>
        <p:txBody>
          <a:bodyPr wrap="square" rtlCol="0">
            <a:spAutoFit/>
          </a:bodyPr>
          <a:lstStyle/>
          <a:p>
            <a:pPr marL="285750" indent="-285750">
              <a:buFont typeface="Arial" panose="020B0604020202020204" pitchFamily="34" charset="0"/>
              <a:buChar char="•"/>
            </a:pPr>
            <a:r>
              <a:rPr lang="lt-LT" dirty="0"/>
              <a:t>Įgyvendinamos ESBO rekomendacijos Lietuvai</a:t>
            </a:r>
          </a:p>
          <a:p>
            <a:pPr marL="285750" indent="-285750">
              <a:buFont typeface="Arial" panose="020B0604020202020204" pitchFamily="34" charset="0"/>
              <a:buChar char="•"/>
            </a:pPr>
            <a:r>
              <a:rPr lang="lt-LT" dirty="0"/>
              <a:t>Įgyvendinami Lietuvos viešojo sektoriaus gerosios valdysenos principai</a:t>
            </a:r>
          </a:p>
          <a:p>
            <a:pPr marL="285750" indent="-285750">
              <a:buFont typeface="Arial" panose="020B0604020202020204" pitchFamily="34" charset="0"/>
              <a:buChar char="•"/>
            </a:pPr>
            <a:r>
              <a:rPr lang="lt-LT" dirty="0"/>
              <a:t>Įgyvendinami Klaipėdos miesto darnaus judumo plano tikslai</a:t>
            </a:r>
          </a:p>
          <a:p>
            <a:pPr marL="285750" indent="-285750">
              <a:buFont typeface="Arial" panose="020B0604020202020204" pitchFamily="34" charset="0"/>
              <a:buChar char="•"/>
            </a:pPr>
            <a:r>
              <a:rPr lang="lt-LT" dirty="0"/>
              <a:t>Prisidedama prie  Nacionalinės susisiekimo plėtros 2014–2022 metų programos įgyvendinimo</a:t>
            </a:r>
          </a:p>
          <a:p>
            <a:pPr marL="285750" indent="-285750">
              <a:buFont typeface="Arial" panose="020B0604020202020204" pitchFamily="34" charset="0"/>
              <a:buChar char="•"/>
            </a:pPr>
            <a:r>
              <a:rPr lang="lt-LT" dirty="0"/>
              <a:t>Abiejų įmonių 100 % akcijų valdytojas yra Klaipėdos miesto savivaldybė</a:t>
            </a:r>
          </a:p>
          <a:p>
            <a:pPr marL="285750" indent="-285750">
              <a:buFont typeface="Arial" panose="020B0604020202020204" pitchFamily="34" charset="0"/>
              <a:buChar char="•"/>
            </a:pPr>
            <a:r>
              <a:rPr lang="lt-LT" dirty="0"/>
              <a:t>Abiejų įmonių veikla yra inžinerinio –techninio pobūdžio, įmonėse dirba tų pačių kompetencijų specialistai (</a:t>
            </a:r>
            <a:r>
              <a:rPr lang="lt-LT" dirty="0" err="1"/>
              <a:t>eketromechanikai</a:t>
            </a:r>
            <a:r>
              <a:rPr lang="lt-LT" dirty="0"/>
              <a:t>; dispečeriai; </a:t>
            </a:r>
            <a:r>
              <a:rPr lang="lt-LT" dirty="0" err="1"/>
              <a:t>autošaltkalviai</a:t>
            </a:r>
            <a:r>
              <a:rPr lang="lt-LT" dirty="0"/>
              <a:t>; suvirintojai)</a:t>
            </a:r>
          </a:p>
          <a:p>
            <a:pPr marL="285750" indent="-285750">
              <a:buFont typeface="Arial" panose="020B0604020202020204" pitchFamily="34" charset="0"/>
              <a:buChar char="•"/>
            </a:pPr>
            <a:r>
              <a:rPr lang="lt-LT" dirty="0"/>
              <a:t>Abi įmonės naudoja vienodą finansų apskaitos sistemą	</a:t>
            </a:r>
          </a:p>
        </p:txBody>
      </p:sp>
    </p:spTree>
    <p:extLst>
      <p:ext uri="{BB962C8B-B14F-4D97-AF65-F5344CB8AC3E}">
        <p14:creationId xmlns:p14="http://schemas.microsoft.com/office/powerpoint/2010/main" val="3009263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čiakampis 4">
            <a:extLst>
              <a:ext uri="{FF2B5EF4-FFF2-40B4-BE49-F238E27FC236}">
                <a16:creationId xmlns:a16="http://schemas.microsoft.com/office/drawing/2014/main" xmlns="" id="{FC6FEF9E-30E3-473D-ACCE-0E96C8A59023}"/>
              </a:ext>
            </a:extLst>
          </p:cNvPr>
          <p:cNvSpPr/>
          <p:nvPr/>
        </p:nvSpPr>
        <p:spPr>
          <a:xfrm>
            <a:off x="178443" y="193224"/>
            <a:ext cx="11062259" cy="523220"/>
          </a:xfrm>
          <a:prstGeom prst="rect">
            <a:avLst/>
          </a:prstGeom>
        </p:spPr>
        <p:txBody>
          <a:bodyPr wrap="none">
            <a:spAutoFit/>
          </a:bodyPr>
          <a:lstStyle/>
          <a:p>
            <a:r>
              <a:rPr lang="lt-LT" altLang="lt-LT" sz="2800" b="1" i="1" dirty="0">
                <a:solidFill>
                  <a:schemeClr val="accent1">
                    <a:lumMod val="75000"/>
                  </a:schemeClr>
                </a:solidFill>
                <a:cs typeface="Arial" panose="020B0604020202020204" pitchFamily="34" charset="0"/>
              </a:rPr>
              <a:t>Išvados: įmonių reorganizavimo prijungimo būdu ekonominis vertinimas</a:t>
            </a:r>
          </a:p>
        </p:txBody>
      </p:sp>
      <p:cxnSp>
        <p:nvCxnSpPr>
          <p:cNvPr id="3" name="Tiesioji jungtis 2">
            <a:extLst>
              <a:ext uri="{FF2B5EF4-FFF2-40B4-BE49-F238E27FC236}">
                <a16:creationId xmlns:a16="http://schemas.microsoft.com/office/drawing/2014/main" xmlns="" id="{E08674F8-447B-480A-A853-3D1E1C4E7736}"/>
              </a:ext>
            </a:extLst>
          </p:cNvPr>
          <p:cNvCxnSpPr>
            <a:cxnSpLocks/>
          </p:cNvCxnSpPr>
          <p:nvPr/>
        </p:nvCxnSpPr>
        <p:spPr>
          <a:xfrm>
            <a:off x="825896" y="3877519"/>
            <a:ext cx="290115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Stačiakampis 9">
            <a:extLst>
              <a:ext uri="{FF2B5EF4-FFF2-40B4-BE49-F238E27FC236}">
                <a16:creationId xmlns:a16="http://schemas.microsoft.com/office/drawing/2014/main" xmlns="" id="{08F57516-9C76-441B-A91A-F6B4BDDB64A3}"/>
              </a:ext>
            </a:extLst>
          </p:cNvPr>
          <p:cNvSpPr/>
          <p:nvPr/>
        </p:nvSpPr>
        <p:spPr>
          <a:xfrm>
            <a:off x="1141696" y="1414947"/>
            <a:ext cx="663305" cy="24625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dirty="0">
                <a:solidFill>
                  <a:schemeClr val="bg1"/>
                </a:solidFill>
              </a:rPr>
              <a:t>367</a:t>
            </a:r>
          </a:p>
        </p:txBody>
      </p:sp>
      <p:sp>
        <p:nvSpPr>
          <p:cNvPr id="11" name="Stačiakampis 10">
            <a:extLst>
              <a:ext uri="{FF2B5EF4-FFF2-40B4-BE49-F238E27FC236}">
                <a16:creationId xmlns:a16="http://schemas.microsoft.com/office/drawing/2014/main" xmlns="" id="{57E69C99-60FA-4009-AFE0-4623F05A3454}"/>
              </a:ext>
            </a:extLst>
          </p:cNvPr>
          <p:cNvSpPr/>
          <p:nvPr/>
        </p:nvSpPr>
        <p:spPr>
          <a:xfrm>
            <a:off x="2599914" y="1944548"/>
            <a:ext cx="663305" cy="19329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dirty="0">
                <a:solidFill>
                  <a:schemeClr val="bg1"/>
                </a:solidFill>
              </a:rPr>
              <a:t>354</a:t>
            </a:r>
          </a:p>
        </p:txBody>
      </p:sp>
      <p:cxnSp>
        <p:nvCxnSpPr>
          <p:cNvPr id="13" name="Tiesioji rodyklės jungtis 12">
            <a:extLst>
              <a:ext uri="{FF2B5EF4-FFF2-40B4-BE49-F238E27FC236}">
                <a16:creationId xmlns:a16="http://schemas.microsoft.com/office/drawing/2014/main" xmlns="" id="{0EDA7732-78A7-4AA9-AE82-E55E452CA877}"/>
              </a:ext>
            </a:extLst>
          </p:cNvPr>
          <p:cNvCxnSpPr/>
          <p:nvPr/>
        </p:nvCxnSpPr>
        <p:spPr>
          <a:xfrm>
            <a:off x="1805001" y="2607198"/>
            <a:ext cx="794913" cy="29515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A6237CBA-9736-45F5-8E74-B91A8C9EA478}"/>
              </a:ext>
            </a:extLst>
          </p:cNvPr>
          <p:cNvSpPr txBox="1"/>
          <p:nvPr/>
        </p:nvSpPr>
        <p:spPr>
          <a:xfrm>
            <a:off x="2025570" y="2407536"/>
            <a:ext cx="442736" cy="276999"/>
          </a:xfrm>
          <a:prstGeom prst="rect">
            <a:avLst/>
          </a:prstGeom>
          <a:noFill/>
        </p:spPr>
        <p:txBody>
          <a:bodyPr wrap="square" rtlCol="0">
            <a:spAutoFit/>
          </a:bodyPr>
          <a:lstStyle/>
          <a:p>
            <a:r>
              <a:rPr lang="lt-LT" sz="1200" b="1" dirty="0"/>
              <a:t>-13</a:t>
            </a:r>
          </a:p>
        </p:txBody>
      </p:sp>
      <p:sp>
        <p:nvSpPr>
          <p:cNvPr id="15" name="TextBox 14">
            <a:extLst>
              <a:ext uri="{FF2B5EF4-FFF2-40B4-BE49-F238E27FC236}">
                <a16:creationId xmlns:a16="http://schemas.microsoft.com/office/drawing/2014/main" xmlns="" id="{8FA5AEE1-5079-4E07-9B3D-4670460D61BA}"/>
              </a:ext>
            </a:extLst>
          </p:cNvPr>
          <p:cNvSpPr txBox="1"/>
          <p:nvPr/>
        </p:nvSpPr>
        <p:spPr>
          <a:xfrm>
            <a:off x="1303742" y="1079329"/>
            <a:ext cx="2121523" cy="276999"/>
          </a:xfrm>
          <a:prstGeom prst="rect">
            <a:avLst/>
          </a:prstGeom>
          <a:noFill/>
        </p:spPr>
        <p:txBody>
          <a:bodyPr wrap="square" rtlCol="0">
            <a:spAutoFit/>
          </a:bodyPr>
          <a:lstStyle/>
          <a:p>
            <a:r>
              <a:rPr lang="lt-LT" sz="1200" b="1" dirty="0"/>
              <a:t>Bendras darbuotojų skaičius</a:t>
            </a:r>
          </a:p>
        </p:txBody>
      </p:sp>
      <p:sp>
        <p:nvSpPr>
          <p:cNvPr id="16" name="TextBox 15">
            <a:extLst>
              <a:ext uri="{FF2B5EF4-FFF2-40B4-BE49-F238E27FC236}">
                <a16:creationId xmlns:a16="http://schemas.microsoft.com/office/drawing/2014/main" xmlns="" id="{72F2EAD8-A5A1-4957-8F28-286336E18B79}"/>
              </a:ext>
            </a:extLst>
          </p:cNvPr>
          <p:cNvSpPr txBox="1"/>
          <p:nvPr/>
        </p:nvSpPr>
        <p:spPr>
          <a:xfrm>
            <a:off x="1103039" y="3936138"/>
            <a:ext cx="806134" cy="461665"/>
          </a:xfrm>
          <a:prstGeom prst="rect">
            <a:avLst/>
          </a:prstGeom>
          <a:noFill/>
        </p:spPr>
        <p:txBody>
          <a:bodyPr wrap="square" rtlCol="0">
            <a:spAutoFit/>
          </a:bodyPr>
          <a:lstStyle/>
          <a:p>
            <a:pPr algn="ctr"/>
            <a:r>
              <a:rPr lang="lt-LT" sz="1200" b="1" dirty="0"/>
              <a:t>Esama situacija</a:t>
            </a:r>
          </a:p>
        </p:txBody>
      </p:sp>
      <p:sp>
        <p:nvSpPr>
          <p:cNvPr id="17" name="TextBox 16">
            <a:extLst>
              <a:ext uri="{FF2B5EF4-FFF2-40B4-BE49-F238E27FC236}">
                <a16:creationId xmlns:a16="http://schemas.microsoft.com/office/drawing/2014/main" xmlns="" id="{7CB3011C-2C85-49B7-B06F-ACD3F5D62D47}"/>
              </a:ext>
            </a:extLst>
          </p:cNvPr>
          <p:cNvSpPr txBox="1"/>
          <p:nvPr/>
        </p:nvSpPr>
        <p:spPr>
          <a:xfrm>
            <a:off x="2528499" y="3917239"/>
            <a:ext cx="806134" cy="461665"/>
          </a:xfrm>
          <a:prstGeom prst="rect">
            <a:avLst/>
          </a:prstGeom>
          <a:noFill/>
        </p:spPr>
        <p:txBody>
          <a:bodyPr wrap="square" rtlCol="0">
            <a:spAutoFit/>
          </a:bodyPr>
          <a:lstStyle/>
          <a:p>
            <a:pPr algn="ctr"/>
            <a:r>
              <a:rPr lang="lt-LT" sz="1200" b="1" dirty="0"/>
              <a:t>Būsima situacija</a:t>
            </a:r>
          </a:p>
        </p:txBody>
      </p:sp>
      <p:cxnSp>
        <p:nvCxnSpPr>
          <p:cNvPr id="18" name="Tiesioji jungtis 17">
            <a:extLst>
              <a:ext uri="{FF2B5EF4-FFF2-40B4-BE49-F238E27FC236}">
                <a16:creationId xmlns:a16="http://schemas.microsoft.com/office/drawing/2014/main" xmlns="" id="{B241B852-1A1D-415C-94D6-A29AB5CF115E}"/>
              </a:ext>
            </a:extLst>
          </p:cNvPr>
          <p:cNvCxnSpPr>
            <a:cxnSpLocks/>
          </p:cNvCxnSpPr>
          <p:nvPr/>
        </p:nvCxnSpPr>
        <p:spPr>
          <a:xfrm>
            <a:off x="4457515" y="3867050"/>
            <a:ext cx="290115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Stačiakampis 18">
            <a:extLst>
              <a:ext uri="{FF2B5EF4-FFF2-40B4-BE49-F238E27FC236}">
                <a16:creationId xmlns:a16="http://schemas.microsoft.com/office/drawing/2014/main" xmlns="" id="{BD346188-0C08-4718-842C-E63C3909CC59}"/>
              </a:ext>
            </a:extLst>
          </p:cNvPr>
          <p:cNvSpPr/>
          <p:nvPr/>
        </p:nvSpPr>
        <p:spPr>
          <a:xfrm>
            <a:off x="4947774" y="1404478"/>
            <a:ext cx="663305" cy="24625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dirty="0">
                <a:solidFill>
                  <a:schemeClr val="bg1"/>
                </a:solidFill>
              </a:rPr>
              <a:t>9523</a:t>
            </a:r>
          </a:p>
        </p:txBody>
      </p:sp>
      <p:sp>
        <p:nvSpPr>
          <p:cNvPr id="20" name="Stačiakampis 19">
            <a:extLst>
              <a:ext uri="{FF2B5EF4-FFF2-40B4-BE49-F238E27FC236}">
                <a16:creationId xmlns:a16="http://schemas.microsoft.com/office/drawing/2014/main" xmlns="" id="{3037246D-42B3-450E-9E8F-D0744CC75F59}"/>
              </a:ext>
            </a:extLst>
          </p:cNvPr>
          <p:cNvSpPr/>
          <p:nvPr/>
        </p:nvSpPr>
        <p:spPr>
          <a:xfrm>
            <a:off x="6405992" y="1934079"/>
            <a:ext cx="663305" cy="19329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dirty="0">
                <a:solidFill>
                  <a:schemeClr val="bg1"/>
                </a:solidFill>
              </a:rPr>
              <a:t>8565</a:t>
            </a:r>
          </a:p>
        </p:txBody>
      </p:sp>
      <p:cxnSp>
        <p:nvCxnSpPr>
          <p:cNvPr id="21" name="Tiesioji rodyklės jungtis 20">
            <a:extLst>
              <a:ext uri="{FF2B5EF4-FFF2-40B4-BE49-F238E27FC236}">
                <a16:creationId xmlns:a16="http://schemas.microsoft.com/office/drawing/2014/main" xmlns="" id="{3E4F6BCD-723B-4DCA-B1BE-79C6FC262447}"/>
              </a:ext>
            </a:extLst>
          </p:cNvPr>
          <p:cNvCxnSpPr/>
          <p:nvPr/>
        </p:nvCxnSpPr>
        <p:spPr>
          <a:xfrm>
            <a:off x="5611079" y="2596729"/>
            <a:ext cx="794913" cy="29515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40FD32D8-B52E-438A-90AC-1C49F697A8A9}"/>
              </a:ext>
            </a:extLst>
          </p:cNvPr>
          <p:cNvSpPr txBox="1"/>
          <p:nvPr/>
        </p:nvSpPr>
        <p:spPr>
          <a:xfrm>
            <a:off x="5619674" y="2301437"/>
            <a:ext cx="794913" cy="276999"/>
          </a:xfrm>
          <a:prstGeom prst="rect">
            <a:avLst/>
          </a:prstGeom>
          <a:noFill/>
        </p:spPr>
        <p:txBody>
          <a:bodyPr wrap="square" rtlCol="0">
            <a:spAutoFit/>
          </a:bodyPr>
          <a:lstStyle/>
          <a:p>
            <a:pPr algn="ctr"/>
            <a:r>
              <a:rPr lang="lt-LT" sz="1200" b="1" dirty="0"/>
              <a:t>-958*</a:t>
            </a:r>
          </a:p>
        </p:txBody>
      </p:sp>
      <p:sp>
        <p:nvSpPr>
          <p:cNvPr id="23" name="TextBox 22">
            <a:extLst>
              <a:ext uri="{FF2B5EF4-FFF2-40B4-BE49-F238E27FC236}">
                <a16:creationId xmlns:a16="http://schemas.microsoft.com/office/drawing/2014/main" xmlns="" id="{D404B99C-B893-40B3-A26F-256EBED3D30B}"/>
              </a:ext>
            </a:extLst>
          </p:cNvPr>
          <p:cNvSpPr txBox="1"/>
          <p:nvPr/>
        </p:nvSpPr>
        <p:spPr>
          <a:xfrm>
            <a:off x="4994073" y="894663"/>
            <a:ext cx="2313138" cy="461665"/>
          </a:xfrm>
          <a:prstGeom prst="rect">
            <a:avLst/>
          </a:prstGeom>
          <a:noFill/>
        </p:spPr>
        <p:txBody>
          <a:bodyPr wrap="square" rtlCol="0">
            <a:spAutoFit/>
          </a:bodyPr>
          <a:lstStyle/>
          <a:p>
            <a:pPr algn="ctr"/>
            <a:r>
              <a:rPr lang="lt-LT" sz="1200" b="1" dirty="0"/>
              <a:t>Veiklai  naudojamo nekilnojamojo turto plotas, </a:t>
            </a:r>
            <a:r>
              <a:rPr lang="lt-LT" sz="1200" b="1" dirty="0" err="1"/>
              <a:t>kv.m</a:t>
            </a:r>
            <a:endParaRPr lang="lt-LT" sz="1200" b="1" dirty="0"/>
          </a:p>
        </p:txBody>
      </p:sp>
      <p:sp>
        <p:nvSpPr>
          <p:cNvPr id="24" name="TextBox 23">
            <a:extLst>
              <a:ext uri="{FF2B5EF4-FFF2-40B4-BE49-F238E27FC236}">
                <a16:creationId xmlns:a16="http://schemas.microsoft.com/office/drawing/2014/main" xmlns="" id="{9FF89DD6-01E1-4CFD-BAAA-2AC1CD730987}"/>
              </a:ext>
            </a:extLst>
          </p:cNvPr>
          <p:cNvSpPr txBox="1"/>
          <p:nvPr/>
        </p:nvSpPr>
        <p:spPr>
          <a:xfrm>
            <a:off x="4932267" y="3925669"/>
            <a:ext cx="806134" cy="461665"/>
          </a:xfrm>
          <a:prstGeom prst="rect">
            <a:avLst/>
          </a:prstGeom>
          <a:noFill/>
        </p:spPr>
        <p:txBody>
          <a:bodyPr wrap="square" rtlCol="0">
            <a:spAutoFit/>
          </a:bodyPr>
          <a:lstStyle/>
          <a:p>
            <a:pPr algn="ctr"/>
            <a:r>
              <a:rPr lang="lt-LT" sz="1200" b="1" dirty="0"/>
              <a:t>Esama situacija</a:t>
            </a:r>
          </a:p>
        </p:txBody>
      </p:sp>
      <p:sp>
        <p:nvSpPr>
          <p:cNvPr id="25" name="TextBox 24">
            <a:extLst>
              <a:ext uri="{FF2B5EF4-FFF2-40B4-BE49-F238E27FC236}">
                <a16:creationId xmlns:a16="http://schemas.microsoft.com/office/drawing/2014/main" xmlns="" id="{689AE2FC-AFD0-424A-AE27-7433592737B5}"/>
              </a:ext>
            </a:extLst>
          </p:cNvPr>
          <p:cNvSpPr txBox="1"/>
          <p:nvPr/>
        </p:nvSpPr>
        <p:spPr>
          <a:xfrm>
            <a:off x="6357727" y="3906770"/>
            <a:ext cx="806134" cy="461665"/>
          </a:xfrm>
          <a:prstGeom prst="rect">
            <a:avLst/>
          </a:prstGeom>
          <a:noFill/>
        </p:spPr>
        <p:txBody>
          <a:bodyPr wrap="square" rtlCol="0">
            <a:spAutoFit/>
          </a:bodyPr>
          <a:lstStyle/>
          <a:p>
            <a:pPr algn="ctr"/>
            <a:r>
              <a:rPr lang="lt-LT" sz="1200" b="1" dirty="0"/>
              <a:t>Būsima situacija</a:t>
            </a:r>
          </a:p>
        </p:txBody>
      </p:sp>
      <p:cxnSp>
        <p:nvCxnSpPr>
          <p:cNvPr id="27" name="Tiesioji jungtis 26">
            <a:extLst>
              <a:ext uri="{FF2B5EF4-FFF2-40B4-BE49-F238E27FC236}">
                <a16:creationId xmlns:a16="http://schemas.microsoft.com/office/drawing/2014/main" xmlns="" id="{9D766060-4B3A-430C-8626-29A4758A1106}"/>
              </a:ext>
            </a:extLst>
          </p:cNvPr>
          <p:cNvCxnSpPr>
            <a:cxnSpLocks/>
          </p:cNvCxnSpPr>
          <p:nvPr/>
        </p:nvCxnSpPr>
        <p:spPr>
          <a:xfrm>
            <a:off x="8664922" y="3867050"/>
            <a:ext cx="290115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Stačiakampis 27">
            <a:extLst>
              <a:ext uri="{FF2B5EF4-FFF2-40B4-BE49-F238E27FC236}">
                <a16:creationId xmlns:a16="http://schemas.microsoft.com/office/drawing/2014/main" xmlns="" id="{CCACC875-F897-4068-BB6A-1A290343D208}"/>
              </a:ext>
            </a:extLst>
          </p:cNvPr>
          <p:cNvSpPr/>
          <p:nvPr/>
        </p:nvSpPr>
        <p:spPr>
          <a:xfrm>
            <a:off x="9059754" y="1414947"/>
            <a:ext cx="663305" cy="24625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dirty="0">
                <a:solidFill>
                  <a:schemeClr val="bg1"/>
                </a:solidFill>
              </a:rPr>
              <a:t>-5 421  </a:t>
            </a:r>
          </a:p>
        </p:txBody>
      </p:sp>
      <p:sp>
        <p:nvSpPr>
          <p:cNvPr id="29" name="Stačiakampis 28">
            <a:extLst>
              <a:ext uri="{FF2B5EF4-FFF2-40B4-BE49-F238E27FC236}">
                <a16:creationId xmlns:a16="http://schemas.microsoft.com/office/drawing/2014/main" xmlns="" id="{03B9FC0C-3DCA-4C21-8C37-56BDBD3BE1EA}"/>
              </a:ext>
            </a:extLst>
          </p:cNvPr>
          <p:cNvSpPr/>
          <p:nvPr/>
        </p:nvSpPr>
        <p:spPr>
          <a:xfrm>
            <a:off x="10519656" y="1948180"/>
            <a:ext cx="663305" cy="19329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b="1" dirty="0">
                <a:solidFill>
                  <a:schemeClr val="bg1"/>
                </a:solidFill>
              </a:rPr>
              <a:t>-5 120</a:t>
            </a:r>
          </a:p>
        </p:txBody>
      </p:sp>
      <p:cxnSp>
        <p:nvCxnSpPr>
          <p:cNvPr id="30" name="Tiesioji rodyklės jungtis 29">
            <a:extLst>
              <a:ext uri="{FF2B5EF4-FFF2-40B4-BE49-F238E27FC236}">
                <a16:creationId xmlns:a16="http://schemas.microsoft.com/office/drawing/2014/main" xmlns="" id="{B878E6AB-DE64-4FA8-B8B5-8ABE4A279F23}"/>
              </a:ext>
            </a:extLst>
          </p:cNvPr>
          <p:cNvCxnSpPr>
            <a:cxnSpLocks/>
          </p:cNvCxnSpPr>
          <p:nvPr/>
        </p:nvCxnSpPr>
        <p:spPr>
          <a:xfrm>
            <a:off x="9717136" y="2573211"/>
            <a:ext cx="799044" cy="32735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F26A8301-55E8-4248-9420-2D0D7F1F3086}"/>
              </a:ext>
            </a:extLst>
          </p:cNvPr>
          <p:cNvSpPr txBox="1"/>
          <p:nvPr/>
        </p:nvSpPr>
        <p:spPr>
          <a:xfrm>
            <a:off x="8960990" y="894663"/>
            <a:ext cx="2313138" cy="461665"/>
          </a:xfrm>
          <a:prstGeom prst="rect">
            <a:avLst/>
          </a:prstGeom>
          <a:noFill/>
        </p:spPr>
        <p:txBody>
          <a:bodyPr wrap="square" rtlCol="0">
            <a:spAutoFit/>
          </a:bodyPr>
          <a:lstStyle/>
          <a:p>
            <a:pPr algn="ctr"/>
            <a:r>
              <a:rPr lang="lt-LT" sz="1200" b="1" dirty="0"/>
              <a:t>Bendrosios administracinės ir veiklos sąnaudos, tūkst. EUR</a:t>
            </a:r>
          </a:p>
        </p:txBody>
      </p:sp>
      <p:sp>
        <p:nvSpPr>
          <p:cNvPr id="33" name="TextBox 32">
            <a:extLst>
              <a:ext uri="{FF2B5EF4-FFF2-40B4-BE49-F238E27FC236}">
                <a16:creationId xmlns:a16="http://schemas.microsoft.com/office/drawing/2014/main" xmlns="" id="{40C38528-2480-43D4-92C2-8ED9E9707B56}"/>
              </a:ext>
            </a:extLst>
          </p:cNvPr>
          <p:cNvSpPr txBox="1"/>
          <p:nvPr/>
        </p:nvSpPr>
        <p:spPr>
          <a:xfrm>
            <a:off x="9873995" y="2369234"/>
            <a:ext cx="794913" cy="276999"/>
          </a:xfrm>
          <a:prstGeom prst="rect">
            <a:avLst/>
          </a:prstGeom>
          <a:noFill/>
        </p:spPr>
        <p:txBody>
          <a:bodyPr wrap="square" rtlCol="0">
            <a:spAutoFit/>
          </a:bodyPr>
          <a:lstStyle/>
          <a:p>
            <a:r>
              <a:rPr lang="lt-LT" sz="1200" b="1" dirty="0"/>
              <a:t>-300</a:t>
            </a:r>
          </a:p>
        </p:txBody>
      </p:sp>
      <p:sp>
        <p:nvSpPr>
          <p:cNvPr id="34" name="Stačiakampis 33">
            <a:extLst>
              <a:ext uri="{FF2B5EF4-FFF2-40B4-BE49-F238E27FC236}">
                <a16:creationId xmlns:a16="http://schemas.microsoft.com/office/drawing/2014/main" xmlns="" id="{FB9841ED-E670-4604-9600-062914BA0C5D}"/>
              </a:ext>
            </a:extLst>
          </p:cNvPr>
          <p:cNvSpPr/>
          <p:nvPr/>
        </p:nvSpPr>
        <p:spPr>
          <a:xfrm>
            <a:off x="4457513" y="4408154"/>
            <a:ext cx="2901153" cy="523220"/>
          </a:xfrm>
          <a:prstGeom prst="rect">
            <a:avLst/>
          </a:prstGeom>
        </p:spPr>
        <p:txBody>
          <a:bodyPr wrap="square">
            <a:spAutoFit/>
          </a:bodyPr>
          <a:lstStyle/>
          <a:p>
            <a:pPr algn="ctr" fontAlgn="b"/>
            <a:r>
              <a:rPr lang="lt-LT" sz="900" dirty="0">
                <a:solidFill>
                  <a:srgbClr val="000000"/>
                </a:solidFill>
              </a:rPr>
              <a:t>* Galimybė išnuomoti administracinį pastatą, esantį adresu </a:t>
            </a:r>
            <a:r>
              <a:rPr lang="lt-LT" sz="900" dirty="0"/>
              <a:t>Rūtų g. 6, Klaipėda</a:t>
            </a:r>
            <a:endParaRPr lang="lt-LT" sz="900" dirty="0">
              <a:solidFill>
                <a:srgbClr val="000000"/>
              </a:solidFill>
            </a:endParaRPr>
          </a:p>
          <a:p>
            <a:pPr algn="ctr" fontAlgn="b"/>
            <a:endParaRPr lang="lt-LT" sz="1000" dirty="0">
              <a:solidFill>
                <a:srgbClr val="000000"/>
              </a:solidFill>
            </a:endParaRPr>
          </a:p>
        </p:txBody>
      </p:sp>
      <p:sp>
        <p:nvSpPr>
          <p:cNvPr id="35" name="TextBox 34">
            <a:extLst>
              <a:ext uri="{FF2B5EF4-FFF2-40B4-BE49-F238E27FC236}">
                <a16:creationId xmlns:a16="http://schemas.microsoft.com/office/drawing/2014/main" xmlns="" id="{56C34F5E-CC71-4531-933E-757DD993A742}"/>
              </a:ext>
            </a:extLst>
          </p:cNvPr>
          <p:cNvSpPr txBox="1"/>
          <p:nvPr/>
        </p:nvSpPr>
        <p:spPr>
          <a:xfrm>
            <a:off x="9016550" y="3974599"/>
            <a:ext cx="806134" cy="461665"/>
          </a:xfrm>
          <a:prstGeom prst="rect">
            <a:avLst/>
          </a:prstGeom>
          <a:noFill/>
        </p:spPr>
        <p:txBody>
          <a:bodyPr wrap="square" rtlCol="0">
            <a:spAutoFit/>
          </a:bodyPr>
          <a:lstStyle/>
          <a:p>
            <a:pPr algn="ctr"/>
            <a:r>
              <a:rPr lang="lt-LT" sz="1200" b="1" dirty="0"/>
              <a:t>Esama situacija</a:t>
            </a:r>
          </a:p>
        </p:txBody>
      </p:sp>
      <p:sp>
        <p:nvSpPr>
          <p:cNvPr id="36" name="TextBox 35">
            <a:extLst>
              <a:ext uri="{FF2B5EF4-FFF2-40B4-BE49-F238E27FC236}">
                <a16:creationId xmlns:a16="http://schemas.microsoft.com/office/drawing/2014/main" xmlns="" id="{A917EE49-F64C-4356-8B89-3669931FD820}"/>
              </a:ext>
            </a:extLst>
          </p:cNvPr>
          <p:cNvSpPr txBox="1"/>
          <p:nvPr/>
        </p:nvSpPr>
        <p:spPr>
          <a:xfrm>
            <a:off x="10442010" y="3955700"/>
            <a:ext cx="806134" cy="461665"/>
          </a:xfrm>
          <a:prstGeom prst="rect">
            <a:avLst/>
          </a:prstGeom>
          <a:noFill/>
        </p:spPr>
        <p:txBody>
          <a:bodyPr wrap="square" rtlCol="0">
            <a:spAutoFit/>
          </a:bodyPr>
          <a:lstStyle/>
          <a:p>
            <a:pPr algn="ctr"/>
            <a:r>
              <a:rPr lang="lt-LT" sz="1200" b="1" dirty="0"/>
              <a:t>Būsima situacija</a:t>
            </a:r>
          </a:p>
        </p:txBody>
      </p:sp>
      <p:sp>
        <p:nvSpPr>
          <p:cNvPr id="39" name="Stačiakampis 38">
            <a:extLst>
              <a:ext uri="{FF2B5EF4-FFF2-40B4-BE49-F238E27FC236}">
                <a16:creationId xmlns:a16="http://schemas.microsoft.com/office/drawing/2014/main" xmlns="" id="{E9C5DA46-84F6-4C54-83E9-0DAE0FE413D0}"/>
              </a:ext>
            </a:extLst>
          </p:cNvPr>
          <p:cNvSpPr/>
          <p:nvPr/>
        </p:nvSpPr>
        <p:spPr>
          <a:xfrm>
            <a:off x="743703" y="5179632"/>
            <a:ext cx="1700071" cy="1432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b="1" dirty="0">
              <a:solidFill>
                <a:schemeClr val="tx1"/>
              </a:solidFill>
            </a:endParaRPr>
          </a:p>
        </p:txBody>
      </p:sp>
      <p:sp>
        <p:nvSpPr>
          <p:cNvPr id="40" name="Stačiakampis 39">
            <a:extLst>
              <a:ext uri="{FF2B5EF4-FFF2-40B4-BE49-F238E27FC236}">
                <a16:creationId xmlns:a16="http://schemas.microsoft.com/office/drawing/2014/main" xmlns="" id="{753ACB06-61C3-4681-A1D2-E578A93980C2}"/>
              </a:ext>
            </a:extLst>
          </p:cNvPr>
          <p:cNvSpPr/>
          <p:nvPr/>
        </p:nvSpPr>
        <p:spPr>
          <a:xfrm>
            <a:off x="756669" y="5210891"/>
            <a:ext cx="1677869" cy="1384995"/>
          </a:xfrm>
          <a:prstGeom prst="rect">
            <a:avLst/>
          </a:prstGeom>
          <a:solidFill>
            <a:schemeClr val="accent4"/>
          </a:solidFill>
          <a:ln>
            <a:noFill/>
          </a:ln>
        </p:spPr>
        <p:txBody>
          <a:bodyPr wrap="square">
            <a:spAutoFit/>
          </a:bodyPr>
          <a:lstStyle/>
          <a:p>
            <a:r>
              <a:rPr lang="lt-LT" sz="1400" b="1" dirty="0"/>
              <a:t>Išlaikomas darbuotojų skaičius (mažinant tik valdybos ir administracijos darbuotojų skaičių)</a:t>
            </a:r>
          </a:p>
        </p:txBody>
      </p:sp>
      <p:sp>
        <p:nvSpPr>
          <p:cNvPr id="41" name="Stačiakampis 40">
            <a:extLst>
              <a:ext uri="{FF2B5EF4-FFF2-40B4-BE49-F238E27FC236}">
                <a16:creationId xmlns:a16="http://schemas.microsoft.com/office/drawing/2014/main" xmlns="" id="{E9CBBD31-C29D-4284-9E18-E8DF03A079C5}"/>
              </a:ext>
            </a:extLst>
          </p:cNvPr>
          <p:cNvSpPr/>
          <p:nvPr/>
        </p:nvSpPr>
        <p:spPr>
          <a:xfrm>
            <a:off x="2563595" y="5177772"/>
            <a:ext cx="1700071" cy="1432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b="1" dirty="0">
              <a:solidFill>
                <a:schemeClr val="tx1"/>
              </a:solidFill>
            </a:endParaRPr>
          </a:p>
        </p:txBody>
      </p:sp>
      <p:sp>
        <p:nvSpPr>
          <p:cNvPr id="42" name="Stačiakampis 41">
            <a:extLst>
              <a:ext uri="{FF2B5EF4-FFF2-40B4-BE49-F238E27FC236}">
                <a16:creationId xmlns:a16="http://schemas.microsoft.com/office/drawing/2014/main" xmlns="" id="{912CF4B9-0B11-4D9D-83B6-DEAB3CD66EC5}"/>
              </a:ext>
            </a:extLst>
          </p:cNvPr>
          <p:cNvSpPr/>
          <p:nvPr/>
        </p:nvSpPr>
        <p:spPr>
          <a:xfrm>
            <a:off x="2573797" y="5210262"/>
            <a:ext cx="1655590" cy="1384995"/>
          </a:xfrm>
          <a:prstGeom prst="rect">
            <a:avLst/>
          </a:prstGeom>
          <a:solidFill>
            <a:schemeClr val="accent4"/>
          </a:solidFill>
          <a:ln>
            <a:noFill/>
          </a:ln>
        </p:spPr>
        <p:txBody>
          <a:bodyPr wrap="square">
            <a:spAutoFit/>
          </a:bodyPr>
          <a:lstStyle/>
          <a:p>
            <a:r>
              <a:rPr lang="lt-LT" sz="1400" b="1" dirty="0"/>
              <a:t>Elektrinių autobusų parko plėtra ir elektros tinklų išnaudojimas įkrovos stotelėms įrengti</a:t>
            </a:r>
          </a:p>
        </p:txBody>
      </p:sp>
      <p:sp>
        <p:nvSpPr>
          <p:cNvPr id="43" name="Stačiakampis 42">
            <a:extLst>
              <a:ext uri="{FF2B5EF4-FFF2-40B4-BE49-F238E27FC236}">
                <a16:creationId xmlns:a16="http://schemas.microsoft.com/office/drawing/2014/main" xmlns="" id="{7E67912D-1F74-4E0A-9F57-712E488067F7}"/>
              </a:ext>
            </a:extLst>
          </p:cNvPr>
          <p:cNvSpPr/>
          <p:nvPr/>
        </p:nvSpPr>
        <p:spPr>
          <a:xfrm>
            <a:off x="4383487" y="5172786"/>
            <a:ext cx="1700071" cy="1432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b="1" dirty="0">
              <a:solidFill>
                <a:schemeClr val="tx1"/>
              </a:solidFill>
            </a:endParaRPr>
          </a:p>
        </p:txBody>
      </p:sp>
      <p:sp>
        <p:nvSpPr>
          <p:cNvPr id="44" name="Stačiakampis 43">
            <a:extLst>
              <a:ext uri="{FF2B5EF4-FFF2-40B4-BE49-F238E27FC236}">
                <a16:creationId xmlns:a16="http://schemas.microsoft.com/office/drawing/2014/main" xmlns="" id="{A6655A11-30FE-4833-9134-C92D64B8550B}"/>
              </a:ext>
            </a:extLst>
          </p:cNvPr>
          <p:cNvSpPr/>
          <p:nvPr/>
        </p:nvSpPr>
        <p:spPr>
          <a:xfrm>
            <a:off x="4401838" y="5640679"/>
            <a:ext cx="1563627" cy="954107"/>
          </a:xfrm>
          <a:prstGeom prst="rect">
            <a:avLst/>
          </a:prstGeom>
          <a:solidFill>
            <a:schemeClr val="accent4"/>
          </a:solidFill>
          <a:ln>
            <a:noFill/>
          </a:ln>
        </p:spPr>
        <p:txBody>
          <a:bodyPr wrap="square">
            <a:spAutoFit/>
          </a:bodyPr>
          <a:lstStyle/>
          <a:p>
            <a:r>
              <a:rPr lang="lt-LT" sz="1400" b="1" dirty="0"/>
              <a:t>Išlaikomos ir sustiprinamos  įmonių kompetencijos</a:t>
            </a:r>
          </a:p>
        </p:txBody>
      </p:sp>
      <p:sp>
        <p:nvSpPr>
          <p:cNvPr id="45" name="Stačiakampis 44">
            <a:extLst>
              <a:ext uri="{FF2B5EF4-FFF2-40B4-BE49-F238E27FC236}">
                <a16:creationId xmlns:a16="http://schemas.microsoft.com/office/drawing/2014/main" xmlns="" id="{99B606FE-7DC7-4FE8-B042-607398B66144}"/>
              </a:ext>
            </a:extLst>
          </p:cNvPr>
          <p:cNvSpPr/>
          <p:nvPr/>
        </p:nvSpPr>
        <p:spPr>
          <a:xfrm>
            <a:off x="6196403" y="5172786"/>
            <a:ext cx="1700071" cy="1432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400" b="1" dirty="0">
                <a:solidFill>
                  <a:schemeClr val="tx1"/>
                </a:solidFill>
              </a:rPr>
              <a:t>Išlaikomi visi prisiimti įmonių įsipareigojimai ir turtas</a:t>
            </a:r>
          </a:p>
        </p:txBody>
      </p:sp>
      <p:sp>
        <p:nvSpPr>
          <p:cNvPr id="46" name="Stačiakampis 45">
            <a:extLst>
              <a:ext uri="{FF2B5EF4-FFF2-40B4-BE49-F238E27FC236}">
                <a16:creationId xmlns:a16="http://schemas.microsoft.com/office/drawing/2014/main" xmlns="" id="{3AC39ADB-C3F0-40F8-AEF5-5546A41F185B}"/>
              </a:ext>
            </a:extLst>
          </p:cNvPr>
          <p:cNvSpPr/>
          <p:nvPr/>
        </p:nvSpPr>
        <p:spPr>
          <a:xfrm>
            <a:off x="8009319" y="5172786"/>
            <a:ext cx="1700071" cy="1432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400" b="1" dirty="0">
                <a:solidFill>
                  <a:schemeClr val="tx1"/>
                </a:solidFill>
              </a:rPr>
              <a:t>Viešųjų paslaugų kokybės gerinimas, kaštų mažinimas</a:t>
            </a:r>
          </a:p>
        </p:txBody>
      </p:sp>
      <p:sp>
        <p:nvSpPr>
          <p:cNvPr id="47" name="Stačiakampis 46">
            <a:extLst>
              <a:ext uri="{FF2B5EF4-FFF2-40B4-BE49-F238E27FC236}">
                <a16:creationId xmlns:a16="http://schemas.microsoft.com/office/drawing/2014/main" xmlns="" id="{3F15BE3C-37A2-4071-859C-50A17390CAE7}"/>
              </a:ext>
            </a:extLst>
          </p:cNvPr>
          <p:cNvSpPr/>
          <p:nvPr/>
        </p:nvSpPr>
        <p:spPr>
          <a:xfrm>
            <a:off x="9818873" y="5179632"/>
            <a:ext cx="1700071" cy="1432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400" b="1" dirty="0">
                <a:solidFill>
                  <a:schemeClr val="tx1"/>
                </a:solidFill>
              </a:rPr>
              <a:t>Darnaus judumo plano priemonių įgyvendinimo suderinamumas</a:t>
            </a:r>
          </a:p>
        </p:txBody>
      </p:sp>
    </p:spTree>
    <p:extLst>
      <p:ext uri="{BB962C8B-B14F-4D97-AF65-F5344CB8AC3E}">
        <p14:creationId xmlns:p14="http://schemas.microsoft.com/office/powerpoint/2010/main" val="3819111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F348B112-0197-4CB1-904A-238DD039A40B}"/>
              </a:ext>
            </a:extLst>
          </p:cNvPr>
          <p:cNvSpPr txBox="1">
            <a:spLocks/>
          </p:cNvSpPr>
          <p:nvPr/>
        </p:nvSpPr>
        <p:spPr bwMode="auto">
          <a:xfrm>
            <a:off x="666712" y="18097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lt-LT" altLang="en-US" sz="5867" dirty="0">
                <a:latin typeface="Trebuchet MS" panose="020B0603020202020204" pitchFamily="34" charset="0"/>
              </a:rPr>
              <a:t>Bendradarbiaukim</a:t>
            </a:r>
            <a:r>
              <a:rPr lang="en-US" altLang="en-US" sz="5867" dirty="0">
                <a:latin typeface="Trebuchet MS" panose="020B0603020202020204" pitchFamily="34" charset="0"/>
              </a:rPr>
              <a:t>!</a:t>
            </a:r>
          </a:p>
        </p:txBody>
      </p:sp>
      <p:sp>
        <p:nvSpPr>
          <p:cNvPr id="6" name="TextBox 3">
            <a:extLst>
              <a:ext uri="{FF2B5EF4-FFF2-40B4-BE49-F238E27FC236}">
                <a16:creationId xmlns:a16="http://schemas.microsoft.com/office/drawing/2014/main" xmlns="" id="{743242A7-8FC2-4C37-AF36-290ABF4EA02B}"/>
              </a:ext>
            </a:extLst>
          </p:cNvPr>
          <p:cNvSpPr txBox="1">
            <a:spLocks noChangeArrowheads="1"/>
          </p:cNvSpPr>
          <p:nvPr/>
        </p:nvSpPr>
        <p:spPr bwMode="auto">
          <a:xfrm>
            <a:off x="8268618" y="6488668"/>
            <a:ext cx="38735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i="1" dirty="0">
                <a:latin typeface="Trebuchet MS" panose="020B0603020202020204" pitchFamily="34" charset="0"/>
              </a:rPr>
              <a:t>Shaping the projects. Achieving results.</a:t>
            </a:r>
          </a:p>
        </p:txBody>
      </p:sp>
      <p:pic>
        <p:nvPicPr>
          <p:cNvPr id="7" name="Picture 1">
            <a:extLst>
              <a:ext uri="{FF2B5EF4-FFF2-40B4-BE49-F238E27FC236}">
                <a16:creationId xmlns:a16="http://schemas.microsoft.com/office/drawing/2014/main" xmlns="" id="{23775495-C418-4321-8B64-CCDCFD8173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8618" y="6015085"/>
            <a:ext cx="1654449" cy="49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xmlns="" id="{22231A2C-279A-479C-B8BB-7B16F2D7E38B}"/>
              </a:ext>
            </a:extLst>
          </p:cNvPr>
          <p:cNvSpPr/>
          <p:nvPr/>
        </p:nvSpPr>
        <p:spPr>
          <a:xfrm>
            <a:off x="387926" y="183893"/>
            <a:ext cx="6079781" cy="523220"/>
          </a:xfrm>
          <a:prstGeom prst="rect">
            <a:avLst/>
          </a:prstGeom>
        </p:spPr>
        <p:txBody>
          <a:bodyPr wrap="square">
            <a:spAutoFit/>
          </a:bodyPr>
          <a:lstStyle/>
          <a:p>
            <a:pPr lvl="0" eaLnBrk="0" fontAlgn="base" hangingPunct="0">
              <a:spcBef>
                <a:spcPct val="0"/>
              </a:spcBef>
              <a:spcAft>
                <a:spcPct val="0"/>
              </a:spcAft>
            </a:pPr>
            <a:r>
              <a:rPr lang="lt-LT" altLang="lt-LT" sz="2800" b="1" i="1" dirty="0">
                <a:solidFill>
                  <a:schemeClr val="accent1"/>
                </a:solidFill>
                <a:latin typeface="Calibri" panose="020F0502020204030204" pitchFamily="34" charset="0"/>
                <a:cs typeface="Calibri" panose="020F0502020204030204" pitchFamily="34" charset="0"/>
              </a:rPr>
              <a:t>Reorganizuojamų įmonių palyginimas</a:t>
            </a:r>
            <a:endParaRPr lang="lt-LT" altLang="lt-LT" sz="2800" b="1" i="1" dirty="0">
              <a:solidFill>
                <a:schemeClr val="accent1"/>
              </a:solidFill>
              <a:latin typeface="Arial" panose="020B0604020202020204" pitchFamily="34" charset="0"/>
              <a:cs typeface="Arial" panose="020B0604020202020204" pitchFamily="34" charset="0"/>
            </a:endParaRPr>
          </a:p>
        </p:txBody>
      </p:sp>
      <p:graphicFrame>
        <p:nvGraphicFramePr>
          <p:cNvPr id="7" name="Lentelė 7">
            <a:extLst>
              <a:ext uri="{FF2B5EF4-FFF2-40B4-BE49-F238E27FC236}">
                <a16:creationId xmlns:a16="http://schemas.microsoft.com/office/drawing/2014/main" xmlns="" id="{C396F8BD-27D3-46A8-B2D1-6841A886D804}"/>
              </a:ext>
            </a:extLst>
          </p:cNvPr>
          <p:cNvGraphicFramePr>
            <a:graphicFrameLocks noGrp="1"/>
          </p:cNvGraphicFramePr>
          <p:nvPr>
            <p:extLst>
              <p:ext uri="{D42A27DB-BD31-4B8C-83A1-F6EECF244321}">
                <p14:modId xmlns:p14="http://schemas.microsoft.com/office/powerpoint/2010/main" val="654057566"/>
              </p:ext>
            </p:extLst>
          </p:nvPr>
        </p:nvGraphicFramePr>
        <p:xfrm>
          <a:off x="387927" y="859779"/>
          <a:ext cx="11471564" cy="4617720"/>
        </p:xfrm>
        <a:graphic>
          <a:graphicData uri="http://schemas.openxmlformats.org/drawingml/2006/table">
            <a:tbl>
              <a:tblPr firstRow="1" bandRow="1">
                <a:tableStyleId>{5202B0CA-FC54-4496-8BCA-5EF66A818D29}</a:tableStyleId>
              </a:tblPr>
              <a:tblGrid>
                <a:gridCol w="2487639">
                  <a:extLst>
                    <a:ext uri="{9D8B030D-6E8A-4147-A177-3AD203B41FA5}">
                      <a16:colId xmlns:a16="http://schemas.microsoft.com/office/drawing/2014/main" xmlns="" val="1816391087"/>
                    </a:ext>
                  </a:extLst>
                </a:gridCol>
                <a:gridCol w="4768865">
                  <a:extLst>
                    <a:ext uri="{9D8B030D-6E8A-4147-A177-3AD203B41FA5}">
                      <a16:colId xmlns:a16="http://schemas.microsoft.com/office/drawing/2014/main" xmlns="" val="808900439"/>
                    </a:ext>
                  </a:extLst>
                </a:gridCol>
                <a:gridCol w="4215060">
                  <a:extLst>
                    <a:ext uri="{9D8B030D-6E8A-4147-A177-3AD203B41FA5}">
                      <a16:colId xmlns:a16="http://schemas.microsoft.com/office/drawing/2014/main" xmlns="" val="1871618308"/>
                    </a:ext>
                  </a:extLst>
                </a:gridCol>
              </a:tblGrid>
              <a:tr h="300313">
                <a:tc>
                  <a:txBody>
                    <a:bodyPr/>
                    <a:lstStyle/>
                    <a:p>
                      <a:endParaRPr lang="lt-LT" sz="1200" dirty="0">
                        <a:latin typeface="+mn-lt"/>
                      </a:endParaRPr>
                    </a:p>
                  </a:txBody>
                  <a:tcPr anchor="ctr">
                    <a:solidFill>
                      <a:schemeClr val="bg1">
                        <a:lumMod val="50000"/>
                      </a:schemeClr>
                    </a:solidFill>
                  </a:tcPr>
                </a:tc>
                <a:tc>
                  <a:txBody>
                    <a:bodyPr/>
                    <a:lstStyle/>
                    <a:p>
                      <a:pPr algn="ctr"/>
                      <a:r>
                        <a:rPr lang="lt-LT" sz="1200" dirty="0">
                          <a:solidFill>
                            <a:srgbClr val="FFC000"/>
                          </a:solidFill>
                          <a:latin typeface="+mn-lt"/>
                          <a:ea typeface="Times New Roman" panose="02020603050405020304" pitchFamily="18" charset="0"/>
                        </a:rPr>
                        <a:t>UAB „Klaipėdos autobusų parkas“ </a:t>
                      </a:r>
                      <a:endParaRPr lang="lt-LT" sz="1200" dirty="0">
                        <a:solidFill>
                          <a:srgbClr val="FFC000"/>
                        </a:solidFill>
                        <a:latin typeface="+mn-lt"/>
                      </a:endParaRP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dirty="0">
                          <a:solidFill>
                            <a:schemeClr val="accent1">
                              <a:lumMod val="75000"/>
                            </a:schemeClr>
                          </a:solidFill>
                          <a:latin typeface="+mn-lt"/>
                        </a:rPr>
                        <a:t>UAB „Gatvių apšvietimas“</a:t>
                      </a:r>
                    </a:p>
                    <a:p>
                      <a:pPr algn="ctr"/>
                      <a:endParaRPr lang="lt-LT" sz="1200" dirty="0">
                        <a:latin typeface="+mn-lt"/>
                      </a:endParaRPr>
                    </a:p>
                  </a:txBody>
                  <a:tcPr>
                    <a:solidFill>
                      <a:srgbClr val="FFC000"/>
                    </a:solidFill>
                  </a:tcPr>
                </a:tc>
                <a:extLst>
                  <a:ext uri="{0D108BD9-81ED-4DB2-BD59-A6C34878D82A}">
                    <a16:rowId xmlns:a16="http://schemas.microsoft.com/office/drawing/2014/main" xmlns="" val="2877756109"/>
                  </a:ext>
                </a:extLst>
              </a:tr>
              <a:tr h="180188">
                <a:tc>
                  <a:txBody>
                    <a:bodyPr/>
                    <a:lstStyle/>
                    <a:p>
                      <a:r>
                        <a:rPr lang="lt-LT" sz="1200" dirty="0">
                          <a:latin typeface="+mn-lt"/>
                        </a:rPr>
                        <a:t>Įsteigimo metai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dirty="0"/>
                        <a:t>1990 m. lapkričio 20 d.</a:t>
                      </a:r>
                      <a:endParaRPr lang="lt-LT" sz="1200" dirty="0">
                        <a:latin typeface="+mn-lt"/>
                      </a:endParaRPr>
                    </a:p>
                  </a:txBody>
                  <a:tcPr anchor="ctr"/>
                </a:tc>
                <a:tc>
                  <a:txBody>
                    <a:bodyPr/>
                    <a:lstStyle/>
                    <a:p>
                      <a:pPr algn="ctr"/>
                      <a:r>
                        <a:rPr lang="lt-LT" sz="1200" dirty="0"/>
                        <a:t>1993 m. lapkričio 19 d.</a:t>
                      </a:r>
                      <a:endParaRPr lang="lt-LT" sz="1200" dirty="0">
                        <a:latin typeface="+mn-lt"/>
                      </a:endParaRPr>
                    </a:p>
                  </a:txBody>
                  <a:tcPr anchor="ctr"/>
                </a:tc>
                <a:extLst>
                  <a:ext uri="{0D108BD9-81ED-4DB2-BD59-A6C34878D82A}">
                    <a16:rowId xmlns:a16="http://schemas.microsoft.com/office/drawing/2014/main" xmlns="" val="973722780"/>
                  </a:ext>
                </a:extLst>
              </a:tr>
              <a:tr h="180188">
                <a:tc>
                  <a:txBody>
                    <a:bodyPr/>
                    <a:lstStyle/>
                    <a:p>
                      <a:r>
                        <a:rPr lang="lt-LT" sz="1200" dirty="0">
                          <a:latin typeface="+mn-lt"/>
                        </a:rPr>
                        <a:t>Įstatinis kapitalas</a:t>
                      </a:r>
                    </a:p>
                  </a:txBody>
                  <a:tcPr anchor="ctr"/>
                </a:tc>
                <a:tc>
                  <a:txBody>
                    <a:bodyPr/>
                    <a:lstStyle/>
                    <a:p>
                      <a:pPr algn="ctr"/>
                      <a:r>
                        <a:rPr lang="lt-LT" sz="1200" dirty="0">
                          <a:latin typeface="+mn-lt"/>
                          <a:ea typeface="Times New Roman" panose="02020603050405020304" pitchFamily="18" charset="0"/>
                        </a:rPr>
                        <a:t>2 567 448,80 Eur,</a:t>
                      </a:r>
                      <a:endParaRPr lang="lt-LT" sz="1200" dirty="0">
                        <a:latin typeface="+mn-lt"/>
                      </a:endParaRPr>
                    </a:p>
                  </a:txBody>
                  <a:tcPr anchor="ctr"/>
                </a:tc>
                <a:tc>
                  <a:txBody>
                    <a:bodyPr/>
                    <a:lstStyle/>
                    <a:p>
                      <a:pPr algn="ctr"/>
                      <a:r>
                        <a:rPr lang="lt-LT" sz="1200" dirty="0">
                          <a:latin typeface="+mn-lt"/>
                        </a:rPr>
                        <a:t>6 121 263,16 EUR</a:t>
                      </a:r>
                    </a:p>
                  </a:txBody>
                  <a:tcPr anchor="ctr"/>
                </a:tc>
                <a:extLst>
                  <a:ext uri="{0D108BD9-81ED-4DB2-BD59-A6C34878D82A}">
                    <a16:rowId xmlns:a16="http://schemas.microsoft.com/office/drawing/2014/main" xmlns="" val="354378457"/>
                  </a:ext>
                </a:extLst>
              </a:tr>
              <a:tr h="180188">
                <a:tc>
                  <a:txBody>
                    <a:bodyPr/>
                    <a:lstStyle/>
                    <a:p>
                      <a:r>
                        <a:rPr lang="lt-LT" sz="1200" dirty="0">
                          <a:latin typeface="+mn-lt"/>
                        </a:rPr>
                        <a:t>Bendrovės steigėjas</a:t>
                      </a:r>
                    </a:p>
                  </a:txBody>
                  <a:tcPr anchor="ctr"/>
                </a:tc>
                <a:tc>
                  <a:txBody>
                    <a:bodyPr/>
                    <a:lstStyle/>
                    <a:p>
                      <a:pPr algn="ctr"/>
                      <a:r>
                        <a:rPr lang="lt-LT" sz="1200" dirty="0">
                          <a:latin typeface="+mn-lt"/>
                        </a:rPr>
                        <a:t>Klaipėdos miesto savivaldybė</a:t>
                      </a:r>
                    </a:p>
                  </a:txBody>
                  <a:tcPr anchor="ctr"/>
                </a:tc>
                <a:tc>
                  <a:txBody>
                    <a:bodyPr/>
                    <a:lstStyle/>
                    <a:p>
                      <a:pPr algn="ctr"/>
                      <a:r>
                        <a:rPr lang="lt-LT" sz="1200" dirty="0">
                          <a:latin typeface="+mn-lt"/>
                        </a:rPr>
                        <a:t>Klaipėdos miesto savivaldybė</a:t>
                      </a:r>
                    </a:p>
                  </a:txBody>
                  <a:tcPr anchor="ctr"/>
                </a:tc>
                <a:extLst>
                  <a:ext uri="{0D108BD9-81ED-4DB2-BD59-A6C34878D82A}">
                    <a16:rowId xmlns:a16="http://schemas.microsoft.com/office/drawing/2014/main" xmlns="" val="846200618"/>
                  </a:ext>
                </a:extLst>
              </a:tr>
              <a:tr h="180188">
                <a:tc>
                  <a:txBody>
                    <a:bodyPr/>
                    <a:lstStyle/>
                    <a:p>
                      <a:r>
                        <a:rPr lang="lt-LT" sz="1200" dirty="0">
                          <a:latin typeface="+mn-lt"/>
                        </a:rPr>
                        <a:t>Valdymo organai</a:t>
                      </a:r>
                    </a:p>
                  </a:txBody>
                  <a:tcPr anchor="ctr"/>
                </a:tc>
                <a:tc>
                  <a:txBody>
                    <a:bodyPr/>
                    <a:lstStyle/>
                    <a:p>
                      <a:pPr algn="ctr"/>
                      <a:r>
                        <a:rPr lang="lt-LT" sz="1200" dirty="0">
                          <a:latin typeface="+mn-lt"/>
                        </a:rPr>
                        <a:t>Valdyba (5 nariai), generalinis direktorius</a:t>
                      </a:r>
                    </a:p>
                  </a:txBody>
                  <a:tcPr anchor="ctr"/>
                </a:tc>
                <a:tc>
                  <a:txBody>
                    <a:bodyPr/>
                    <a:lstStyle/>
                    <a:p>
                      <a:pPr algn="ctr"/>
                      <a:r>
                        <a:rPr lang="lt-LT" sz="1200" dirty="0">
                          <a:latin typeface="+mn-lt"/>
                        </a:rPr>
                        <a:t>Valdyba (5 nariai), generalinis direktorius</a:t>
                      </a:r>
                    </a:p>
                  </a:txBody>
                  <a:tcPr anchor="ctr"/>
                </a:tc>
                <a:extLst>
                  <a:ext uri="{0D108BD9-81ED-4DB2-BD59-A6C34878D82A}">
                    <a16:rowId xmlns:a16="http://schemas.microsoft.com/office/drawing/2014/main" xmlns="" val="2697542374"/>
                  </a:ext>
                </a:extLst>
              </a:tr>
              <a:tr h="180188">
                <a:tc>
                  <a:txBody>
                    <a:bodyPr/>
                    <a:lstStyle/>
                    <a:p>
                      <a:r>
                        <a:rPr lang="lt-LT" sz="1200" dirty="0">
                          <a:latin typeface="+mn-lt"/>
                        </a:rPr>
                        <a:t>Įmonės vadovas</a:t>
                      </a:r>
                    </a:p>
                  </a:txBody>
                  <a:tcPr anchor="ctr"/>
                </a:tc>
                <a:tc>
                  <a:txBody>
                    <a:bodyPr/>
                    <a:lstStyle/>
                    <a:p>
                      <a:pPr algn="ctr"/>
                      <a:r>
                        <a:rPr lang="lt-LT" sz="1200" dirty="0">
                          <a:latin typeface="+mn-lt"/>
                          <a:ea typeface="Times New Roman" panose="02020603050405020304" pitchFamily="18" charset="0"/>
                        </a:rPr>
                        <a:t>Vaidas Ramanauskas</a:t>
                      </a:r>
                      <a:endParaRPr lang="lt-LT" sz="1200" dirty="0">
                        <a:latin typeface="+mn-lt"/>
                      </a:endParaRPr>
                    </a:p>
                  </a:txBody>
                  <a:tcPr anchor="ctr"/>
                </a:tc>
                <a:tc>
                  <a:txBody>
                    <a:bodyPr/>
                    <a:lstStyle/>
                    <a:p>
                      <a:pPr algn="ctr"/>
                      <a:r>
                        <a:rPr lang="lt-LT" sz="1200" dirty="0">
                          <a:latin typeface="+mn-lt"/>
                          <a:ea typeface="Times New Roman" panose="02020603050405020304" pitchFamily="18" charset="0"/>
                        </a:rPr>
                        <a:t>Vaidas Ramanauskas*</a:t>
                      </a:r>
                      <a:endParaRPr lang="lt-LT" sz="1200" dirty="0">
                        <a:latin typeface="+mn-lt"/>
                      </a:endParaRPr>
                    </a:p>
                  </a:txBody>
                  <a:tcPr anchor="ctr"/>
                </a:tc>
                <a:extLst>
                  <a:ext uri="{0D108BD9-81ED-4DB2-BD59-A6C34878D82A}">
                    <a16:rowId xmlns:a16="http://schemas.microsoft.com/office/drawing/2014/main" xmlns="" val="1499115064"/>
                  </a:ext>
                </a:extLst>
              </a:tr>
              <a:tr h="180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latin typeface="+mn-lt"/>
                        </a:rPr>
                        <a:t>Darbuotojų skaičius</a:t>
                      </a:r>
                    </a:p>
                  </a:txBody>
                  <a:tcPr anchor="ctr"/>
                </a:tc>
                <a:tc>
                  <a:txBody>
                    <a:bodyPr/>
                    <a:lstStyle/>
                    <a:p>
                      <a:pPr algn="ctr"/>
                      <a:r>
                        <a:rPr lang="lt-LT" sz="1200" dirty="0">
                          <a:latin typeface="+mn-lt"/>
                        </a:rPr>
                        <a:t>329</a:t>
                      </a:r>
                    </a:p>
                  </a:txBody>
                  <a:tcPr anchor="ctr"/>
                </a:tc>
                <a:tc>
                  <a:txBody>
                    <a:bodyPr/>
                    <a:lstStyle/>
                    <a:p>
                      <a:pPr algn="ctr"/>
                      <a:r>
                        <a:rPr lang="lt-LT" sz="1200" dirty="0">
                          <a:solidFill>
                            <a:schemeClr val="tx1"/>
                          </a:solidFill>
                          <a:latin typeface="+mn-lt"/>
                        </a:rPr>
                        <a:t>38</a:t>
                      </a:r>
                    </a:p>
                  </a:txBody>
                  <a:tcPr anchor="ctr"/>
                </a:tc>
                <a:extLst>
                  <a:ext uri="{0D108BD9-81ED-4DB2-BD59-A6C34878D82A}">
                    <a16:rowId xmlns:a16="http://schemas.microsoft.com/office/drawing/2014/main" xmlns="" val="3427530727"/>
                  </a:ext>
                </a:extLst>
              </a:tr>
              <a:tr h="320040">
                <a:tc>
                  <a:txBody>
                    <a:bodyPr/>
                    <a:lstStyle/>
                    <a:p>
                      <a:r>
                        <a:rPr lang="lt-LT" sz="1200" dirty="0">
                          <a:latin typeface="+mn-lt"/>
                        </a:rPr>
                        <a:t>Įsipareigojimai</a:t>
                      </a:r>
                    </a:p>
                  </a:txBody>
                  <a:tcPr anchor="ctr"/>
                </a:tc>
                <a:tc>
                  <a:txBody>
                    <a:bodyPr/>
                    <a:lstStyle/>
                    <a:p>
                      <a:pPr algn="ctr"/>
                      <a:r>
                        <a:rPr lang="lt-LT" sz="1200" dirty="0">
                          <a:latin typeface="+mn-lt"/>
                        </a:rPr>
                        <a:t>3 210 502 Eur</a:t>
                      </a:r>
                    </a:p>
                  </a:txBody>
                  <a:tcPr anchor="ctr"/>
                </a:tc>
                <a:tc>
                  <a:txBody>
                    <a:bodyPr/>
                    <a:lstStyle/>
                    <a:p>
                      <a:pPr algn="ctr"/>
                      <a:r>
                        <a:rPr lang="lt-LT" sz="1200" dirty="0">
                          <a:latin typeface="+mn-lt"/>
                        </a:rPr>
                        <a:t>294 053 Eur</a:t>
                      </a:r>
                    </a:p>
                  </a:txBody>
                  <a:tcPr anchor="ctr"/>
                </a:tc>
                <a:extLst>
                  <a:ext uri="{0D108BD9-81ED-4DB2-BD59-A6C34878D82A}">
                    <a16:rowId xmlns:a16="http://schemas.microsoft.com/office/drawing/2014/main" xmlns="" val="1267800504"/>
                  </a:ext>
                </a:extLst>
              </a:tr>
              <a:tr h="320040">
                <a:tc>
                  <a:txBody>
                    <a:bodyPr/>
                    <a:lstStyle/>
                    <a:p>
                      <a:r>
                        <a:rPr lang="lt-LT" sz="1200" dirty="0">
                          <a:latin typeface="+mn-lt"/>
                        </a:rPr>
                        <a:t>Turimas nekilnojamasis turtas, naudingas plotas (m2)</a:t>
                      </a:r>
                    </a:p>
                  </a:txBody>
                  <a:tcPr anchor="ctr"/>
                </a:tc>
                <a:tc>
                  <a:txBody>
                    <a:bodyPr/>
                    <a:lstStyle/>
                    <a:p>
                      <a:pPr algn="ctr"/>
                      <a:r>
                        <a:rPr lang="lt-LT" sz="1200" dirty="0">
                          <a:latin typeface="+mn-lt"/>
                        </a:rPr>
                        <a:t>Administracinės, komercinės: 2 005,94</a:t>
                      </a:r>
                    </a:p>
                    <a:p>
                      <a:pPr algn="ctr"/>
                      <a:r>
                        <a:rPr lang="lt-LT" sz="1200" dirty="0">
                          <a:latin typeface="+mn-lt"/>
                        </a:rPr>
                        <a:t>Gamybinės, sandėliavimo: 9 986,79</a:t>
                      </a:r>
                    </a:p>
                    <a:p>
                      <a:pPr algn="ctr"/>
                      <a:r>
                        <a:rPr lang="lt-LT" sz="1200" dirty="0">
                          <a:latin typeface="+mn-lt"/>
                        </a:rPr>
                        <a:t>Stotis: 602,4</a:t>
                      </a:r>
                    </a:p>
                  </a:txBody>
                  <a:tcPr anchor="ctr"/>
                </a:tc>
                <a:tc>
                  <a:txBody>
                    <a:bodyPr/>
                    <a:lstStyle/>
                    <a:p>
                      <a:pPr algn="ctr"/>
                      <a:r>
                        <a:rPr lang="lt-LT" sz="1200" dirty="0">
                          <a:latin typeface="+mn-lt"/>
                        </a:rPr>
                        <a:t>Administracinės: 515,63</a:t>
                      </a:r>
                    </a:p>
                    <a:p>
                      <a:pPr algn="ctr"/>
                      <a:r>
                        <a:rPr lang="lt-LT" sz="1200" dirty="0">
                          <a:latin typeface="+mn-lt"/>
                        </a:rPr>
                        <a:t>Gamybinės, sandėliavimo: 733,42</a:t>
                      </a:r>
                    </a:p>
                  </a:txBody>
                  <a:tcPr anchor="ctr"/>
                </a:tc>
                <a:extLst>
                  <a:ext uri="{0D108BD9-81ED-4DB2-BD59-A6C34878D82A}">
                    <a16:rowId xmlns:a16="http://schemas.microsoft.com/office/drawing/2014/main" xmlns="" val="2860256561"/>
                  </a:ext>
                </a:extLst>
              </a:tr>
              <a:tr h="1261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latin typeface="+mn-lt"/>
                        </a:rPr>
                        <a:t>Pagrindinė veikla</a:t>
                      </a:r>
                    </a:p>
                  </a:txBody>
                  <a:tcPr anchor="ctr"/>
                </a:tc>
                <a:tc>
                  <a:txBody>
                    <a:bodyPr/>
                    <a:lstStyle/>
                    <a:p>
                      <a:pPr marL="171450" indent="-171450">
                        <a:buFont typeface="Arial" panose="020B0604020202020204" pitchFamily="34" charset="0"/>
                        <a:buChar char="•"/>
                      </a:pPr>
                      <a:r>
                        <a:rPr lang="lt-LT" sz="1200" dirty="0">
                          <a:latin typeface="+mn-lt"/>
                        </a:rPr>
                        <a:t>Keleivių vežimas miesto, priemiesčio, tolimojo ir tarptautinio susisiekimo maršrutais</a:t>
                      </a:r>
                    </a:p>
                    <a:p>
                      <a:pPr marL="171450" indent="-171450">
                        <a:buFont typeface="Arial" panose="020B0604020202020204" pitchFamily="34" charset="0"/>
                        <a:buChar char="•"/>
                      </a:pPr>
                      <a:r>
                        <a:rPr lang="lt-LT" sz="1200" dirty="0">
                          <a:latin typeface="+mn-lt"/>
                        </a:rPr>
                        <a:t>Autobusų su vairuotoju nuoma</a:t>
                      </a:r>
                    </a:p>
                    <a:p>
                      <a:pPr marL="171450" indent="-171450">
                        <a:buFont typeface="Arial" panose="020B0604020202020204" pitchFamily="34" charset="0"/>
                        <a:buChar char="•"/>
                      </a:pPr>
                      <a:r>
                        <a:rPr lang="lt-LT" sz="1200" dirty="0">
                          <a:latin typeface="+mn-lt"/>
                        </a:rPr>
                        <a:t>Autobusų stoties teikiamos paslaugos</a:t>
                      </a:r>
                    </a:p>
                    <a:p>
                      <a:pPr marL="171450" indent="-171450">
                        <a:buFont typeface="Arial" panose="020B0604020202020204" pitchFamily="34" charset="0"/>
                        <a:buChar char="•"/>
                      </a:pPr>
                      <a:r>
                        <a:rPr lang="lt-LT" sz="1200" dirty="0">
                          <a:latin typeface="+mn-lt"/>
                        </a:rPr>
                        <a:t>Mechanizuoto gatvių valymo paslaugos</a:t>
                      </a:r>
                    </a:p>
                    <a:p>
                      <a:pPr marL="171450" indent="-171450">
                        <a:buFont typeface="Arial" panose="020B0604020202020204" pitchFamily="34" charset="0"/>
                        <a:buChar char="•"/>
                      </a:pPr>
                      <a:r>
                        <a:rPr lang="lt-LT" sz="1200" dirty="0">
                          <a:latin typeface="+mn-lt"/>
                        </a:rPr>
                        <a:t>Kita įmonės veikla: reklama ant autobusų, jų viduje, aikštelių ir patalpų nuoma, automobilių plovimo ir remonto paslaugos</a:t>
                      </a:r>
                    </a:p>
                  </a:txBody>
                  <a:tcPr anchor="ctr"/>
                </a:tc>
                <a:tc>
                  <a:txBody>
                    <a:bodyPr/>
                    <a:lstStyle/>
                    <a:p>
                      <a:pPr marL="171450" indent="-171450">
                        <a:buFont typeface="Arial" panose="020B0604020202020204" pitchFamily="34" charset="0"/>
                        <a:buChar char="•"/>
                      </a:pPr>
                      <a:r>
                        <a:rPr lang="lt-LT" sz="1200" dirty="0">
                          <a:latin typeface="+mn-lt"/>
                        </a:rPr>
                        <a:t>Elektros sistemų įrengimas</a:t>
                      </a:r>
                    </a:p>
                    <a:p>
                      <a:pPr marL="171450" indent="-171450">
                        <a:buFont typeface="Arial" panose="020B0604020202020204" pitchFamily="34" charset="0"/>
                        <a:buChar char="•"/>
                      </a:pPr>
                      <a:r>
                        <a:rPr lang="lt-LT" sz="1200" dirty="0">
                          <a:latin typeface="+mn-lt"/>
                        </a:rPr>
                        <a:t>Klaipėdos miesto gatvių apšvietimo tinklų eksploatacija</a:t>
                      </a:r>
                    </a:p>
                    <a:p>
                      <a:pPr marL="171450" indent="-171450">
                        <a:buFont typeface="Arial" panose="020B0604020202020204" pitchFamily="34" charset="0"/>
                        <a:buChar char="•"/>
                      </a:pPr>
                      <a:r>
                        <a:rPr lang="lt-LT" sz="1200" dirty="0">
                          <a:latin typeface="+mn-lt"/>
                        </a:rPr>
                        <a:t>Klaipėdos miesto apšvietimo tinklų gedimų šalinimo darbai</a:t>
                      </a:r>
                    </a:p>
                    <a:p>
                      <a:pPr marL="171450" indent="-171450">
                        <a:buFont typeface="Arial" panose="020B0604020202020204" pitchFamily="34" charset="0"/>
                        <a:buChar char="•"/>
                      </a:pPr>
                      <a:r>
                        <a:rPr lang="lt-LT" sz="1200" dirty="0">
                          <a:latin typeface="+mn-lt"/>
                        </a:rPr>
                        <a:t>Miesto šventinio papuošimo instaliacija</a:t>
                      </a:r>
                    </a:p>
                    <a:p>
                      <a:pPr marL="171450" indent="-171450">
                        <a:buFont typeface="Arial" panose="020B0604020202020204" pitchFamily="34" charset="0"/>
                        <a:buChar char="•"/>
                      </a:pPr>
                      <a:r>
                        <a:rPr lang="lt-LT" sz="1200" dirty="0">
                          <a:latin typeface="+mn-lt"/>
                        </a:rPr>
                        <a:t>Miesto eismo reguliavimo priemonių eksploatacija ir įrengimas</a:t>
                      </a:r>
                    </a:p>
                    <a:p>
                      <a:pPr marL="171450" indent="-171450">
                        <a:buFont typeface="Arial" panose="020B0604020202020204" pitchFamily="34" charset="0"/>
                        <a:buChar char="•"/>
                      </a:pPr>
                      <a:r>
                        <a:rPr lang="lt-LT" sz="1200" dirty="0">
                          <a:latin typeface="+mn-lt"/>
                        </a:rPr>
                        <a:t>Pėsčiųjų perėjų kryptinio apšvietimo įrengimas</a:t>
                      </a:r>
                    </a:p>
                    <a:p>
                      <a:pPr marL="171450" indent="-171450">
                        <a:buFont typeface="Arial" panose="020B0604020202020204" pitchFamily="34" charset="0"/>
                        <a:buChar char="•"/>
                      </a:pPr>
                      <a:r>
                        <a:rPr lang="lt-LT" sz="1200" dirty="0">
                          <a:latin typeface="+mn-lt"/>
                        </a:rPr>
                        <a:t>Kelių eismo ženklų įvedimas į geografinę informacinę sistemą</a:t>
                      </a:r>
                    </a:p>
                  </a:txBody>
                  <a:tcPr anchor="ctr"/>
                </a:tc>
                <a:extLst>
                  <a:ext uri="{0D108BD9-81ED-4DB2-BD59-A6C34878D82A}">
                    <a16:rowId xmlns:a16="http://schemas.microsoft.com/office/drawing/2014/main" xmlns="" val="1209911065"/>
                  </a:ext>
                </a:extLst>
              </a:tr>
            </a:tbl>
          </a:graphicData>
        </a:graphic>
      </p:graphicFrame>
      <p:pic>
        <p:nvPicPr>
          <p:cNvPr id="5" name="Picture 1">
            <a:extLst>
              <a:ext uri="{FF2B5EF4-FFF2-40B4-BE49-F238E27FC236}">
                <a16:creationId xmlns:a16="http://schemas.microsoft.com/office/drawing/2014/main" xmlns="" id="{2F65E8F5-73E3-4F93-960A-708250C85F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tačiakampis 1">
            <a:extLst>
              <a:ext uri="{FF2B5EF4-FFF2-40B4-BE49-F238E27FC236}">
                <a16:creationId xmlns:a16="http://schemas.microsoft.com/office/drawing/2014/main" xmlns="" id="{BFD67631-D698-4C09-B8E8-7A3D1210E486}"/>
              </a:ext>
            </a:extLst>
          </p:cNvPr>
          <p:cNvSpPr/>
          <p:nvPr/>
        </p:nvSpPr>
        <p:spPr>
          <a:xfrm>
            <a:off x="930271" y="6498845"/>
            <a:ext cx="1426994" cy="230832"/>
          </a:xfrm>
          <a:prstGeom prst="rect">
            <a:avLst/>
          </a:prstGeom>
        </p:spPr>
        <p:txBody>
          <a:bodyPr wrap="none">
            <a:spAutoFit/>
          </a:bodyPr>
          <a:lstStyle/>
          <a:p>
            <a:r>
              <a:rPr lang="lt-LT" sz="900" dirty="0">
                <a:solidFill>
                  <a:srgbClr val="000000"/>
                </a:solidFill>
              </a:rPr>
              <a:t>*-laikinai einantis pareigas</a:t>
            </a:r>
            <a:endParaRPr lang="lt-LT" sz="900" dirty="0"/>
          </a:p>
        </p:txBody>
      </p:sp>
    </p:spTree>
    <p:extLst>
      <p:ext uri="{BB962C8B-B14F-4D97-AF65-F5344CB8AC3E}">
        <p14:creationId xmlns:p14="http://schemas.microsoft.com/office/powerpoint/2010/main" val="196823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Lentelė 3">
            <a:extLst>
              <a:ext uri="{FF2B5EF4-FFF2-40B4-BE49-F238E27FC236}">
                <a16:creationId xmlns:a16="http://schemas.microsoft.com/office/drawing/2014/main" xmlns="" id="{D46C0E62-E631-401A-9A75-FD9720BA0088}"/>
              </a:ext>
            </a:extLst>
          </p:cNvPr>
          <p:cNvGraphicFramePr>
            <a:graphicFrameLocks noGrp="1"/>
          </p:cNvGraphicFramePr>
          <p:nvPr>
            <p:extLst>
              <p:ext uri="{D42A27DB-BD31-4B8C-83A1-F6EECF244321}">
                <p14:modId xmlns:p14="http://schemas.microsoft.com/office/powerpoint/2010/main" val="1768202440"/>
              </p:ext>
            </p:extLst>
          </p:nvPr>
        </p:nvGraphicFramePr>
        <p:xfrm>
          <a:off x="2622446" y="1034003"/>
          <a:ext cx="6557010" cy="2110706"/>
        </p:xfrm>
        <a:graphic>
          <a:graphicData uri="http://schemas.openxmlformats.org/drawingml/2006/table">
            <a:tbl>
              <a:tblPr firstRow="1" bandRow="1">
                <a:tableStyleId>{E8034E78-7F5D-4C2E-B375-FC64B27BC917}</a:tableStyleId>
              </a:tblPr>
              <a:tblGrid>
                <a:gridCol w="1842770">
                  <a:extLst>
                    <a:ext uri="{9D8B030D-6E8A-4147-A177-3AD203B41FA5}">
                      <a16:colId xmlns:a16="http://schemas.microsoft.com/office/drawing/2014/main" xmlns="" val="3215357681"/>
                    </a:ext>
                  </a:extLst>
                </a:gridCol>
                <a:gridCol w="2418080">
                  <a:extLst>
                    <a:ext uri="{9D8B030D-6E8A-4147-A177-3AD203B41FA5}">
                      <a16:colId xmlns:a16="http://schemas.microsoft.com/office/drawing/2014/main" xmlns="" val="2472324741"/>
                    </a:ext>
                  </a:extLst>
                </a:gridCol>
                <a:gridCol w="2296160">
                  <a:extLst>
                    <a:ext uri="{9D8B030D-6E8A-4147-A177-3AD203B41FA5}">
                      <a16:colId xmlns:a16="http://schemas.microsoft.com/office/drawing/2014/main" xmlns="" val="3715067789"/>
                    </a:ext>
                  </a:extLst>
                </a:gridCol>
              </a:tblGrid>
              <a:tr h="276038">
                <a:tc>
                  <a:txBody>
                    <a:bodyPr/>
                    <a:lstStyle/>
                    <a:p>
                      <a:pPr algn="l" fontAlgn="b"/>
                      <a:r>
                        <a:rPr lang="lt-LT" sz="1200" u="none" strike="noStrike" dirty="0">
                          <a:effectLst/>
                        </a:rPr>
                        <a:t> </a:t>
                      </a:r>
                      <a:endParaRPr lang="lt-LT" sz="1200" b="1" i="0" u="none" strike="noStrike" dirty="0">
                        <a:solidFill>
                          <a:srgbClr val="000000"/>
                        </a:solidFill>
                        <a:effectLst/>
                        <a:latin typeface="Calibri" panose="020F0502020204030204" pitchFamily="34" charset="0"/>
                      </a:endParaRPr>
                    </a:p>
                  </a:txBody>
                  <a:tcPr marL="7620" marR="7620" marT="7620" marB="0" anchor="ctr">
                    <a:solidFill>
                      <a:schemeClr val="bg1">
                        <a:lumMod val="50000"/>
                      </a:schemeClr>
                    </a:solidFill>
                  </a:tcPr>
                </a:tc>
                <a:tc>
                  <a:txBody>
                    <a:bodyPr/>
                    <a:lstStyle/>
                    <a:p>
                      <a:pPr algn="ctr" fontAlgn="ctr"/>
                      <a:r>
                        <a:rPr lang="lt-LT" sz="1200" u="none" strike="noStrike" dirty="0">
                          <a:solidFill>
                            <a:srgbClr val="FFC000"/>
                          </a:solidFill>
                          <a:effectLst/>
                        </a:rPr>
                        <a:t>UAB „Klaipėdos autobusų parkas“</a:t>
                      </a:r>
                      <a:endParaRPr lang="lt-LT" sz="1200" b="1" i="0" u="none" strike="noStrike" dirty="0">
                        <a:solidFill>
                          <a:srgbClr val="FFC000"/>
                        </a:solidFill>
                        <a:effectLst/>
                        <a:latin typeface="Calibri" panose="020F0502020204030204" pitchFamily="34" charset="0"/>
                      </a:endParaRPr>
                    </a:p>
                  </a:txBody>
                  <a:tcPr marL="7620" marR="7620" marT="7620" marB="0" anchor="ctr">
                    <a:solidFill>
                      <a:schemeClr val="accent1">
                        <a:lumMod val="75000"/>
                      </a:schemeClr>
                    </a:solidFill>
                  </a:tcPr>
                </a:tc>
                <a:tc>
                  <a:txBody>
                    <a:bodyPr/>
                    <a:lstStyle/>
                    <a:p>
                      <a:pPr algn="ctr" fontAlgn="ctr"/>
                      <a:r>
                        <a:rPr lang="lt-LT" sz="1200" u="none" strike="noStrike" dirty="0">
                          <a:solidFill>
                            <a:schemeClr val="accent1">
                              <a:lumMod val="75000"/>
                            </a:schemeClr>
                          </a:solidFill>
                          <a:effectLst/>
                        </a:rPr>
                        <a:t>UAB „Gatvių apšvietimas“</a:t>
                      </a:r>
                      <a:endParaRPr lang="lt-LT" sz="1200" b="1" i="0" u="none" strike="noStrike" dirty="0">
                        <a:solidFill>
                          <a:schemeClr val="accent1">
                            <a:lumMod val="75000"/>
                          </a:schemeClr>
                        </a:solidFill>
                        <a:effectLst/>
                        <a:latin typeface="Calibri" panose="020F0502020204030204" pitchFamily="34" charset="0"/>
                      </a:endParaRPr>
                    </a:p>
                  </a:txBody>
                  <a:tcPr marL="7620" marR="7620" marT="7620" marB="0" anchor="ctr">
                    <a:solidFill>
                      <a:srgbClr val="FFC000"/>
                    </a:solidFill>
                  </a:tcPr>
                </a:tc>
                <a:extLst>
                  <a:ext uri="{0D108BD9-81ED-4DB2-BD59-A6C34878D82A}">
                    <a16:rowId xmlns:a16="http://schemas.microsoft.com/office/drawing/2014/main" xmlns="" val="1832767374"/>
                  </a:ext>
                </a:extLst>
              </a:tr>
              <a:tr h="276038">
                <a:tc>
                  <a:txBody>
                    <a:bodyPr/>
                    <a:lstStyle/>
                    <a:p>
                      <a:pPr marL="182563" indent="0" algn="l" fontAlgn="b"/>
                      <a:r>
                        <a:rPr lang="lt-LT" sz="1200" u="none" strike="noStrike" dirty="0">
                          <a:solidFill>
                            <a:schemeClr val="tx1"/>
                          </a:solidFill>
                          <a:effectLst/>
                        </a:rPr>
                        <a:t>Balansinė turto vertė</a:t>
                      </a:r>
                    </a:p>
                  </a:txBody>
                  <a:tcPr marL="7620" marR="7620" marT="7620" marB="0" anchor="ctr"/>
                </a:tc>
                <a:tc>
                  <a:txBody>
                    <a:bodyPr/>
                    <a:lstStyle/>
                    <a:p>
                      <a:pPr algn="ctr" fontAlgn="ctr"/>
                      <a:r>
                        <a:rPr lang="lt-LT" sz="1200" u="none" strike="noStrike" dirty="0">
                          <a:solidFill>
                            <a:schemeClr val="tx1"/>
                          </a:solidFill>
                          <a:effectLst/>
                        </a:rPr>
                        <a:t>14 056 043  Eur</a:t>
                      </a:r>
                      <a:endParaRPr lang="lt-LT" sz="1200" b="0"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ctr"/>
                      <a:r>
                        <a:rPr lang="lt-LT" sz="1200" u="none" strike="noStrike" dirty="0">
                          <a:solidFill>
                            <a:schemeClr val="tx1"/>
                          </a:solidFill>
                          <a:effectLst/>
                        </a:rPr>
                        <a:t>9 079 056 Eur</a:t>
                      </a:r>
                      <a:endParaRPr lang="lt-LT"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387392157"/>
                  </a:ext>
                </a:extLst>
              </a:tr>
              <a:tr h="335518">
                <a:tc>
                  <a:txBody>
                    <a:bodyPr/>
                    <a:lstStyle/>
                    <a:p>
                      <a:pPr marL="182563" indent="0" algn="l" fontAlgn="b">
                        <a:tabLst/>
                      </a:pPr>
                      <a:r>
                        <a:rPr lang="lt-LT" sz="1200" u="none" strike="noStrike" dirty="0">
                          <a:solidFill>
                            <a:schemeClr val="tx1"/>
                          </a:solidFill>
                          <a:effectLst/>
                        </a:rPr>
                        <a:t>Nuosavas kapitalas</a:t>
                      </a:r>
                      <a:endParaRPr lang="lt-LT" sz="12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a:r>
                        <a:rPr lang="lt-LT" sz="1200" dirty="0">
                          <a:solidFill>
                            <a:schemeClr val="tx1"/>
                          </a:solidFill>
                          <a:latin typeface="+mn-lt"/>
                        </a:rPr>
                        <a:t>4 225 779 Eur</a:t>
                      </a:r>
                    </a:p>
                  </a:txBody>
                  <a:tcPr anchor="ctr"/>
                </a:tc>
                <a:tc>
                  <a:txBody>
                    <a:bodyPr/>
                    <a:lstStyle/>
                    <a:p>
                      <a:pPr algn="ctr"/>
                      <a:r>
                        <a:rPr lang="lt-LT" sz="1200" dirty="0">
                          <a:solidFill>
                            <a:schemeClr val="tx1"/>
                          </a:solidFill>
                          <a:latin typeface="+mn-lt"/>
                        </a:rPr>
                        <a:t>6 674 489 Eur</a:t>
                      </a:r>
                    </a:p>
                  </a:txBody>
                  <a:tcPr anchor="ctr"/>
                </a:tc>
                <a:extLst>
                  <a:ext uri="{0D108BD9-81ED-4DB2-BD59-A6C34878D82A}">
                    <a16:rowId xmlns:a16="http://schemas.microsoft.com/office/drawing/2014/main" xmlns="" val="1278127672"/>
                  </a:ext>
                </a:extLst>
              </a:tr>
              <a:tr h="276038">
                <a:tc>
                  <a:txBody>
                    <a:bodyPr/>
                    <a:lstStyle/>
                    <a:p>
                      <a:pPr marL="182563" indent="0" algn="l" fontAlgn="b"/>
                      <a:r>
                        <a:rPr lang="lt-LT" sz="1200" u="none" strike="noStrike" dirty="0">
                          <a:solidFill>
                            <a:schemeClr val="tx1"/>
                          </a:solidFill>
                          <a:effectLst/>
                        </a:rPr>
                        <a:t>Dotacijos/ subsidijos</a:t>
                      </a:r>
                      <a:endParaRPr lang="lt-LT" sz="12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ctr"/>
                      <a:r>
                        <a:rPr lang="lt-LT" sz="1200" u="none" strike="noStrike" dirty="0">
                          <a:solidFill>
                            <a:schemeClr val="tx1"/>
                          </a:solidFill>
                          <a:effectLst/>
                        </a:rPr>
                        <a:t>6 066 642 Eur</a:t>
                      </a:r>
                      <a:endParaRPr lang="lt-LT" sz="1200" b="0" i="0" u="none" strike="noStrike" dirty="0">
                        <a:solidFill>
                          <a:schemeClr val="tx1"/>
                        </a:solidFill>
                        <a:effectLst/>
                        <a:latin typeface="Calibri" panose="020F0502020204030204" pitchFamily="34" charset="0"/>
                      </a:endParaRPr>
                    </a:p>
                  </a:txBody>
                  <a:tcPr marL="7620" marR="7620" marT="7620" marB="0" anchor="ctr"/>
                </a:tc>
                <a:tc>
                  <a:txBody>
                    <a:bodyPr/>
                    <a:lstStyle/>
                    <a:p>
                      <a:pPr algn="ctr" fontAlgn="ctr"/>
                      <a:r>
                        <a:rPr lang="lt-LT" sz="1200" u="none" strike="noStrike" dirty="0">
                          <a:solidFill>
                            <a:schemeClr val="tx1"/>
                          </a:solidFill>
                          <a:effectLst/>
                        </a:rPr>
                        <a:t>2 110 514 Eur</a:t>
                      </a:r>
                      <a:endParaRPr lang="lt-LT" sz="1200" b="0" i="0" u="none" strike="noStrike" dirty="0">
                        <a:solidFill>
                          <a:schemeClr val="tx1"/>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819745718"/>
                  </a:ext>
                </a:extLst>
              </a:tr>
              <a:tr h="276038">
                <a:tc>
                  <a:txBody>
                    <a:bodyPr/>
                    <a:lstStyle/>
                    <a:p>
                      <a:pPr marL="88900" indent="0"/>
                      <a:r>
                        <a:rPr lang="lt-LT" sz="1200" dirty="0">
                          <a:solidFill>
                            <a:schemeClr val="tx1"/>
                          </a:solidFill>
                          <a:latin typeface="+mn-lt"/>
                        </a:rPr>
                        <a:t>Įsipareigojimai</a:t>
                      </a:r>
                    </a:p>
                  </a:txBody>
                  <a:tcPr anchor="ctr"/>
                </a:tc>
                <a:tc>
                  <a:txBody>
                    <a:bodyPr/>
                    <a:lstStyle/>
                    <a:p>
                      <a:pPr algn="ctr"/>
                      <a:r>
                        <a:rPr lang="lt-LT" sz="1200" dirty="0">
                          <a:solidFill>
                            <a:schemeClr val="tx1"/>
                          </a:solidFill>
                          <a:latin typeface="+mn-lt"/>
                        </a:rPr>
                        <a:t>3 210 502 Eur</a:t>
                      </a:r>
                    </a:p>
                  </a:txBody>
                  <a:tcPr anchor="ctr"/>
                </a:tc>
                <a:tc>
                  <a:txBody>
                    <a:bodyPr/>
                    <a:lstStyle/>
                    <a:p>
                      <a:pPr algn="ctr"/>
                      <a:r>
                        <a:rPr lang="lt-LT" sz="1200" dirty="0">
                          <a:solidFill>
                            <a:schemeClr val="tx1"/>
                          </a:solidFill>
                          <a:latin typeface="+mn-lt"/>
                        </a:rPr>
                        <a:t>294 053 Eur</a:t>
                      </a:r>
                    </a:p>
                  </a:txBody>
                  <a:tcPr anchor="ctr"/>
                </a:tc>
                <a:extLst>
                  <a:ext uri="{0D108BD9-81ED-4DB2-BD59-A6C34878D82A}">
                    <a16:rowId xmlns:a16="http://schemas.microsoft.com/office/drawing/2014/main" xmlns="" val="3793090682"/>
                  </a:ext>
                </a:extLst>
              </a:tr>
              <a:tr h="335518">
                <a:tc>
                  <a:txBody>
                    <a:bodyPr/>
                    <a:lstStyle/>
                    <a:p>
                      <a:pPr marL="88900" indent="0"/>
                      <a:r>
                        <a:rPr lang="lt-LT" sz="1200" dirty="0">
                          <a:solidFill>
                            <a:schemeClr val="tx1"/>
                          </a:solidFill>
                          <a:latin typeface="+mn-lt"/>
                        </a:rPr>
                        <a:t>Pardavimai/ pajamos</a:t>
                      </a:r>
                    </a:p>
                  </a:txBody>
                  <a:tcPr anchor="ctr"/>
                </a:tc>
                <a:tc>
                  <a:txBody>
                    <a:bodyPr/>
                    <a:lstStyle/>
                    <a:p>
                      <a:pPr algn="ctr"/>
                      <a:r>
                        <a:rPr lang="lt-LT" sz="1200" dirty="0">
                          <a:solidFill>
                            <a:schemeClr val="tx1"/>
                          </a:solidFill>
                          <a:latin typeface="+mn-lt"/>
                        </a:rPr>
                        <a:t>9 256 385 Eur</a:t>
                      </a:r>
                    </a:p>
                  </a:txBody>
                  <a:tcPr anchor="ctr"/>
                </a:tc>
                <a:tc>
                  <a:txBody>
                    <a:bodyPr/>
                    <a:lstStyle/>
                    <a:p>
                      <a:pPr algn="ctr"/>
                      <a:r>
                        <a:rPr lang="lt-LT" sz="1200" dirty="0">
                          <a:solidFill>
                            <a:schemeClr val="tx1"/>
                          </a:solidFill>
                          <a:latin typeface="+mn-lt"/>
                        </a:rPr>
                        <a:t>2 530 260 Eur</a:t>
                      </a:r>
                    </a:p>
                  </a:txBody>
                  <a:tcPr anchor="ctr"/>
                </a:tc>
                <a:extLst>
                  <a:ext uri="{0D108BD9-81ED-4DB2-BD59-A6C34878D82A}">
                    <a16:rowId xmlns:a16="http://schemas.microsoft.com/office/drawing/2014/main" xmlns="" val="348346540"/>
                  </a:ext>
                </a:extLst>
              </a:tr>
              <a:tr h="335518">
                <a:tc>
                  <a:txBody>
                    <a:bodyPr/>
                    <a:lstStyle/>
                    <a:p>
                      <a:pPr marL="88900" indent="0"/>
                      <a:r>
                        <a:rPr lang="lt-LT" sz="1200" dirty="0">
                          <a:solidFill>
                            <a:schemeClr val="tx1"/>
                          </a:solidFill>
                          <a:latin typeface="+mn-lt"/>
                        </a:rPr>
                        <a:t>Grynasis pelnas</a:t>
                      </a:r>
                    </a:p>
                  </a:txBody>
                  <a:tcPr anchor="ctr"/>
                </a:tc>
                <a:tc>
                  <a:txBody>
                    <a:bodyPr/>
                    <a:lstStyle/>
                    <a:p>
                      <a:pPr algn="ctr"/>
                      <a:r>
                        <a:rPr lang="lt-LT" sz="1200" dirty="0">
                          <a:solidFill>
                            <a:schemeClr val="tx1"/>
                          </a:solidFill>
                          <a:latin typeface="+mn-lt"/>
                        </a:rPr>
                        <a:t>299 177 Eur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200" dirty="0">
                          <a:solidFill>
                            <a:schemeClr val="tx1"/>
                          </a:solidFill>
                          <a:latin typeface="+mn-lt"/>
                        </a:rPr>
                        <a:t>44 675 Eur</a:t>
                      </a:r>
                    </a:p>
                  </a:txBody>
                  <a:tcPr anchor="ctr"/>
                </a:tc>
                <a:extLst>
                  <a:ext uri="{0D108BD9-81ED-4DB2-BD59-A6C34878D82A}">
                    <a16:rowId xmlns:a16="http://schemas.microsoft.com/office/drawing/2014/main" xmlns="" val="3734236864"/>
                  </a:ext>
                </a:extLst>
              </a:tr>
            </a:tbl>
          </a:graphicData>
        </a:graphic>
      </p:graphicFrame>
      <p:sp>
        <p:nvSpPr>
          <p:cNvPr id="5" name="Stačiakampis 4">
            <a:extLst>
              <a:ext uri="{FF2B5EF4-FFF2-40B4-BE49-F238E27FC236}">
                <a16:creationId xmlns:a16="http://schemas.microsoft.com/office/drawing/2014/main" xmlns="" id="{22FAACC4-AC3B-47CB-A444-B203477F50B7}"/>
              </a:ext>
            </a:extLst>
          </p:cNvPr>
          <p:cNvSpPr/>
          <p:nvPr/>
        </p:nvSpPr>
        <p:spPr>
          <a:xfrm>
            <a:off x="156896" y="162121"/>
            <a:ext cx="11565154" cy="523220"/>
          </a:xfrm>
          <a:prstGeom prst="rect">
            <a:avLst/>
          </a:prstGeom>
        </p:spPr>
        <p:txBody>
          <a:bodyPr wrap="none">
            <a:spAutoFit/>
          </a:bodyPr>
          <a:lstStyle/>
          <a:p>
            <a:pPr lvl="0" eaLnBrk="0" fontAlgn="base" hangingPunct="0">
              <a:spcBef>
                <a:spcPct val="0"/>
              </a:spcBef>
              <a:spcAft>
                <a:spcPct val="0"/>
              </a:spcAft>
            </a:pPr>
            <a:r>
              <a:rPr lang="lt-LT" altLang="lt-LT" sz="2800" b="1" i="1" dirty="0">
                <a:solidFill>
                  <a:srgbClr val="C00000"/>
                </a:solidFill>
                <a:latin typeface="Calibri" panose="020F0502020204030204" pitchFamily="34" charset="0"/>
                <a:cs typeface="Calibri" panose="020F0502020204030204" pitchFamily="34" charset="0"/>
              </a:rPr>
              <a:t>Savivaldybės kontroliuojamų įmonių veiklos ir finansinių rodiklių palyginimas</a:t>
            </a:r>
            <a:endParaRPr lang="lt-LT" altLang="lt-LT" sz="2800" b="1" i="1" dirty="0">
              <a:solidFill>
                <a:srgbClr val="C00000"/>
              </a:solidFill>
              <a:latin typeface="Arial" panose="020B0604020202020204" pitchFamily="34" charset="0"/>
              <a:cs typeface="Arial" panose="020B0604020202020204" pitchFamily="34" charset="0"/>
            </a:endParaRPr>
          </a:p>
        </p:txBody>
      </p:sp>
      <p:graphicFrame>
        <p:nvGraphicFramePr>
          <p:cNvPr id="6" name="Diagrama 5">
            <a:extLst>
              <a:ext uri="{FF2B5EF4-FFF2-40B4-BE49-F238E27FC236}">
                <a16:creationId xmlns:a16="http://schemas.microsoft.com/office/drawing/2014/main" xmlns="" id="{7A835BBB-9069-418F-A894-4A16E7C633A5}"/>
              </a:ext>
            </a:extLst>
          </p:cNvPr>
          <p:cNvGraphicFramePr>
            <a:graphicFrameLocks/>
          </p:cNvGraphicFramePr>
          <p:nvPr>
            <p:extLst>
              <p:ext uri="{D42A27DB-BD31-4B8C-83A1-F6EECF244321}">
                <p14:modId xmlns:p14="http://schemas.microsoft.com/office/powerpoint/2010/main" val="3288728406"/>
              </p:ext>
            </p:extLst>
          </p:nvPr>
        </p:nvGraphicFramePr>
        <p:xfrm>
          <a:off x="845707" y="2987650"/>
          <a:ext cx="4572000" cy="3562350"/>
        </p:xfrm>
        <a:graphic>
          <a:graphicData uri="http://schemas.openxmlformats.org/drawingml/2006/chart">
            <c:chart xmlns:c="http://schemas.openxmlformats.org/drawingml/2006/chart" xmlns:r="http://schemas.openxmlformats.org/officeDocument/2006/relationships" r:id="rId2"/>
          </a:graphicData>
        </a:graphic>
      </p:graphicFrame>
      <p:sp>
        <p:nvSpPr>
          <p:cNvPr id="7" name="Stačiakampis 6">
            <a:extLst>
              <a:ext uri="{FF2B5EF4-FFF2-40B4-BE49-F238E27FC236}">
                <a16:creationId xmlns:a16="http://schemas.microsoft.com/office/drawing/2014/main" xmlns="" id="{EDFB4C93-C7EF-423F-B863-A641ABA2F360}"/>
              </a:ext>
            </a:extLst>
          </p:cNvPr>
          <p:cNvSpPr/>
          <p:nvPr/>
        </p:nvSpPr>
        <p:spPr>
          <a:xfrm>
            <a:off x="2962442" y="4882220"/>
            <a:ext cx="705642" cy="646331"/>
          </a:xfrm>
          <a:prstGeom prst="rect">
            <a:avLst/>
          </a:prstGeom>
        </p:spPr>
        <p:txBody>
          <a:bodyPr wrap="none">
            <a:spAutoFit/>
          </a:bodyPr>
          <a:lstStyle/>
          <a:p>
            <a:r>
              <a:rPr lang="lt-LT" dirty="0"/>
              <a:t>9 256</a:t>
            </a:r>
          </a:p>
          <a:p>
            <a:pPr algn="ctr"/>
            <a:r>
              <a:rPr lang="lt-LT" dirty="0"/>
              <a:t>EUR</a:t>
            </a:r>
          </a:p>
        </p:txBody>
      </p:sp>
      <p:graphicFrame>
        <p:nvGraphicFramePr>
          <p:cNvPr id="8" name="Diagrama 7">
            <a:extLst>
              <a:ext uri="{FF2B5EF4-FFF2-40B4-BE49-F238E27FC236}">
                <a16:creationId xmlns:a16="http://schemas.microsoft.com/office/drawing/2014/main" xmlns="" id="{B3160368-C9F5-4A54-86D2-6B185B113B2B}"/>
              </a:ext>
            </a:extLst>
          </p:cNvPr>
          <p:cNvGraphicFramePr>
            <a:graphicFrameLocks/>
          </p:cNvGraphicFramePr>
          <p:nvPr>
            <p:extLst>
              <p:ext uri="{D42A27DB-BD31-4B8C-83A1-F6EECF244321}">
                <p14:modId xmlns:p14="http://schemas.microsoft.com/office/powerpoint/2010/main" val="3031984114"/>
              </p:ext>
            </p:extLst>
          </p:nvPr>
        </p:nvGraphicFramePr>
        <p:xfrm>
          <a:off x="6770274" y="3895126"/>
          <a:ext cx="4246480" cy="2891754"/>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as 8">
            <a:extLst>
              <a:ext uri="{FF2B5EF4-FFF2-40B4-BE49-F238E27FC236}">
                <a16:creationId xmlns:a16="http://schemas.microsoft.com/office/drawing/2014/main" xmlns="" id="{1C03C70B-2128-4241-B10E-7F6690D7D858}"/>
              </a:ext>
            </a:extLst>
          </p:cNvPr>
          <p:cNvSpPr/>
          <p:nvPr/>
        </p:nvSpPr>
        <p:spPr>
          <a:xfrm>
            <a:off x="8235344" y="4286750"/>
            <a:ext cx="1584000" cy="158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xmlns="" id="{51EBAFBD-B5F9-4A7B-BE1C-8682F7EC5017}"/>
              </a:ext>
            </a:extLst>
          </p:cNvPr>
          <p:cNvSpPr/>
          <p:nvPr/>
        </p:nvSpPr>
        <p:spPr>
          <a:xfrm>
            <a:off x="8672118" y="4768825"/>
            <a:ext cx="705642" cy="646331"/>
          </a:xfrm>
          <a:prstGeom prst="rect">
            <a:avLst/>
          </a:prstGeom>
        </p:spPr>
        <p:txBody>
          <a:bodyPr wrap="none">
            <a:spAutoFit/>
          </a:bodyPr>
          <a:lstStyle/>
          <a:p>
            <a:r>
              <a:rPr lang="lt-LT" dirty="0"/>
              <a:t>2 530</a:t>
            </a:r>
          </a:p>
          <a:p>
            <a:r>
              <a:rPr lang="lt-LT" dirty="0"/>
              <a:t> EUR</a:t>
            </a:r>
          </a:p>
        </p:txBody>
      </p:sp>
      <p:sp>
        <p:nvSpPr>
          <p:cNvPr id="13" name="Stačiakampis 12">
            <a:extLst>
              <a:ext uri="{FF2B5EF4-FFF2-40B4-BE49-F238E27FC236}">
                <a16:creationId xmlns:a16="http://schemas.microsoft.com/office/drawing/2014/main" xmlns="" id="{E2FC2466-49B1-4A60-AC76-5258A70E9CDE}"/>
              </a:ext>
            </a:extLst>
          </p:cNvPr>
          <p:cNvSpPr/>
          <p:nvPr/>
        </p:nvSpPr>
        <p:spPr>
          <a:xfrm>
            <a:off x="670040" y="3574032"/>
            <a:ext cx="4923335" cy="276999"/>
          </a:xfrm>
          <a:prstGeom prst="rect">
            <a:avLst/>
          </a:prstGeom>
        </p:spPr>
        <p:txBody>
          <a:bodyPr wrap="none">
            <a:spAutoFit/>
          </a:bodyPr>
          <a:lstStyle/>
          <a:p>
            <a:pPr algn="ctr" fontAlgn="ctr"/>
            <a:r>
              <a:rPr lang="lt-LT" sz="1200" b="1" dirty="0"/>
              <a:t>UAB „Klaipėdos autobusų parkas“ išskaidymas pagal paslaugas, tūkst. EUR</a:t>
            </a:r>
            <a:endParaRPr lang="lt-LT" sz="1200" b="1" dirty="0">
              <a:solidFill>
                <a:srgbClr val="000000"/>
              </a:solidFill>
              <a:latin typeface="Calibri" panose="020F0502020204030204" pitchFamily="34" charset="0"/>
            </a:endParaRPr>
          </a:p>
        </p:txBody>
      </p:sp>
      <p:sp>
        <p:nvSpPr>
          <p:cNvPr id="14" name="Stačiakampis 13">
            <a:extLst>
              <a:ext uri="{FF2B5EF4-FFF2-40B4-BE49-F238E27FC236}">
                <a16:creationId xmlns:a16="http://schemas.microsoft.com/office/drawing/2014/main" xmlns="" id="{A1418F2A-70CC-4076-87C0-33670057A693}"/>
              </a:ext>
            </a:extLst>
          </p:cNvPr>
          <p:cNvSpPr/>
          <p:nvPr/>
        </p:nvSpPr>
        <p:spPr>
          <a:xfrm>
            <a:off x="6688455" y="3600303"/>
            <a:ext cx="4410118" cy="276999"/>
          </a:xfrm>
          <a:prstGeom prst="rect">
            <a:avLst/>
          </a:prstGeom>
        </p:spPr>
        <p:txBody>
          <a:bodyPr wrap="none">
            <a:spAutoFit/>
          </a:bodyPr>
          <a:lstStyle/>
          <a:p>
            <a:pPr algn="ctr" fontAlgn="ctr"/>
            <a:r>
              <a:rPr lang="lt-LT" sz="1200" b="1" dirty="0"/>
              <a:t>UAB „Gatvių apšvietimas“ išskaidymas pagal paslaugas, tūkst. EUR</a:t>
            </a:r>
            <a:endParaRPr lang="lt-LT" sz="1200" b="1" dirty="0">
              <a:solidFill>
                <a:srgbClr val="000000"/>
              </a:solidFill>
              <a:latin typeface="Calibri" panose="020F0502020204030204" pitchFamily="34" charset="0"/>
            </a:endParaRPr>
          </a:p>
        </p:txBody>
      </p:sp>
      <p:sp>
        <p:nvSpPr>
          <p:cNvPr id="15" name="Stačiakampis 14">
            <a:extLst>
              <a:ext uri="{FF2B5EF4-FFF2-40B4-BE49-F238E27FC236}">
                <a16:creationId xmlns:a16="http://schemas.microsoft.com/office/drawing/2014/main" xmlns="" id="{7E4DA48F-4726-4A61-B690-B6D77FB3C97F}"/>
              </a:ext>
            </a:extLst>
          </p:cNvPr>
          <p:cNvSpPr/>
          <p:nvPr/>
        </p:nvSpPr>
        <p:spPr>
          <a:xfrm>
            <a:off x="2622446" y="753723"/>
            <a:ext cx="3223896" cy="276999"/>
          </a:xfrm>
          <a:prstGeom prst="rect">
            <a:avLst/>
          </a:prstGeom>
        </p:spPr>
        <p:txBody>
          <a:bodyPr wrap="none">
            <a:spAutoFit/>
          </a:bodyPr>
          <a:lstStyle/>
          <a:p>
            <a:pPr algn="ctr" fontAlgn="ctr"/>
            <a:r>
              <a:rPr lang="lt-LT" sz="1200" b="1" dirty="0"/>
              <a:t>Įmonių finansiniai rodikliai, tūkst. EUR, 2019 m.</a:t>
            </a:r>
            <a:endParaRPr lang="lt-LT" sz="1200" b="1" dirty="0">
              <a:solidFill>
                <a:srgbClr val="000000"/>
              </a:solidFill>
              <a:latin typeface="Calibri" panose="020F0502020204030204" pitchFamily="34" charset="0"/>
            </a:endParaRPr>
          </a:p>
        </p:txBody>
      </p:sp>
      <p:pic>
        <p:nvPicPr>
          <p:cNvPr id="16" name="Picture 1">
            <a:extLst>
              <a:ext uri="{FF2B5EF4-FFF2-40B4-BE49-F238E27FC236}">
                <a16:creationId xmlns:a16="http://schemas.microsoft.com/office/drawing/2014/main" xmlns="" id="{8FD74B24-C67C-4E03-AD07-1AEF71D4376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6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ė 4">
            <a:extLst>
              <a:ext uri="{FF2B5EF4-FFF2-40B4-BE49-F238E27FC236}">
                <a16:creationId xmlns:a16="http://schemas.microsoft.com/office/drawing/2014/main" xmlns="" id="{2368751E-2B53-4709-85A6-1260685597C9}"/>
              </a:ext>
            </a:extLst>
          </p:cNvPr>
          <p:cNvGrpSpPr/>
          <p:nvPr/>
        </p:nvGrpSpPr>
        <p:grpSpPr>
          <a:xfrm>
            <a:off x="251548" y="1303631"/>
            <a:ext cx="6618065" cy="4066423"/>
            <a:chOff x="-1848804" y="252348"/>
            <a:chExt cx="7744731" cy="5051926"/>
          </a:xfrm>
          <a:solidFill>
            <a:schemeClr val="accent1">
              <a:lumMod val="75000"/>
            </a:schemeClr>
          </a:solidFill>
        </p:grpSpPr>
        <p:sp>
          <p:nvSpPr>
            <p:cNvPr id="6" name="Stačiakampis 5">
              <a:extLst>
                <a:ext uri="{FF2B5EF4-FFF2-40B4-BE49-F238E27FC236}">
                  <a16:creationId xmlns:a16="http://schemas.microsoft.com/office/drawing/2014/main" xmlns="" id="{ADE3EC89-C1E1-45F0-9EFF-8D278B7AD046}"/>
                </a:ext>
              </a:extLst>
            </p:cNvPr>
            <p:cNvSpPr/>
            <p:nvPr/>
          </p:nvSpPr>
          <p:spPr>
            <a:xfrm>
              <a:off x="1392053" y="252348"/>
              <a:ext cx="144000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Akcininkų susirinkimas</a:t>
              </a:r>
            </a:p>
          </p:txBody>
        </p:sp>
        <p:sp>
          <p:nvSpPr>
            <p:cNvPr id="7" name="Stačiakampis 6">
              <a:extLst>
                <a:ext uri="{FF2B5EF4-FFF2-40B4-BE49-F238E27FC236}">
                  <a16:creationId xmlns:a16="http://schemas.microsoft.com/office/drawing/2014/main" xmlns="" id="{A435206A-DD70-4930-B429-681B1D28FEF2}"/>
                </a:ext>
              </a:extLst>
            </p:cNvPr>
            <p:cNvSpPr/>
            <p:nvPr/>
          </p:nvSpPr>
          <p:spPr>
            <a:xfrm>
              <a:off x="1392055" y="906351"/>
              <a:ext cx="144000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Valdyba</a:t>
              </a:r>
            </a:p>
            <a:p>
              <a:pPr algn="ctr"/>
              <a:r>
                <a:rPr lang="lt-LT" sz="1000" dirty="0">
                  <a:solidFill>
                    <a:srgbClr val="FFC000"/>
                  </a:solidFill>
                </a:rPr>
                <a:t>(5)</a:t>
              </a:r>
            </a:p>
          </p:txBody>
        </p:sp>
        <p:sp>
          <p:nvSpPr>
            <p:cNvPr id="8" name="Stačiakampis 7">
              <a:extLst>
                <a:ext uri="{FF2B5EF4-FFF2-40B4-BE49-F238E27FC236}">
                  <a16:creationId xmlns:a16="http://schemas.microsoft.com/office/drawing/2014/main" xmlns="" id="{9A71B644-29E0-4A66-A26E-A632C5CA7F23}"/>
                </a:ext>
              </a:extLst>
            </p:cNvPr>
            <p:cNvSpPr/>
            <p:nvPr/>
          </p:nvSpPr>
          <p:spPr>
            <a:xfrm>
              <a:off x="1392054" y="1563578"/>
              <a:ext cx="144000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Generalinis direktorius (1)</a:t>
              </a:r>
            </a:p>
          </p:txBody>
        </p:sp>
        <p:sp>
          <p:nvSpPr>
            <p:cNvPr id="9" name="Stačiakampis 8">
              <a:extLst>
                <a:ext uri="{FF2B5EF4-FFF2-40B4-BE49-F238E27FC236}">
                  <a16:creationId xmlns:a16="http://schemas.microsoft.com/office/drawing/2014/main" xmlns="" id="{738F2734-BC6D-4077-9547-D885CDEC83B1}"/>
                </a:ext>
              </a:extLst>
            </p:cNvPr>
            <p:cNvSpPr/>
            <p:nvPr/>
          </p:nvSpPr>
          <p:spPr>
            <a:xfrm>
              <a:off x="-1848804" y="4728274"/>
              <a:ext cx="1440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Autobusų stoties tarnyba</a:t>
              </a:r>
            </a:p>
            <a:p>
              <a:pPr algn="ctr"/>
              <a:r>
                <a:rPr lang="lt-LT" sz="1000" dirty="0">
                  <a:solidFill>
                    <a:srgbClr val="FFC000"/>
                  </a:solidFill>
                </a:rPr>
                <a:t>(23)</a:t>
              </a:r>
            </a:p>
          </p:txBody>
        </p:sp>
        <p:sp>
          <p:nvSpPr>
            <p:cNvPr id="10" name="Stačiakampis 9">
              <a:extLst>
                <a:ext uri="{FF2B5EF4-FFF2-40B4-BE49-F238E27FC236}">
                  <a16:creationId xmlns:a16="http://schemas.microsoft.com/office/drawing/2014/main" xmlns="" id="{0931FC8E-6F01-48C3-AEA8-934E7E081A19}"/>
                </a:ext>
              </a:extLst>
            </p:cNvPr>
            <p:cNvSpPr/>
            <p:nvPr/>
          </p:nvSpPr>
          <p:spPr>
            <a:xfrm>
              <a:off x="-1603475" y="2322195"/>
              <a:ext cx="1440000" cy="7631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Eksploatacijos departamento direktorius </a:t>
              </a:r>
            </a:p>
            <a:p>
              <a:pPr algn="ctr"/>
              <a:r>
                <a:rPr lang="lt-LT" sz="1000" dirty="0">
                  <a:solidFill>
                    <a:srgbClr val="FFC000"/>
                  </a:solidFill>
                </a:rPr>
                <a:t>(1)</a:t>
              </a:r>
            </a:p>
          </p:txBody>
        </p:sp>
        <p:sp>
          <p:nvSpPr>
            <p:cNvPr id="11" name="Stačiakampis 10">
              <a:extLst>
                <a:ext uri="{FF2B5EF4-FFF2-40B4-BE49-F238E27FC236}">
                  <a16:creationId xmlns:a16="http://schemas.microsoft.com/office/drawing/2014/main" xmlns="" id="{D56861E7-257F-48FC-BEBB-7674106A7E57}"/>
                </a:ext>
              </a:extLst>
            </p:cNvPr>
            <p:cNvSpPr/>
            <p:nvPr/>
          </p:nvSpPr>
          <p:spPr>
            <a:xfrm>
              <a:off x="-1832129" y="3200977"/>
              <a:ext cx="144000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Pervežimų skyrius</a:t>
              </a:r>
            </a:p>
            <a:p>
              <a:pPr algn="ctr"/>
              <a:r>
                <a:rPr lang="lt-LT" sz="1000" dirty="0">
                  <a:solidFill>
                    <a:srgbClr val="FFC000"/>
                  </a:solidFill>
                </a:rPr>
                <a:t>(215)</a:t>
              </a:r>
            </a:p>
          </p:txBody>
        </p:sp>
        <p:sp>
          <p:nvSpPr>
            <p:cNvPr id="12" name="Stačiakampis 11">
              <a:extLst>
                <a:ext uri="{FF2B5EF4-FFF2-40B4-BE49-F238E27FC236}">
                  <a16:creationId xmlns:a16="http://schemas.microsoft.com/office/drawing/2014/main" xmlns="" id="{2B1C0CDD-C95E-4B40-8B5F-3E327EF9E35B}"/>
                </a:ext>
              </a:extLst>
            </p:cNvPr>
            <p:cNvSpPr/>
            <p:nvPr/>
          </p:nvSpPr>
          <p:spPr>
            <a:xfrm>
              <a:off x="-1840599" y="3964625"/>
              <a:ext cx="144000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Remonto dirbtuvių skyrius (38)</a:t>
              </a:r>
            </a:p>
          </p:txBody>
        </p:sp>
        <p:sp>
          <p:nvSpPr>
            <p:cNvPr id="13" name="Stačiakampis 12">
              <a:extLst>
                <a:ext uri="{FF2B5EF4-FFF2-40B4-BE49-F238E27FC236}">
                  <a16:creationId xmlns:a16="http://schemas.microsoft.com/office/drawing/2014/main" xmlns="" id="{A44FB6A1-2F02-4954-B061-782A5404E254}"/>
                </a:ext>
              </a:extLst>
            </p:cNvPr>
            <p:cNvSpPr/>
            <p:nvPr/>
          </p:nvSpPr>
          <p:spPr>
            <a:xfrm>
              <a:off x="-180363" y="3965638"/>
              <a:ext cx="144000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Teisės skyrius </a:t>
              </a:r>
            </a:p>
            <a:p>
              <a:pPr algn="ctr"/>
              <a:r>
                <a:rPr lang="lt-LT" sz="1000" dirty="0">
                  <a:solidFill>
                    <a:srgbClr val="FFC000"/>
                  </a:solidFill>
                </a:rPr>
                <a:t>(1)</a:t>
              </a:r>
            </a:p>
          </p:txBody>
        </p:sp>
        <p:sp>
          <p:nvSpPr>
            <p:cNvPr id="14" name="Stačiakampis 13">
              <a:extLst>
                <a:ext uri="{FF2B5EF4-FFF2-40B4-BE49-F238E27FC236}">
                  <a16:creationId xmlns:a16="http://schemas.microsoft.com/office/drawing/2014/main" xmlns="" id="{B913534A-A366-42B0-A72E-B1627510E576}"/>
                </a:ext>
              </a:extLst>
            </p:cNvPr>
            <p:cNvSpPr/>
            <p:nvPr/>
          </p:nvSpPr>
          <p:spPr>
            <a:xfrm>
              <a:off x="1392053" y="2322195"/>
              <a:ext cx="1624350" cy="6410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Projektų valdymo ir plėtros departamento direktorius (1)</a:t>
              </a:r>
            </a:p>
          </p:txBody>
        </p:sp>
        <p:sp>
          <p:nvSpPr>
            <p:cNvPr id="15" name="Stačiakampis 14">
              <a:extLst>
                <a:ext uri="{FF2B5EF4-FFF2-40B4-BE49-F238E27FC236}">
                  <a16:creationId xmlns:a16="http://schemas.microsoft.com/office/drawing/2014/main" xmlns="" id="{1F7BAB19-3436-4250-A4A1-D2B49F7AC62E}"/>
                </a:ext>
              </a:extLst>
            </p:cNvPr>
            <p:cNvSpPr/>
            <p:nvPr/>
          </p:nvSpPr>
          <p:spPr>
            <a:xfrm>
              <a:off x="2433391" y="3262537"/>
              <a:ext cx="144000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Bendrųjų reikalų skyrius (2)</a:t>
              </a:r>
            </a:p>
          </p:txBody>
        </p:sp>
        <p:sp>
          <p:nvSpPr>
            <p:cNvPr id="16" name="Stačiakampis 15">
              <a:extLst>
                <a:ext uri="{FF2B5EF4-FFF2-40B4-BE49-F238E27FC236}">
                  <a16:creationId xmlns:a16="http://schemas.microsoft.com/office/drawing/2014/main" xmlns="" id="{37181F92-230A-4FB7-835E-10FBE3966A9C}"/>
                </a:ext>
              </a:extLst>
            </p:cNvPr>
            <p:cNvSpPr/>
            <p:nvPr/>
          </p:nvSpPr>
          <p:spPr>
            <a:xfrm>
              <a:off x="2648069" y="3909812"/>
              <a:ext cx="144000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Ūkio priežiūros tarnyba (36)</a:t>
              </a:r>
            </a:p>
          </p:txBody>
        </p:sp>
        <p:sp>
          <p:nvSpPr>
            <p:cNvPr id="17" name="Stačiakampis 16">
              <a:extLst>
                <a:ext uri="{FF2B5EF4-FFF2-40B4-BE49-F238E27FC236}">
                  <a16:creationId xmlns:a16="http://schemas.microsoft.com/office/drawing/2014/main" xmlns="" id="{77A1FBC2-A8DC-4420-B735-E2C117F75F9A}"/>
                </a:ext>
              </a:extLst>
            </p:cNvPr>
            <p:cNvSpPr/>
            <p:nvPr/>
          </p:nvSpPr>
          <p:spPr>
            <a:xfrm>
              <a:off x="663233" y="3261466"/>
              <a:ext cx="120977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Projektų skyrius</a:t>
              </a:r>
            </a:p>
            <a:p>
              <a:pPr algn="ctr"/>
              <a:r>
                <a:rPr lang="lt-LT" sz="1000" dirty="0">
                  <a:solidFill>
                    <a:srgbClr val="FFC000"/>
                  </a:solidFill>
                </a:rPr>
                <a:t>(3)</a:t>
              </a:r>
            </a:p>
          </p:txBody>
        </p:sp>
        <p:sp>
          <p:nvSpPr>
            <p:cNvPr id="18" name="Stačiakampis 17">
              <a:extLst>
                <a:ext uri="{FF2B5EF4-FFF2-40B4-BE49-F238E27FC236}">
                  <a16:creationId xmlns:a16="http://schemas.microsoft.com/office/drawing/2014/main" xmlns="" id="{7DCA04EC-60A0-49D3-B2E7-677433CF0C4B}"/>
                </a:ext>
              </a:extLst>
            </p:cNvPr>
            <p:cNvSpPr/>
            <p:nvPr/>
          </p:nvSpPr>
          <p:spPr>
            <a:xfrm>
              <a:off x="4259444" y="2322194"/>
              <a:ext cx="1568138" cy="66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Finansų departamento direktorius  (1)</a:t>
              </a:r>
            </a:p>
          </p:txBody>
        </p:sp>
        <p:sp>
          <p:nvSpPr>
            <p:cNvPr id="19" name="Stačiakampis 18">
              <a:extLst>
                <a:ext uri="{FF2B5EF4-FFF2-40B4-BE49-F238E27FC236}">
                  <a16:creationId xmlns:a16="http://schemas.microsoft.com/office/drawing/2014/main" xmlns="" id="{D169CAB7-EDF3-4D5F-B2F3-12F719B4FB84}"/>
                </a:ext>
              </a:extLst>
            </p:cNvPr>
            <p:cNvSpPr/>
            <p:nvPr/>
          </p:nvSpPr>
          <p:spPr>
            <a:xfrm>
              <a:off x="4455927" y="3200377"/>
              <a:ext cx="144000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Finansų apskaitos skyrius (4)</a:t>
              </a:r>
            </a:p>
          </p:txBody>
        </p:sp>
        <p:sp>
          <p:nvSpPr>
            <p:cNvPr id="20" name="Stačiakampis 19">
              <a:extLst>
                <a:ext uri="{FF2B5EF4-FFF2-40B4-BE49-F238E27FC236}">
                  <a16:creationId xmlns:a16="http://schemas.microsoft.com/office/drawing/2014/main" xmlns="" id="{8D875F9C-B49B-453E-9A48-A6277E70CF43}"/>
                </a:ext>
              </a:extLst>
            </p:cNvPr>
            <p:cNvSpPr/>
            <p:nvPr/>
          </p:nvSpPr>
          <p:spPr>
            <a:xfrm>
              <a:off x="4452961" y="3859623"/>
              <a:ext cx="1440000" cy="43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Ekonomikos skyrius</a:t>
              </a:r>
            </a:p>
            <a:p>
              <a:pPr algn="ctr"/>
              <a:r>
                <a:rPr lang="lt-LT" sz="1000" dirty="0">
                  <a:solidFill>
                    <a:srgbClr val="FFC000"/>
                  </a:solidFill>
                </a:rPr>
                <a:t>(2)</a:t>
              </a:r>
            </a:p>
          </p:txBody>
        </p:sp>
      </p:grpSp>
      <p:sp>
        <p:nvSpPr>
          <p:cNvPr id="21" name="Stačiakampis 20">
            <a:extLst>
              <a:ext uri="{FF2B5EF4-FFF2-40B4-BE49-F238E27FC236}">
                <a16:creationId xmlns:a16="http://schemas.microsoft.com/office/drawing/2014/main" xmlns="" id="{A2CCCB56-AD02-4EDF-81C0-DC6370D6AB9C}"/>
              </a:ext>
            </a:extLst>
          </p:cNvPr>
          <p:cNvSpPr/>
          <p:nvPr/>
        </p:nvSpPr>
        <p:spPr>
          <a:xfrm>
            <a:off x="10061805" y="2965031"/>
            <a:ext cx="1589762" cy="568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Tiekimo ir bendrųjų reikalų departamento direktorius (1)</a:t>
            </a:r>
          </a:p>
        </p:txBody>
      </p:sp>
      <p:sp>
        <p:nvSpPr>
          <p:cNvPr id="22" name="Stačiakampis 21">
            <a:extLst>
              <a:ext uri="{FF2B5EF4-FFF2-40B4-BE49-F238E27FC236}">
                <a16:creationId xmlns:a16="http://schemas.microsoft.com/office/drawing/2014/main" xmlns="" id="{1964B34D-C3BB-4CD8-8DB4-FAEA85A0896D}"/>
              </a:ext>
            </a:extLst>
          </p:cNvPr>
          <p:cNvSpPr/>
          <p:nvPr/>
        </p:nvSpPr>
        <p:spPr>
          <a:xfrm>
            <a:off x="9834221" y="3764306"/>
            <a:ext cx="1606825" cy="3477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Viešųjų pirkimų ir projektų administravimo skyrius (4)</a:t>
            </a:r>
          </a:p>
        </p:txBody>
      </p:sp>
      <p:sp>
        <p:nvSpPr>
          <p:cNvPr id="23" name="Stačiakampis 22">
            <a:extLst>
              <a:ext uri="{FF2B5EF4-FFF2-40B4-BE49-F238E27FC236}">
                <a16:creationId xmlns:a16="http://schemas.microsoft.com/office/drawing/2014/main" xmlns="" id="{2EA076F3-7798-427A-978F-5BA1EF8F21E6}"/>
              </a:ext>
            </a:extLst>
          </p:cNvPr>
          <p:cNvSpPr/>
          <p:nvPr/>
        </p:nvSpPr>
        <p:spPr>
          <a:xfrm>
            <a:off x="9837186" y="4273471"/>
            <a:ext cx="1606825" cy="3477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Buhalterija (2)</a:t>
            </a:r>
          </a:p>
        </p:txBody>
      </p:sp>
      <p:sp>
        <p:nvSpPr>
          <p:cNvPr id="24" name="Stačiakampis 23">
            <a:extLst>
              <a:ext uri="{FF2B5EF4-FFF2-40B4-BE49-F238E27FC236}">
                <a16:creationId xmlns:a16="http://schemas.microsoft.com/office/drawing/2014/main" xmlns="" id="{06A921E5-55B2-4055-9118-83BCC4078DAC}"/>
              </a:ext>
            </a:extLst>
          </p:cNvPr>
          <p:cNvSpPr/>
          <p:nvPr/>
        </p:nvSpPr>
        <p:spPr>
          <a:xfrm>
            <a:off x="9840996" y="4787037"/>
            <a:ext cx="1596943" cy="3477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Viešųjų pirkimų ir teisės skyrius (1)</a:t>
            </a:r>
          </a:p>
        </p:txBody>
      </p:sp>
      <p:sp>
        <p:nvSpPr>
          <p:cNvPr id="25" name="Stačiakampis 24">
            <a:extLst>
              <a:ext uri="{FF2B5EF4-FFF2-40B4-BE49-F238E27FC236}">
                <a16:creationId xmlns:a16="http://schemas.microsoft.com/office/drawing/2014/main" xmlns="" id="{A9C1FB09-CA9B-4B53-8540-4A3003D7CF6A}"/>
              </a:ext>
            </a:extLst>
          </p:cNvPr>
          <p:cNvSpPr/>
          <p:nvPr/>
        </p:nvSpPr>
        <p:spPr>
          <a:xfrm>
            <a:off x="9836127" y="5309969"/>
            <a:ext cx="1597250" cy="3277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Kanceliarijos ir personalo skyrius (1)</a:t>
            </a:r>
          </a:p>
        </p:txBody>
      </p:sp>
      <p:sp>
        <p:nvSpPr>
          <p:cNvPr id="26" name="Stačiakampis 25">
            <a:extLst>
              <a:ext uri="{FF2B5EF4-FFF2-40B4-BE49-F238E27FC236}">
                <a16:creationId xmlns:a16="http://schemas.microsoft.com/office/drawing/2014/main" xmlns="" id="{E1165483-5159-43D9-B36A-92A325A7CC04}"/>
              </a:ext>
            </a:extLst>
          </p:cNvPr>
          <p:cNvSpPr/>
          <p:nvPr/>
        </p:nvSpPr>
        <p:spPr>
          <a:xfrm>
            <a:off x="7587086" y="2965030"/>
            <a:ext cx="1467736" cy="5522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Gamybos departamento direktorius (1)</a:t>
            </a:r>
          </a:p>
        </p:txBody>
      </p:sp>
      <p:sp>
        <p:nvSpPr>
          <p:cNvPr id="27" name="Stačiakampis 26">
            <a:extLst>
              <a:ext uri="{FF2B5EF4-FFF2-40B4-BE49-F238E27FC236}">
                <a16:creationId xmlns:a16="http://schemas.microsoft.com/office/drawing/2014/main" xmlns="" id="{9C106E2D-0A22-41C6-A01A-BFEC33224762}"/>
              </a:ext>
            </a:extLst>
          </p:cNvPr>
          <p:cNvSpPr/>
          <p:nvPr/>
        </p:nvSpPr>
        <p:spPr>
          <a:xfrm>
            <a:off x="7743467" y="3782218"/>
            <a:ext cx="1467737" cy="3330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Techninis skyrius</a:t>
            </a:r>
          </a:p>
          <a:p>
            <a:pPr algn="ctr"/>
            <a:r>
              <a:rPr lang="lt-LT" sz="1000" dirty="0">
                <a:solidFill>
                  <a:schemeClr val="accent1">
                    <a:lumMod val="75000"/>
                  </a:schemeClr>
                </a:solidFill>
              </a:rPr>
              <a:t>(3)</a:t>
            </a:r>
          </a:p>
        </p:txBody>
      </p:sp>
      <p:sp>
        <p:nvSpPr>
          <p:cNvPr id="28" name="Stačiakampis 27">
            <a:extLst>
              <a:ext uri="{FF2B5EF4-FFF2-40B4-BE49-F238E27FC236}">
                <a16:creationId xmlns:a16="http://schemas.microsoft.com/office/drawing/2014/main" xmlns="" id="{638ED705-FD4F-424C-BD1B-99BDE15F908C}"/>
              </a:ext>
            </a:extLst>
          </p:cNvPr>
          <p:cNvSpPr/>
          <p:nvPr/>
        </p:nvSpPr>
        <p:spPr>
          <a:xfrm>
            <a:off x="7765247" y="4296247"/>
            <a:ext cx="1485954" cy="343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Apšvietimo eksploatavimo skyrius (17)</a:t>
            </a:r>
          </a:p>
        </p:txBody>
      </p:sp>
      <p:sp>
        <p:nvSpPr>
          <p:cNvPr id="29" name="Stačiakampis 28">
            <a:extLst>
              <a:ext uri="{FF2B5EF4-FFF2-40B4-BE49-F238E27FC236}">
                <a16:creationId xmlns:a16="http://schemas.microsoft.com/office/drawing/2014/main" xmlns="" id="{84865700-5FA3-4077-89C9-FB7A5D963C6B}"/>
              </a:ext>
            </a:extLst>
          </p:cNvPr>
          <p:cNvSpPr/>
          <p:nvPr/>
        </p:nvSpPr>
        <p:spPr>
          <a:xfrm>
            <a:off x="7761102" y="4801246"/>
            <a:ext cx="1467738" cy="3297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Eismo reguliavimo skyrius (2)</a:t>
            </a:r>
          </a:p>
        </p:txBody>
      </p:sp>
      <p:sp>
        <p:nvSpPr>
          <p:cNvPr id="30" name="Stačiakampis 29">
            <a:extLst>
              <a:ext uri="{FF2B5EF4-FFF2-40B4-BE49-F238E27FC236}">
                <a16:creationId xmlns:a16="http://schemas.microsoft.com/office/drawing/2014/main" xmlns="" id="{B4B9C7E0-F9F7-4FC2-ADAD-ADBB115B93AD}"/>
              </a:ext>
            </a:extLst>
          </p:cNvPr>
          <p:cNvSpPr/>
          <p:nvPr/>
        </p:nvSpPr>
        <p:spPr>
          <a:xfrm>
            <a:off x="7761006" y="5316002"/>
            <a:ext cx="1467738" cy="3216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Infrastruktūros aptarnavimo skyrius (5)</a:t>
            </a:r>
          </a:p>
        </p:txBody>
      </p:sp>
      <p:cxnSp>
        <p:nvCxnSpPr>
          <p:cNvPr id="31" name="Tiesioji jungtis 30">
            <a:extLst>
              <a:ext uri="{FF2B5EF4-FFF2-40B4-BE49-F238E27FC236}">
                <a16:creationId xmlns:a16="http://schemas.microsoft.com/office/drawing/2014/main" xmlns="" id="{B80C2584-AC78-4D7A-87CE-0057641D205A}"/>
              </a:ext>
            </a:extLst>
          </p:cNvPr>
          <p:cNvCxnSpPr>
            <a:stCxn id="7" idx="2"/>
            <a:endCxn id="8" idx="0"/>
          </p:cNvCxnSpPr>
          <p:nvPr/>
        </p:nvCxnSpPr>
        <p:spPr>
          <a:xfrm flipH="1">
            <a:off x="3636200" y="2177782"/>
            <a:ext cx="1" cy="1812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Tiesioji jungtis 31">
            <a:extLst>
              <a:ext uri="{FF2B5EF4-FFF2-40B4-BE49-F238E27FC236}">
                <a16:creationId xmlns:a16="http://schemas.microsoft.com/office/drawing/2014/main" xmlns="" id="{8A821538-98C1-424D-8C8C-3086BBA88AF9}"/>
              </a:ext>
            </a:extLst>
          </p:cNvPr>
          <p:cNvCxnSpPr>
            <a:stCxn id="8" idx="2"/>
          </p:cNvCxnSpPr>
          <p:nvPr/>
        </p:nvCxnSpPr>
        <p:spPr>
          <a:xfrm>
            <a:off x="3636200" y="2706801"/>
            <a:ext cx="1" cy="183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Tiesioji jungtis 32">
            <a:extLst>
              <a:ext uri="{FF2B5EF4-FFF2-40B4-BE49-F238E27FC236}">
                <a16:creationId xmlns:a16="http://schemas.microsoft.com/office/drawing/2014/main" xmlns="" id="{D34A5754-6892-4470-9DCF-340249C16477}"/>
              </a:ext>
            </a:extLst>
          </p:cNvPr>
          <p:cNvCxnSpPr/>
          <p:nvPr/>
        </p:nvCxnSpPr>
        <p:spPr>
          <a:xfrm>
            <a:off x="1076446" y="2890045"/>
            <a:ext cx="501955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Tiesioji jungtis 33">
            <a:extLst>
              <a:ext uri="{FF2B5EF4-FFF2-40B4-BE49-F238E27FC236}">
                <a16:creationId xmlns:a16="http://schemas.microsoft.com/office/drawing/2014/main" xmlns="" id="{DC0F12F2-C006-4E6F-84C4-50C7FF85CB6C}"/>
              </a:ext>
            </a:extLst>
          </p:cNvPr>
          <p:cNvCxnSpPr>
            <a:cxnSpLocks/>
          </p:cNvCxnSpPr>
          <p:nvPr/>
        </p:nvCxnSpPr>
        <p:spPr>
          <a:xfrm>
            <a:off x="1076446" y="2899067"/>
            <a:ext cx="0" cy="157237"/>
          </a:xfrm>
          <a:prstGeom prst="line">
            <a:avLst/>
          </a:prstGeom>
          <a:ln>
            <a:solidFill>
              <a:srgbClr val="ED1C35"/>
            </a:solidFill>
          </a:ln>
        </p:spPr>
        <p:style>
          <a:lnRef idx="1">
            <a:schemeClr val="accent1"/>
          </a:lnRef>
          <a:fillRef idx="0">
            <a:schemeClr val="accent1"/>
          </a:fillRef>
          <a:effectRef idx="0">
            <a:schemeClr val="accent1"/>
          </a:effectRef>
          <a:fontRef idx="minor">
            <a:schemeClr val="tx1"/>
          </a:fontRef>
        </p:style>
      </p:cxnSp>
      <p:cxnSp>
        <p:nvCxnSpPr>
          <p:cNvPr id="35" name="Tiesioji jungtis 34">
            <a:extLst>
              <a:ext uri="{FF2B5EF4-FFF2-40B4-BE49-F238E27FC236}">
                <a16:creationId xmlns:a16="http://schemas.microsoft.com/office/drawing/2014/main" xmlns="" id="{44CDB31D-0917-4F81-8BC2-475D472BF734}"/>
              </a:ext>
            </a:extLst>
          </p:cNvPr>
          <p:cNvCxnSpPr>
            <a:cxnSpLocks/>
            <a:endCxn id="13" idx="0"/>
          </p:cNvCxnSpPr>
          <p:nvPr/>
        </p:nvCxnSpPr>
        <p:spPr>
          <a:xfrm>
            <a:off x="2292066" y="2891447"/>
            <a:ext cx="464" cy="14011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Tiesioji jungtis 35">
            <a:extLst>
              <a:ext uri="{FF2B5EF4-FFF2-40B4-BE49-F238E27FC236}">
                <a16:creationId xmlns:a16="http://schemas.microsoft.com/office/drawing/2014/main" xmlns="" id="{0BA68374-4079-4203-9713-F3638D2D6B4C}"/>
              </a:ext>
            </a:extLst>
          </p:cNvPr>
          <p:cNvCxnSpPr>
            <a:cxnSpLocks/>
          </p:cNvCxnSpPr>
          <p:nvPr/>
        </p:nvCxnSpPr>
        <p:spPr>
          <a:xfrm>
            <a:off x="3636200" y="2890045"/>
            <a:ext cx="0" cy="1294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Tiesioji jungtis 36">
            <a:extLst>
              <a:ext uri="{FF2B5EF4-FFF2-40B4-BE49-F238E27FC236}">
                <a16:creationId xmlns:a16="http://schemas.microsoft.com/office/drawing/2014/main" xmlns="" id="{57245A2D-F09F-49B7-A857-482925278261}"/>
              </a:ext>
            </a:extLst>
          </p:cNvPr>
          <p:cNvCxnSpPr>
            <a:cxnSpLocks/>
          </p:cNvCxnSpPr>
          <p:nvPr/>
        </p:nvCxnSpPr>
        <p:spPr>
          <a:xfrm flipV="1">
            <a:off x="2915036" y="3603055"/>
            <a:ext cx="1610360" cy="66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Tiesioji jungtis 37">
            <a:extLst>
              <a:ext uri="{FF2B5EF4-FFF2-40B4-BE49-F238E27FC236}">
                <a16:creationId xmlns:a16="http://schemas.microsoft.com/office/drawing/2014/main" xmlns="" id="{D6CF7D38-4E2B-4F7A-B3D2-597A2AE0D4C1}"/>
              </a:ext>
            </a:extLst>
          </p:cNvPr>
          <p:cNvCxnSpPr>
            <a:cxnSpLocks/>
          </p:cNvCxnSpPr>
          <p:nvPr/>
        </p:nvCxnSpPr>
        <p:spPr>
          <a:xfrm>
            <a:off x="2915036" y="3607178"/>
            <a:ext cx="0" cy="1227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Tiesioji jungtis 38">
            <a:extLst>
              <a:ext uri="{FF2B5EF4-FFF2-40B4-BE49-F238E27FC236}">
                <a16:creationId xmlns:a16="http://schemas.microsoft.com/office/drawing/2014/main" xmlns="" id="{1AEC4ACA-C078-471A-BAD6-9ABCD9BE11E4}"/>
              </a:ext>
            </a:extLst>
          </p:cNvPr>
          <p:cNvCxnSpPr>
            <a:cxnSpLocks/>
          </p:cNvCxnSpPr>
          <p:nvPr/>
        </p:nvCxnSpPr>
        <p:spPr>
          <a:xfrm>
            <a:off x="4523491" y="3603055"/>
            <a:ext cx="0" cy="1227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Tiesioji jungtis 39">
            <a:extLst>
              <a:ext uri="{FF2B5EF4-FFF2-40B4-BE49-F238E27FC236}">
                <a16:creationId xmlns:a16="http://schemas.microsoft.com/office/drawing/2014/main" xmlns="" id="{2B4025FF-F3C4-4CAE-89D0-A3609D17FB3D}"/>
              </a:ext>
            </a:extLst>
          </p:cNvPr>
          <p:cNvCxnSpPr>
            <a:cxnSpLocks/>
          </p:cNvCxnSpPr>
          <p:nvPr/>
        </p:nvCxnSpPr>
        <p:spPr>
          <a:xfrm>
            <a:off x="3636200" y="3479917"/>
            <a:ext cx="0" cy="1294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Tiesioji jungtis 40">
            <a:extLst>
              <a:ext uri="{FF2B5EF4-FFF2-40B4-BE49-F238E27FC236}">
                <a16:creationId xmlns:a16="http://schemas.microsoft.com/office/drawing/2014/main" xmlns="" id="{CEF295AC-F704-471A-8F92-15243352EC3E}"/>
              </a:ext>
            </a:extLst>
          </p:cNvPr>
          <p:cNvCxnSpPr>
            <a:cxnSpLocks/>
          </p:cNvCxnSpPr>
          <p:nvPr/>
        </p:nvCxnSpPr>
        <p:spPr>
          <a:xfrm>
            <a:off x="3992880" y="4070934"/>
            <a:ext cx="0" cy="3505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Tiesioji jungtis 41">
            <a:extLst>
              <a:ext uri="{FF2B5EF4-FFF2-40B4-BE49-F238E27FC236}">
                <a16:creationId xmlns:a16="http://schemas.microsoft.com/office/drawing/2014/main" xmlns="" id="{DAF17E1D-2770-4F22-BD31-5C99C0B71D2F}"/>
              </a:ext>
            </a:extLst>
          </p:cNvPr>
          <p:cNvCxnSpPr>
            <a:cxnSpLocks/>
          </p:cNvCxnSpPr>
          <p:nvPr/>
        </p:nvCxnSpPr>
        <p:spPr>
          <a:xfrm flipH="1">
            <a:off x="3997960" y="4422421"/>
            <a:ext cx="923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Tiesioji jungtis 42">
            <a:extLst>
              <a:ext uri="{FF2B5EF4-FFF2-40B4-BE49-F238E27FC236}">
                <a16:creationId xmlns:a16="http://schemas.microsoft.com/office/drawing/2014/main" xmlns="" id="{C390E214-CDA8-49BE-8CB9-80824D2C26BD}"/>
              </a:ext>
            </a:extLst>
          </p:cNvPr>
          <p:cNvCxnSpPr>
            <a:cxnSpLocks/>
          </p:cNvCxnSpPr>
          <p:nvPr/>
        </p:nvCxnSpPr>
        <p:spPr>
          <a:xfrm flipH="1">
            <a:off x="1574377" y="3530101"/>
            <a:ext cx="10583" cy="16081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Tiesioji jungtis 43">
            <a:extLst>
              <a:ext uri="{FF2B5EF4-FFF2-40B4-BE49-F238E27FC236}">
                <a16:creationId xmlns:a16="http://schemas.microsoft.com/office/drawing/2014/main" xmlns="" id="{D6E72DA1-A59B-4F1E-B9FA-34DAABB9E6AC}"/>
              </a:ext>
            </a:extLst>
          </p:cNvPr>
          <p:cNvCxnSpPr>
            <a:cxnSpLocks/>
          </p:cNvCxnSpPr>
          <p:nvPr/>
        </p:nvCxnSpPr>
        <p:spPr>
          <a:xfrm flipH="1">
            <a:off x="1483995" y="4465601"/>
            <a:ext cx="923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Tiesioji jungtis 44">
            <a:extLst>
              <a:ext uri="{FF2B5EF4-FFF2-40B4-BE49-F238E27FC236}">
                <a16:creationId xmlns:a16="http://schemas.microsoft.com/office/drawing/2014/main" xmlns="" id="{9F71C740-E296-4B9F-AE5E-C54E90FF6CC6}"/>
              </a:ext>
            </a:extLst>
          </p:cNvPr>
          <p:cNvCxnSpPr>
            <a:cxnSpLocks/>
          </p:cNvCxnSpPr>
          <p:nvPr/>
        </p:nvCxnSpPr>
        <p:spPr>
          <a:xfrm flipH="1">
            <a:off x="1489075" y="3850921"/>
            <a:ext cx="923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Tiesioji jungtis 45">
            <a:extLst>
              <a:ext uri="{FF2B5EF4-FFF2-40B4-BE49-F238E27FC236}">
                <a16:creationId xmlns:a16="http://schemas.microsoft.com/office/drawing/2014/main" xmlns="" id="{EA16341D-1C2F-43DE-B07A-9136FD1CF83B}"/>
              </a:ext>
            </a:extLst>
          </p:cNvPr>
          <p:cNvCxnSpPr>
            <a:cxnSpLocks/>
          </p:cNvCxnSpPr>
          <p:nvPr/>
        </p:nvCxnSpPr>
        <p:spPr>
          <a:xfrm>
            <a:off x="5544250" y="3492205"/>
            <a:ext cx="0" cy="8888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Tiesioji jungtis 46">
            <a:extLst>
              <a:ext uri="{FF2B5EF4-FFF2-40B4-BE49-F238E27FC236}">
                <a16:creationId xmlns:a16="http://schemas.microsoft.com/office/drawing/2014/main" xmlns="" id="{E1E2E393-8D5A-413D-8D74-417EDD9D4F05}"/>
              </a:ext>
            </a:extLst>
          </p:cNvPr>
          <p:cNvCxnSpPr>
            <a:cxnSpLocks/>
          </p:cNvCxnSpPr>
          <p:nvPr/>
        </p:nvCxnSpPr>
        <p:spPr>
          <a:xfrm flipH="1">
            <a:off x="5544250" y="4382172"/>
            <a:ext cx="923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Tiesioji jungtis 47">
            <a:extLst>
              <a:ext uri="{FF2B5EF4-FFF2-40B4-BE49-F238E27FC236}">
                <a16:creationId xmlns:a16="http://schemas.microsoft.com/office/drawing/2014/main" xmlns="" id="{D2C35305-8D83-4C5C-A067-D49C3D1496F2}"/>
              </a:ext>
            </a:extLst>
          </p:cNvPr>
          <p:cNvCxnSpPr>
            <a:cxnSpLocks/>
          </p:cNvCxnSpPr>
          <p:nvPr/>
        </p:nvCxnSpPr>
        <p:spPr>
          <a:xfrm flipH="1">
            <a:off x="5547425" y="3836072"/>
            <a:ext cx="923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Tiesioji jungtis 48">
            <a:extLst>
              <a:ext uri="{FF2B5EF4-FFF2-40B4-BE49-F238E27FC236}">
                <a16:creationId xmlns:a16="http://schemas.microsoft.com/office/drawing/2014/main" xmlns="" id="{15455521-2067-4EF9-9F5A-E53DC8B031D5}"/>
              </a:ext>
            </a:extLst>
          </p:cNvPr>
          <p:cNvCxnSpPr>
            <a:cxnSpLocks/>
          </p:cNvCxnSpPr>
          <p:nvPr/>
        </p:nvCxnSpPr>
        <p:spPr>
          <a:xfrm>
            <a:off x="6092888" y="2890044"/>
            <a:ext cx="0" cy="1294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Tiesioji jungtis 49">
            <a:extLst>
              <a:ext uri="{FF2B5EF4-FFF2-40B4-BE49-F238E27FC236}">
                <a16:creationId xmlns:a16="http://schemas.microsoft.com/office/drawing/2014/main" xmlns="" id="{102C7795-CCE8-4589-9174-EE47DC4D509F}"/>
              </a:ext>
            </a:extLst>
          </p:cNvPr>
          <p:cNvCxnSpPr/>
          <p:nvPr/>
        </p:nvCxnSpPr>
        <p:spPr>
          <a:xfrm flipH="1">
            <a:off x="3636199" y="1648763"/>
            <a:ext cx="1" cy="1812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Tiesioji jungtis 50">
            <a:extLst>
              <a:ext uri="{FF2B5EF4-FFF2-40B4-BE49-F238E27FC236}">
                <a16:creationId xmlns:a16="http://schemas.microsoft.com/office/drawing/2014/main" xmlns="" id="{B1EED4CC-AF22-498B-9EAC-C1C74BA6BDF0}"/>
              </a:ext>
            </a:extLst>
          </p:cNvPr>
          <p:cNvCxnSpPr/>
          <p:nvPr/>
        </p:nvCxnSpPr>
        <p:spPr>
          <a:xfrm>
            <a:off x="8377905" y="2864615"/>
            <a:ext cx="1" cy="183244"/>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52" name="Tiesioji jungtis 51">
            <a:extLst>
              <a:ext uri="{FF2B5EF4-FFF2-40B4-BE49-F238E27FC236}">
                <a16:creationId xmlns:a16="http://schemas.microsoft.com/office/drawing/2014/main" xmlns="" id="{DE5D1416-9BFA-4613-8428-DF04AFD7E48D}"/>
              </a:ext>
            </a:extLst>
          </p:cNvPr>
          <p:cNvCxnSpPr/>
          <p:nvPr/>
        </p:nvCxnSpPr>
        <p:spPr>
          <a:xfrm>
            <a:off x="10880575" y="2865743"/>
            <a:ext cx="1" cy="183244"/>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53" name="Tiesioji jungtis 52">
            <a:extLst>
              <a:ext uri="{FF2B5EF4-FFF2-40B4-BE49-F238E27FC236}">
                <a16:creationId xmlns:a16="http://schemas.microsoft.com/office/drawing/2014/main" xmlns="" id="{7E04F1DA-7445-40BB-8401-5CB53E40183A}"/>
              </a:ext>
            </a:extLst>
          </p:cNvPr>
          <p:cNvCxnSpPr>
            <a:cxnSpLocks/>
          </p:cNvCxnSpPr>
          <p:nvPr/>
        </p:nvCxnSpPr>
        <p:spPr>
          <a:xfrm flipH="1">
            <a:off x="7676110" y="3455997"/>
            <a:ext cx="5928" cy="2020839"/>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54" name="Tiesioji jungtis 53">
            <a:extLst>
              <a:ext uri="{FF2B5EF4-FFF2-40B4-BE49-F238E27FC236}">
                <a16:creationId xmlns:a16="http://schemas.microsoft.com/office/drawing/2014/main" xmlns="" id="{D960413A-859C-4735-9C40-3C573281E09C}"/>
              </a:ext>
            </a:extLst>
          </p:cNvPr>
          <p:cNvCxnSpPr>
            <a:cxnSpLocks/>
          </p:cNvCxnSpPr>
          <p:nvPr/>
        </p:nvCxnSpPr>
        <p:spPr>
          <a:xfrm flipH="1">
            <a:off x="7672396" y="4468105"/>
            <a:ext cx="92313" cy="0"/>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55" name="Tiesioji jungtis 54">
            <a:extLst>
              <a:ext uri="{FF2B5EF4-FFF2-40B4-BE49-F238E27FC236}">
                <a16:creationId xmlns:a16="http://schemas.microsoft.com/office/drawing/2014/main" xmlns="" id="{1CD09AB2-2735-466F-BCC0-CEA96AC0DB0A}"/>
              </a:ext>
            </a:extLst>
          </p:cNvPr>
          <p:cNvCxnSpPr>
            <a:cxnSpLocks/>
          </p:cNvCxnSpPr>
          <p:nvPr/>
        </p:nvCxnSpPr>
        <p:spPr>
          <a:xfrm flipH="1">
            <a:off x="7676110" y="3956577"/>
            <a:ext cx="92313" cy="0"/>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56" name="Tiesioji jungtis 55">
            <a:extLst>
              <a:ext uri="{FF2B5EF4-FFF2-40B4-BE49-F238E27FC236}">
                <a16:creationId xmlns:a16="http://schemas.microsoft.com/office/drawing/2014/main" xmlns="" id="{D637D92F-86A6-4804-AA5B-D5031738F9DA}"/>
              </a:ext>
            </a:extLst>
          </p:cNvPr>
          <p:cNvCxnSpPr>
            <a:cxnSpLocks/>
          </p:cNvCxnSpPr>
          <p:nvPr/>
        </p:nvCxnSpPr>
        <p:spPr>
          <a:xfrm flipH="1">
            <a:off x="7676110" y="4973590"/>
            <a:ext cx="92313" cy="0"/>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57" name="Tiesioji jungtis 56">
            <a:extLst>
              <a:ext uri="{FF2B5EF4-FFF2-40B4-BE49-F238E27FC236}">
                <a16:creationId xmlns:a16="http://schemas.microsoft.com/office/drawing/2014/main" xmlns="" id="{A05EEDA4-5B6A-4DDE-8BB6-76AD9922168D}"/>
              </a:ext>
            </a:extLst>
          </p:cNvPr>
          <p:cNvCxnSpPr>
            <a:cxnSpLocks/>
          </p:cNvCxnSpPr>
          <p:nvPr/>
        </p:nvCxnSpPr>
        <p:spPr>
          <a:xfrm flipH="1">
            <a:off x="7672395" y="5476836"/>
            <a:ext cx="92313" cy="0"/>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58" name="Tiesioji jungtis 57">
            <a:extLst>
              <a:ext uri="{FF2B5EF4-FFF2-40B4-BE49-F238E27FC236}">
                <a16:creationId xmlns:a16="http://schemas.microsoft.com/office/drawing/2014/main" xmlns="" id="{B1483933-9C8C-4E51-A170-0ABC9DE1D0CC}"/>
              </a:ext>
            </a:extLst>
          </p:cNvPr>
          <p:cNvCxnSpPr>
            <a:cxnSpLocks/>
          </p:cNvCxnSpPr>
          <p:nvPr/>
        </p:nvCxnSpPr>
        <p:spPr>
          <a:xfrm>
            <a:off x="11529245" y="3530101"/>
            <a:ext cx="0" cy="1932453"/>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59" name="Tiesioji jungtis 58">
            <a:extLst>
              <a:ext uri="{FF2B5EF4-FFF2-40B4-BE49-F238E27FC236}">
                <a16:creationId xmlns:a16="http://schemas.microsoft.com/office/drawing/2014/main" xmlns="" id="{EF6BA95F-084D-4BEA-A5EC-59D80ACD3DA8}"/>
              </a:ext>
            </a:extLst>
          </p:cNvPr>
          <p:cNvCxnSpPr>
            <a:cxnSpLocks/>
          </p:cNvCxnSpPr>
          <p:nvPr/>
        </p:nvCxnSpPr>
        <p:spPr>
          <a:xfrm flipH="1">
            <a:off x="11439589" y="4431882"/>
            <a:ext cx="92313" cy="0"/>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60" name="Tiesioji jungtis 59">
            <a:extLst>
              <a:ext uri="{FF2B5EF4-FFF2-40B4-BE49-F238E27FC236}">
                <a16:creationId xmlns:a16="http://schemas.microsoft.com/office/drawing/2014/main" xmlns="" id="{1FB1F7BF-F5F6-40F1-AAA2-9A80E395B1F1}"/>
              </a:ext>
            </a:extLst>
          </p:cNvPr>
          <p:cNvCxnSpPr>
            <a:cxnSpLocks/>
          </p:cNvCxnSpPr>
          <p:nvPr/>
        </p:nvCxnSpPr>
        <p:spPr>
          <a:xfrm flipH="1">
            <a:off x="11441495" y="3941337"/>
            <a:ext cx="92313" cy="0"/>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61" name="Tiesioji jungtis 60">
            <a:extLst>
              <a:ext uri="{FF2B5EF4-FFF2-40B4-BE49-F238E27FC236}">
                <a16:creationId xmlns:a16="http://schemas.microsoft.com/office/drawing/2014/main" xmlns="" id="{95DB4039-8386-417B-B4CC-FC0E4B7D8D4A}"/>
              </a:ext>
            </a:extLst>
          </p:cNvPr>
          <p:cNvCxnSpPr>
            <a:cxnSpLocks/>
          </p:cNvCxnSpPr>
          <p:nvPr/>
        </p:nvCxnSpPr>
        <p:spPr>
          <a:xfrm flipH="1">
            <a:off x="11436034" y="4973590"/>
            <a:ext cx="92313" cy="0"/>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62" name="Tiesioji jungtis 61">
            <a:extLst>
              <a:ext uri="{FF2B5EF4-FFF2-40B4-BE49-F238E27FC236}">
                <a16:creationId xmlns:a16="http://schemas.microsoft.com/office/drawing/2014/main" xmlns="" id="{BB03F2F5-D000-472D-9B0B-B07213E9E164}"/>
              </a:ext>
            </a:extLst>
          </p:cNvPr>
          <p:cNvCxnSpPr>
            <a:cxnSpLocks/>
          </p:cNvCxnSpPr>
          <p:nvPr/>
        </p:nvCxnSpPr>
        <p:spPr>
          <a:xfrm flipH="1">
            <a:off x="11433377" y="5460649"/>
            <a:ext cx="92313" cy="0"/>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sp>
        <p:nvSpPr>
          <p:cNvPr id="63" name="Stačiakampis 62">
            <a:extLst>
              <a:ext uri="{FF2B5EF4-FFF2-40B4-BE49-F238E27FC236}">
                <a16:creationId xmlns:a16="http://schemas.microsoft.com/office/drawing/2014/main" xmlns="" id="{29C80CE3-A4AC-49CF-9709-00A1544C0865}"/>
              </a:ext>
            </a:extLst>
          </p:cNvPr>
          <p:cNvSpPr/>
          <p:nvPr/>
        </p:nvSpPr>
        <p:spPr>
          <a:xfrm>
            <a:off x="3020941" y="5963798"/>
            <a:ext cx="1230516" cy="3477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VISO DARBUOTOJŲ</a:t>
            </a:r>
          </a:p>
          <a:p>
            <a:pPr algn="ctr"/>
            <a:r>
              <a:rPr lang="lt-LT" sz="1000" dirty="0">
                <a:solidFill>
                  <a:srgbClr val="FFC000"/>
                </a:solidFill>
              </a:rPr>
              <a:t>329</a:t>
            </a:r>
          </a:p>
        </p:txBody>
      </p:sp>
      <p:sp>
        <p:nvSpPr>
          <p:cNvPr id="64" name="Stačiakampis 63">
            <a:extLst>
              <a:ext uri="{FF2B5EF4-FFF2-40B4-BE49-F238E27FC236}">
                <a16:creationId xmlns:a16="http://schemas.microsoft.com/office/drawing/2014/main" xmlns="" id="{F6505A22-A6FB-4AA9-86F7-70EE7B4A56B0}"/>
              </a:ext>
            </a:extLst>
          </p:cNvPr>
          <p:cNvSpPr/>
          <p:nvPr/>
        </p:nvSpPr>
        <p:spPr>
          <a:xfrm>
            <a:off x="8800291" y="5980081"/>
            <a:ext cx="1485954" cy="343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IŠ VISO DARBUOTOJŲ</a:t>
            </a:r>
          </a:p>
          <a:p>
            <a:pPr algn="ctr"/>
            <a:r>
              <a:rPr lang="lt-LT" sz="1000" dirty="0">
                <a:solidFill>
                  <a:schemeClr val="accent1">
                    <a:lumMod val="75000"/>
                  </a:schemeClr>
                </a:solidFill>
              </a:rPr>
              <a:t>38</a:t>
            </a:r>
          </a:p>
        </p:txBody>
      </p:sp>
      <p:sp>
        <p:nvSpPr>
          <p:cNvPr id="65" name="Stačiakampis 64">
            <a:extLst>
              <a:ext uri="{FF2B5EF4-FFF2-40B4-BE49-F238E27FC236}">
                <a16:creationId xmlns:a16="http://schemas.microsoft.com/office/drawing/2014/main" xmlns="" id="{4FD5FA0C-A480-45C4-AE33-7E82814A42E5}"/>
              </a:ext>
            </a:extLst>
          </p:cNvPr>
          <p:cNvSpPr/>
          <p:nvPr/>
        </p:nvSpPr>
        <p:spPr>
          <a:xfrm>
            <a:off x="9029813" y="1304464"/>
            <a:ext cx="1026911" cy="3477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Akcininkų</a:t>
            </a:r>
            <a:r>
              <a:rPr lang="lt-LT" sz="1000" dirty="0">
                <a:solidFill>
                  <a:schemeClr val="bg1"/>
                </a:solidFill>
              </a:rPr>
              <a:t> </a:t>
            </a:r>
            <a:r>
              <a:rPr lang="lt-LT" sz="1000" dirty="0">
                <a:solidFill>
                  <a:schemeClr val="accent1">
                    <a:lumMod val="75000"/>
                  </a:schemeClr>
                </a:solidFill>
              </a:rPr>
              <a:t>susirinkimas</a:t>
            </a:r>
          </a:p>
        </p:txBody>
      </p:sp>
      <p:sp>
        <p:nvSpPr>
          <p:cNvPr id="66" name="Stačiakampis 65">
            <a:extLst>
              <a:ext uri="{FF2B5EF4-FFF2-40B4-BE49-F238E27FC236}">
                <a16:creationId xmlns:a16="http://schemas.microsoft.com/office/drawing/2014/main" xmlns="" id="{945F4415-614A-46F6-84B3-77FEA50132B1}"/>
              </a:ext>
            </a:extLst>
          </p:cNvPr>
          <p:cNvSpPr/>
          <p:nvPr/>
        </p:nvSpPr>
        <p:spPr>
          <a:xfrm>
            <a:off x="9034893" y="1839997"/>
            <a:ext cx="1026911" cy="347728"/>
          </a:xfrm>
          <a:prstGeom prst="rect">
            <a:avLst/>
          </a:prstGeom>
          <a:solidFill>
            <a:srgbClr val="FFC000"/>
          </a:solidFill>
          <a:ln>
            <a:solidFill>
              <a:srgbClr val="DB5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Valdyba</a:t>
            </a:r>
          </a:p>
          <a:p>
            <a:pPr algn="ctr"/>
            <a:r>
              <a:rPr lang="lt-LT" sz="1000" dirty="0">
                <a:solidFill>
                  <a:schemeClr val="accent1">
                    <a:lumMod val="75000"/>
                  </a:schemeClr>
                </a:solidFill>
              </a:rPr>
              <a:t>(5)</a:t>
            </a:r>
          </a:p>
        </p:txBody>
      </p:sp>
      <p:sp>
        <p:nvSpPr>
          <p:cNvPr id="67" name="Stačiakampis 66">
            <a:extLst>
              <a:ext uri="{FF2B5EF4-FFF2-40B4-BE49-F238E27FC236}">
                <a16:creationId xmlns:a16="http://schemas.microsoft.com/office/drawing/2014/main" xmlns="" id="{6F5165EA-7ADD-4414-9F58-CDA690EB60D6}"/>
              </a:ext>
            </a:extLst>
          </p:cNvPr>
          <p:cNvSpPr/>
          <p:nvPr/>
        </p:nvSpPr>
        <p:spPr>
          <a:xfrm>
            <a:off x="9034894" y="2375531"/>
            <a:ext cx="1026911" cy="3477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chemeClr val="accent1">
                    <a:lumMod val="75000"/>
                  </a:schemeClr>
                </a:solidFill>
              </a:rPr>
              <a:t>Generalinis direktorius (1)</a:t>
            </a:r>
          </a:p>
        </p:txBody>
      </p:sp>
      <p:cxnSp>
        <p:nvCxnSpPr>
          <p:cNvPr id="68" name="Tiesioji jungtis 67">
            <a:extLst>
              <a:ext uri="{FF2B5EF4-FFF2-40B4-BE49-F238E27FC236}">
                <a16:creationId xmlns:a16="http://schemas.microsoft.com/office/drawing/2014/main" xmlns="" id="{A9E8865E-16FD-4768-BD90-ED31968B758E}"/>
              </a:ext>
            </a:extLst>
          </p:cNvPr>
          <p:cNvCxnSpPr/>
          <p:nvPr/>
        </p:nvCxnSpPr>
        <p:spPr>
          <a:xfrm flipH="1">
            <a:off x="9547051" y="2196765"/>
            <a:ext cx="1" cy="181291"/>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69" name="Tiesioji jungtis 68">
            <a:extLst>
              <a:ext uri="{FF2B5EF4-FFF2-40B4-BE49-F238E27FC236}">
                <a16:creationId xmlns:a16="http://schemas.microsoft.com/office/drawing/2014/main" xmlns="" id="{FA7BC3E2-F8C4-48F9-A25B-C62BE7234564}"/>
              </a:ext>
            </a:extLst>
          </p:cNvPr>
          <p:cNvCxnSpPr/>
          <p:nvPr/>
        </p:nvCxnSpPr>
        <p:spPr>
          <a:xfrm flipH="1">
            <a:off x="9547050" y="1652506"/>
            <a:ext cx="1" cy="181291"/>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70" name="Tiesioji jungtis 69">
            <a:extLst>
              <a:ext uri="{FF2B5EF4-FFF2-40B4-BE49-F238E27FC236}">
                <a16:creationId xmlns:a16="http://schemas.microsoft.com/office/drawing/2014/main" xmlns="" id="{2926451F-15C0-4CC5-8CA7-A06396E1F6CF}"/>
              </a:ext>
            </a:extLst>
          </p:cNvPr>
          <p:cNvCxnSpPr>
            <a:cxnSpLocks/>
          </p:cNvCxnSpPr>
          <p:nvPr/>
        </p:nvCxnSpPr>
        <p:spPr>
          <a:xfrm flipH="1">
            <a:off x="8377905" y="2864615"/>
            <a:ext cx="2502670" cy="0"/>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71" name="Tiesioji jungtis 70">
            <a:extLst>
              <a:ext uri="{FF2B5EF4-FFF2-40B4-BE49-F238E27FC236}">
                <a16:creationId xmlns:a16="http://schemas.microsoft.com/office/drawing/2014/main" xmlns="" id="{89125535-13CC-4F24-B69B-AF6A2A4998DD}"/>
              </a:ext>
            </a:extLst>
          </p:cNvPr>
          <p:cNvCxnSpPr>
            <a:cxnSpLocks/>
            <a:stCxn id="67" idx="2"/>
          </p:cNvCxnSpPr>
          <p:nvPr/>
        </p:nvCxnSpPr>
        <p:spPr>
          <a:xfrm>
            <a:off x="9548350" y="2723259"/>
            <a:ext cx="3623" cy="141356"/>
          </a:xfrm>
          <a:prstGeom prst="line">
            <a:avLst/>
          </a:prstGeom>
          <a:ln>
            <a:solidFill>
              <a:srgbClr val="DB5C1E"/>
            </a:solidFill>
          </a:ln>
        </p:spPr>
        <p:style>
          <a:lnRef idx="1">
            <a:schemeClr val="accent1"/>
          </a:lnRef>
          <a:fillRef idx="0">
            <a:schemeClr val="accent1"/>
          </a:fillRef>
          <a:effectRef idx="0">
            <a:schemeClr val="accent1"/>
          </a:effectRef>
          <a:fontRef idx="minor">
            <a:schemeClr val="tx1"/>
          </a:fontRef>
        </p:style>
      </p:cxnSp>
      <p:cxnSp>
        <p:nvCxnSpPr>
          <p:cNvPr id="73" name="Tiesioji jungtis 72">
            <a:extLst>
              <a:ext uri="{FF2B5EF4-FFF2-40B4-BE49-F238E27FC236}">
                <a16:creationId xmlns:a16="http://schemas.microsoft.com/office/drawing/2014/main" xmlns="" id="{0D4753A2-7813-437A-A59C-806E833661B2}"/>
              </a:ext>
            </a:extLst>
          </p:cNvPr>
          <p:cNvCxnSpPr>
            <a:cxnSpLocks/>
          </p:cNvCxnSpPr>
          <p:nvPr/>
        </p:nvCxnSpPr>
        <p:spPr>
          <a:xfrm flipH="1">
            <a:off x="1482064" y="5138235"/>
            <a:ext cx="923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tačiakampis 1">
            <a:extLst>
              <a:ext uri="{FF2B5EF4-FFF2-40B4-BE49-F238E27FC236}">
                <a16:creationId xmlns:a16="http://schemas.microsoft.com/office/drawing/2014/main" xmlns="" id="{FCAD7C70-42DD-4683-B319-425C9440F369}"/>
              </a:ext>
            </a:extLst>
          </p:cNvPr>
          <p:cNvSpPr/>
          <p:nvPr/>
        </p:nvSpPr>
        <p:spPr>
          <a:xfrm>
            <a:off x="2292066" y="908377"/>
            <a:ext cx="3418821" cy="369332"/>
          </a:xfrm>
          <a:prstGeom prst="rect">
            <a:avLst/>
          </a:prstGeom>
          <a:solidFill>
            <a:schemeClr val="accent1">
              <a:lumMod val="75000"/>
            </a:schemeClr>
          </a:solidFill>
          <a:ln w="38100">
            <a:solidFill>
              <a:srgbClr val="FFC000"/>
            </a:solidFill>
          </a:ln>
        </p:spPr>
        <p:txBody>
          <a:bodyPr wrap="none">
            <a:spAutoFit/>
          </a:bodyPr>
          <a:lstStyle/>
          <a:p>
            <a:r>
              <a:rPr lang="lt-LT" b="1" dirty="0">
                <a:solidFill>
                  <a:srgbClr val="FFC000"/>
                </a:solidFill>
                <a:ea typeface="Times New Roman" panose="02020603050405020304" pitchFamily="18" charset="0"/>
              </a:rPr>
              <a:t>UAB „Klaipėdos autobusų parkas“</a:t>
            </a:r>
            <a:endParaRPr lang="lt-LT" b="1" dirty="0">
              <a:solidFill>
                <a:srgbClr val="FFC000"/>
              </a:solidFill>
            </a:endParaRPr>
          </a:p>
        </p:txBody>
      </p:sp>
      <p:sp>
        <p:nvSpPr>
          <p:cNvPr id="3" name="Stačiakampis 2">
            <a:extLst>
              <a:ext uri="{FF2B5EF4-FFF2-40B4-BE49-F238E27FC236}">
                <a16:creationId xmlns:a16="http://schemas.microsoft.com/office/drawing/2014/main" xmlns="" id="{EF5F54AD-18F1-42CE-ACE3-FA5A2826AB2A}"/>
              </a:ext>
            </a:extLst>
          </p:cNvPr>
          <p:cNvSpPr/>
          <p:nvPr/>
        </p:nvSpPr>
        <p:spPr>
          <a:xfrm>
            <a:off x="8475231" y="908415"/>
            <a:ext cx="2661819" cy="369332"/>
          </a:xfrm>
          <a:prstGeom prst="rect">
            <a:avLst/>
          </a:prstGeom>
          <a:solidFill>
            <a:srgbClr val="FFC000"/>
          </a:solidFill>
          <a:ln w="38100">
            <a:solidFill>
              <a:schemeClr val="accent1">
                <a:lumMod val="75000"/>
              </a:schemeClr>
            </a:solidFill>
          </a:ln>
        </p:spPr>
        <p:txBody>
          <a:bodyPr wrap="none">
            <a:spAutoFit/>
          </a:bodyPr>
          <a:lstStyle/>
          <a:p>
            <a:pPr lvl="0">
              <a:defRPr/>
            </a:pPr>
            <a:r>
              <a:rPr lang="lt-LT" b="1" dirty="0">
                <a:solidFill>
                  <a:schemeClr val="accent1">
                    <a:lumMod val="75000"/>
                  </a:schemeClr>
                </a:solidFill>
              </a:rPr>
              <a:t>UAB „Gatvių apšvietimas“</a:t>
            </a:r>
          </a:p>
        </p:txBody>
      </p:sp>
      <p:sp>
        <p:nvSpPr>
          <p:cNvPr id="76" name="Stačiakampis 75">
            <a:extLst>
              <a:ext uri="{FF2B5EF4-FFF2-40B4-BE49-F238E27FC236}">
                <a16:creationId xmlns:a16="http://schemas.microsoft.com/office/drawing/2014/main" xmlns="" id="{F2173325-0A4E-4F98-99BB-21C7F179E6AC}"/>
              </a:ext>
            </a:extLst>
          </p:cNvPr>
          <p:cNvSpPr/>
          <p:nvPr/>
        </p:nvSpPr>
        <p:spPr>
          <a:xfrm>
            <a:off x="4419305" y="2351646"/>
            <a:ext cx="905449" cy="3477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000" dirty="0">
                <a:solidFill>
                  <a:srgbClr val="FFC000"/>
                </a:solidFill>
              </a:rPr>
              <a:t>Sekretoriatas (1)</a:t>
            </a:r>
          </a:p>
        </p:txBody>
      </p:sp>
      <p:cxnSp>
        <p:nvCxnSpPr>
          <p:cNvPr id="77" name="Tiesioji jungtis 76">
            <a:extLst>
              <a:ext uri="{FF2B5EF4-FFF2-40B4-BE49-F238E27FC236}">
                <a16:creationId xmlns:a16="http://schemas.microsoft.com/office/drawing/2014/main" xmlns="" id="{3E7678B9-CC7E-4FB8-8A78-DA3F69711323}"/>
              </a:ext>
            </a:extLst>
          </p:cNvPr>
          <p:cNvCxnSpPr>
            <a:cxnSpLocks/>
          </p:cNvCxnSpPr>
          <p:nvPr/>
        </p:nvCxnSpPr>
        <p:spPr>
          <a:xfrm flipH="1" flipV="1">
            <a:off x="4203432" y="2524841"/>
            <a:ext cx="212649" cy="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8" name="Picture 1">
            <a:extLst>
              <a:ext uri="{FF2B5EF4-FFF2-40B4-BE49-F238E27FC236}">
                <a16:creationId xmlns:a16="http://schemas.microsoft.com/office/drawing/2014/main" xmlns="" id="{8702E5BA-7DE6-42EB-9008-2F7C5B02A6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Stačiakampis 78">
            <a:extLst>
              <a:ext uri="{FF2B5EF4-FFF2-40B4-BE49-F238E27FC236}">
                <a16:creationId xmlns:a16="http://schemas.microsoft.com/office/drawing/2014/main" xmlns="" id="{E461FA2A-8A8E-45CE-9A57-3AFBC76F6533}"/>
              </a:ext>
            </a:extLst>
          </p:cNvPr>
          <p:cNvSpPr/>
          <p:nvPr/>
        </p:nvSpPr>
        <p:spPr>
          <a:xfrm>
            <a:off x="156896" y="162121"/>
            <a:ext cx="8601842" cy="523220"/>
          </a:xfrm>
          <a:prstGeom prst="rect">
            <a:avLst/>
          </a:prstGeom>
        </p:spPr>
        <p:txBody>
          <a:bodyPr wrap="none">
            <a:spAutoFit/>
          </a:bodyPr>
          <a:lstStyle/>
          <a:p>
            <a:pPr lvl="0" eaLnBrk="0" fontAlgn="base" hangingPunct="0">
              <a:spcBef>
                <a:spcPct val="0"/>
              </a:spcBef>
              <a:spcAft>
                <a:spcPct val="0"/>
              </a:spcAft>
            </a:pPr>
            <a:r>
              <a:rPr lang="lt-LT" altLang="lt-LT" sz="2800" b="1" i="1" dirty="0">
                <a:solidFill>
                  <a:schemeClr val="accent1">
                    <a:lumMod val="75000"/>
                  </a:schemeClr>
                </a:solidFill>
                <a:latin typeface="Calibri" panose="020F0502020204030204" pitchFamily="34" charset="0"/>
                <a:cs typeface="Calibri" panose="020F0502020204030204" pitchFamily="34" charset="0"/>
              </a:rPr>
              <a:t>Nagrinėjamų įmonių organizacinių struktūrų palyginimas</a:t>
            </a:r>
            <a:endParaRPr lang="lt-LT" altLang="lt-LT" sz="28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7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xmlns="" id="{22231A2C-279A-479C-B8BB-7B16F2D7E38B}"/>
              </a:ext>
            </a:extLst>
          </p:cNvPr>
          <p:cNvSpPr/>
          <p:nvPr/>
        </p:nvSpPr>
        <p:spPr>
          <a:xfrm>
            <a:off x="113352" y="162121"/>
            <a:ext cx="11579068" cy="523220"/>
          </a:xfrm>
          <a:prstGeom prst="rect">
            <a:avLst/>
          </a:prstGeom>
        </p:spPr>
        <p:txBody>
          <a:bodyPr wrap="square">
            <a:spAutoFit/>
          </a:bodyPr>
          <a:lstStyle/>
          <a:p>
            <a:pPr eaLnBrk="0" fontAlgn="base" hangingPunct="0">
              <a:spcBef>
                <a:spcPct val="0"/>
              </a:spcBef>
              <a:spcAft>
                <a:spcPct val="0"/>
              </a:spcAft>
            </a:pPr>
            <a:r>
              <a:rPr lang="lt-LT" altLang="lt-LT" sz="2800" b="1" i="1" dirty="0">
                <a:solidFill>
                  <a:schemeClr val="accent1">
                    <a:lumMod val="75000"/>
                  </a:schemeClr>
                </a:solidFill>
                <a:latin typeface="Calibri" panose="020F0502020204030204" pitchFamily="34" charset="0"/>
                <a:cs typeface="Calibri" panose="020F0502020204030204" pitchFamily="34" charset="0"/>
              </a:rPr>
              <a:t>Potencialiai sujungtinų įmonių valdomo nekilnojamojo turto sąrašas</a:t>
            </a:r>
            <a:endParaRPr lang="lt-LT" altLang="lt-LT" sz="2800" b="1" i="1"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2" name="Lentelė 1">
            <a:extLst>
              <a:ext uri="{FF2B5EF4-FFF2-40B4-BE49-F238E27FC236}">
                <a16:creationId xmlns:a16="http://schemas.microsoft.com/office/drawing/2014/main" xmlns="" id="{5DA73A41-E340-4517-9BFC-1456D9301B8F}"/>
              </a:ext>
            </a:extLst>
          </p:cNvPr>
          <p:cNvGraphicFramePr>
            <a:graphicFrameLocks noGrp="1"/>
          </p:cNvGraphicFramePr>
          <p:nvPr>
            <p:extLst>
              <p:ext uri="{D42A27DB-BD31-4B8C-83A1-F6EECF244321}">
                <p14:modId xmlns:p14="http://schemas.microsoft.com/office/powerpoint/2010/main" val="1337703374"/>
              </p:ext>
            </p:extLst>
          </p:nvPr>
        </p:nvGraphicFramePr>
        <p:xfrm>
          <a:off x="280077" y="1855609"/>
          <a:ext cx="11517546" cy="4325068"/>
        </p:xfrm>
        <a:graphic>
          <a:graphicData uri="http://schemas.openxmlformats.org/drawingml/2006/table">
            <a:tbl>
              <a:tblPr>
                <a:tableStyleId>{0505E3EF-67EA-436B-97B2-0124C06EBD24}</a:tableStyleId>
              </a:tblPr>
              <a:tblGrid>
                <a:gridCol w="1221252">
                  <a:extLst>
                    <a:ext uri="{9D8B030D-6E8A-4147-A177-3AD203B41FA5}">
                      <a16:colId xmlns:a16="http://schemas.microsoft.com/office/drawing/2014/main" xmlns="" val="2965942073"/>
                    </a:ext>
                  </a:extLst>
                </a:gridCol>
                <a:gridCol w="1784595">
                  <a:extLst>
                    <a:ext uri="{9D8B030D-6E8A-4147-A177-3AD203B41FA5}">
                      <a16:colId xmlns:a16="http://schemas.microsoft.com/office/drawing/2014/main" xmlns="" val="2819279830"/>
                    </a:ext>
                  </a:extLst>
                </a:gridCol>
                <a:gridCol w="1848255">
                  <a:extLst>
                    <a:ext uri="{9D8B030D-6E8A-4147-A177-3AD203B41FA5}">
                      <a16:colId xmlns:a16="http://schemas.microsoft.com/office/drawing/2014/main" xmlns="" val="3876786278"/>
                    </a:ext>
                  </a:extLst>
                </a:gridCol>
                <a:gridCol w="1590148">
                  <a:extLst>
                    <a:ext uri="{9D8B030D-6E8A-4147-A177-3AD203B41FA5}">
                      <a16:colId xmlns:a16="http://schemas.microsoft.com/office/drawing/2014/main" xmlns="" val="3653005756"/>
                    </a:ext>
                  </a:extLst>
                </a:gridCol>
                <a:gridCol w="1615440">
                  <a:extLst>
                    <a:ext uri="{9D8B030D-6E8A-4147-A177-3AD203B41FA5}">
                      <a16:colId xmlns:a16="http://schemas.microsoft.com/office/drawing/2014/main" xmlns="" val="3558920705"/>
                    </a:ext>
                  </a:extLst>
                </a:gridCol>
                <a:gridCol w="1695223">
                  <a:extLst>
                    <a:ext uri="{9D8B030D-6E8A-4147-A177-3AD203B41FA5}">
                      <a16:colId xmlns:a16="http://schemas.microsoft.com/office/drawing/2014/main" xmlns="" val="1111042501"/>
                    </a:ext>
                  </a:extLst>
                </a:gridCol>
                <a:gridCol w="1762633">
                  <a:extLst>
                    <a:ext uri="{9D8B030D-6E8A-4147-A177-3AD203B41FA5}">
                      <a16:colId xmlns:a16="http://schemas.microsoft.com/office/drawing/2014/main" xmlns="" val="2664505048"/>
                    </a:ext>
                  </a:extLst>
                </a:gridCol>
              </a:tblGrid>
              <a:tr h="0">
                <a:tc>
                  <a:txBody>
                    <a:bodyPr/>
                    <a:lstStyle/>
                    <a:p>
                      <a:pPr algn="ctr" fontAlgn="b"/>
                      <a:r>
                        <a:rPr lang="lt-LT" sz="1100" b="1" u="none" strike="noStrike" dirty="0">
                          <a:solidFill>
                            <a:schemeClr val="bg1"/>
                          </a:solidFill>
                          <a:effectLst/>
                        </a:rPr>
                        <a:t> </a:t>
                      </a:r>
                      <a:endParaRPr lang="lt-LT" sz="1100" b="1" i="0" u="none" strike="noStrike" dirty="0">
                        <a:solidFill>
                          <a:schemeClr val="bg1"/>
                        </a:solidFill>
                        <a:effectLst/>
                        <a:latin typeface="Calibri" panose="020F0502020204030204" pitchFamily="34" charset="0"/>
                      </a:endParaRPr>
                    </a:p>
                  </a:txBody>
                  <a:tcPr marL="6278" marR="6278" marT="6278" marB="0" anchor="ctr">
                    <a:solidFill>
                      <a:schemeClr val="bg1">
                        <a:lumMod val="65000"/>
                      </a:schemeClr>
                    </a:solidFill>
                  </a:tcPr>
                </a:tc>
                <a:tc gridSpan="4">
                  <a:txBody>
                    <a:bodyPr/>
                    <a:lstStyle/>
                    <a:p>
                      <a:pPr algn="ctr" rtl="0" fontAlgn="ctr"/>
                      <a:r>
                        <a:rPr lang="lt-LT" sz="1100" b="1" u="none" strike="noStrike" dirty="0">
                          <a:solidFill>
                            <a:srgbClr val="FFC000"/>
                          </a:solidFill>
                          <a:effectLst/>
                        </a:rPr>
                        <a:t>UAB „Klaipėdos autobusų parkas“ </a:t>
                      </a:r>
                      <a:endParaRPr lang="lt-LT" sz="1100" b="1" i="0" u="none" strike="noStrike" dirty="0">
                        <a:solidFill>
                          <a:srgbClr val="FFC000"/>
                        </a:solidFill>
                        <a:effectLst/>
                        <a:latin typeface="Calibri" panose="020F0502020204030204" pitchFamily="34" charset="0"/>
                      </a:endParaRPr>
                    </a:p>
                  </a:txBody>
                  <a:tcPr marL="6278" marR="6278" marT="6278" marB="0" anchor="ctr">
                    <a:solidFill>
                      <a:schemeClr val="accent1">
                        <a:lumMod val="75000"/>
                      </a:schemeClr>
                    </a:solidFill>
                  </a:tcPr>
                </a:tc>
                <a:tc hMerge="1">
                  <a:txBody>
                    <a:bodyPr/>
                    <a:lstStyle/>
                    <a:p>
                      <a:endParaRPr lang="lt-LT"/>
                    </a:p>
                  </a:txBody>
                  <a:tcPr/>
                </a:tc>
                <a:tc hMerge="1">
                  <a:txBody>
                    <a:bodyPr/>
                    <a:lstStyle/>
                    <a:p>
                      <a:endParaRPr lang="lt-LT"/>
                    </a:p>
                  </a:txBody>
                  <a:tcPr/>
                </a:tc>
                <a:tc hMerge="1">
                  <a:txBody>
                    <a:bodyPr/>
                    <a:lstStyle/>
                    <a:p>
                      <a:endParaRPr lang="lt-LT"/>
                    </a:p>
                  </a:txBody>
                  <a:tcPr/>
                </a:tc>
                <a:tc gridSpan="2">
                  <a:txBody>
                    <a:bodyPr/>
                    <a:lstStyle/>
                    <a:p>
                      <a:pPr algn="ctr" rtl="0" fontAlgn="ctr"/>
                      <a:r>
                        <a:rPr lang="lt-LT" sz="1100" b="1" u="none" strike="noStrike" dirty="0">
                          <a:solidFill>
                            <a:schemeClr val="accent1">
                              <a:lumMod val="75000"/>
                            </a:schemeClr>
                          </a:solidFill>
                          <a:effectLst/>
                        </a:rPr>
                        <a:t>UAB „Gatvių apšvietimas“</a:t>
                      </a:r>
                      <a:endParaRPr lang="lt-LT" sz="1100" b="1" i="0" u="none" strike="noStrike" dirty="0">
                        <a:solidFill>
                          <a:schemeClr val="accent1">
                            <a:lumMod val="75000"/>
                          </a:schemeClr>
                        </a:solidFill>
                        <a:effectLst/>
                        <a:latin typeface="Calibri" panose="020F0502020204030204" pitchFamily="34" charset="0"/>
                      </a:endParaRPr>
                    </a:p>
                  </a:txBody>
                  <a:tcPr marL="6278" marR="6278" marT="6278" marB="0" anchor="ctr">
                    <a:solidFill>
                      <a:srgbClr val="FFC000"/>
                    </a:solidFill>
                  </a:tcPr>
                </a:tc>
                <a:tc hMerge="1">
                  <a:txBody>
                    <a:bodyPr/>
                    <a:lstStyle/>
                    <a:p>
                      <a:endParaRPr lang="lt-LT"/>
                    </a:p>
                  </a:txBody>
                  <a:tcPr/>
                </a:tc>
                <a:extLst>
                  <a:ext uri="{0D108BD9-81ED-4DB2-BD59-A6C34878D82A}">
                    <a16:rowId xmlns:a16="http://schemas.microsoft.com/office/drawing/2014/main" xmlns="" val="106464533"/>
                  </a:ext>
                </a:extLst>
              </a:tr>
              <a:tr h="1328428">
                <a:tc>
                  <a:txBody>
                    <a:bodyPr/>
                    <a:lstStyle/>
                    <a:p>
                      <a:pPr algn="ctr" rtl="0" fontAlgn="ctr"/>
                      <a:r>
                        <a:rPr lang="lt-LT" sz="1100" u="none" strike="noStrike" dirty="0">
                          <a:effectLst/>
                        </a:rPr>
                        <a:t>Objektas</a:t>
                      </a:r>
                      <a:endParaRPr lang="lt-LT" sz="1100" b="0" i="0" u="none" strike="noStrike" dirty="0">
                        <a:solidFill>
                          <a:srgbClr val="000000"/>
                        </a:solidFill>
                        <a:effectLst/>
                        <a:latin typeface="Calibri" panose="020F0502020204030204" pitchFamily="34" charset="0"/>
                      </a:endParaRPr>
                    </a:p>
                  </a:txBody>
                  <a:tcPr marL="6278" marR="6278" marT="6278" marB="0" anchor="ctr"/>
                </a:tc>
                <a:tc>
                  <a:txBody>
                    <a:bodyPr/>
                    <a:lstStyle/>
                    <a:p>
                      <a:pPr algn="ctr" fontAlgn="b"/>
                      <a:r>
                        <a:rPr lang="lt-LT" sz="1100" u="none" strike="noStrike" dirty="0">
                          <a:effectLst/>
                        </a:rPr>
                        <a:t> </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 </a:t>
                      </a:r>
                      <a:endParaRPr lang="lt-LT" sz="1100" b="0" i="0" u="none" strike="noStrike" dirty="0">
                        <a:solidFill>
                          <a:srgbClr val="FF0000"/>
                        </a:solidFill>
                        <a:effectLst/>
                        <a:latin typeface="Calibri" panose="020F0502020204030204" pitchFamily="34" charset="0"/>
                      </a:endParaRPr>
                    </a:p>
                  </a:txBody>
                  <a:tcPr marL="6278" marR="6278" marT="6278" marB="0" anchor="ctr">
                    <a:solidFill>
                      <a:schemeClr val="bg1">
                        <a:lumMod val="85000"/>
                      </a:schemeClr>
                    </a:solidFill>
                  </a:tcPr>
                </a:tc>
                <a:tc gridSpan="2">
                  <a:txBody>
                    <a:bodyPr/>
                    <a:lstStyle/>
                    <a:p>
                      <a:pPr algn="ctr" fontAlgn="ctr"/>
                      <a:r>
                        <a:rPr lang="lt-LT" sz="1100" u="none" strike="noStrike" dirty="0">
                          <a:effectLst/>
                        </a:rPr>
                        <a:t> </a:t>
                      </a:r>
                      <a:endParaRPr lang="lt-LT" sz="1100" b="0" i="0" u="none" strike="noStrike" dirty="0">
                        <a:solidFill>
                          <a:srgbClr val="000000"/>
                        </a:solidFill>
                        <a:effectLst/>
                        <a:latin typeface="Calibri" panose="020F0502020204030204" pitchFamily="34" charset="0"/>
                      </a:endParaRPr>
                    </a:p>
                    <a:p>
                      <a:pPr algn="ctr" fontAlgn="ctr"/>
                      <a:r>
                        <a:rPr lang="lt-LT" sz="1100" u="none" strike="noStrike" dirty="0">
                          <a:effectLst/>
                        </a:rPr>
                        <a:t> </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hMerge="1">
                  <a:txBody>
                    <a:bodyPr/>
                    <a:lstStyle/>
                    <a:p>
                      <a:pPr algn="ctr" fontAlgn="ctr"/>
                      <a:endParaRPr lang="lt-LT" sz="1100" b="0" i="0" u="none" strike="noStrike">
                        <a:solidFill>
                          <a:srgbClr val="000000"/>
                        </a:solidFill>
                        <a:effectLst/>
                        <a:latin typeface="Calibri" panose="020F0502020204030204" pitchFamily="34" charset="0"/>
                      </a:endParaRPr>
                    </a:p>
                  </a:txBody>
                  <a:tcPr marL="6278" marR="6278" marT="6278" marB="0" anchor="ctr"/>
                </a:tc>
                <a:tc>
                  <a:txBody>
                    <a:bodyPr/>
                    <a:lstStyle/>
                    <a:p>
                      <a:pPr algn="ctr" fontAlgn="t"/>
                      <a:r>
                        <a:rPr lang="lt-LT" sz="1100" u="none" strike="noStrike">
                          <a:effectLst/>
                        </a:rPr>
                        <a:t> </a:t>
                      </a:r>
                      <a:endParaRPr lang="lt-LT" sz="1100" b="0" i="0" u="none" strike="noStrike">
                        <a:solidFill>
                          <a:srgbClr val="000000"/>
                        </a:solidFill>
                        <a:effectLst/>
                        <a:latin typeface="Arial" panose="020B0604020202020204" pitchFamily="34" charset="0"/>
                      </a:endParaRPr>
                    </a:p>
                  </a:txBody>
                  <a:tcPr marL="6278" marR="6278" marT="6278" marB="0" anchor="ctr"/>
                </a:tc>
                <a:tc>
                  <a:txBody>
                    <a:bodyPr/>
                    <a:lstStyle/>
                    <a:p>
                      <a:pPr algn="ctr" fontAlgn="ctr"/>
                      <a:r>
                        <a:rPr lang="lt-LT" sz="1100" u="none" strike="noStrike" dirty="0">
                          <a:effectLst/>
                        </a:rPr>
                        <a:t> </a:t>
                      </a:r>
                      <a:endParaRPr lang="lt-LT" sz="1100" b="0" i="0" u="none" strike="noStrike" dirty="0">
                        <a:solidFill>
                          <a:srgbClr val="000000"/>
                        </a:solidFill>
                        <a:effectLst/>
                        <a:latin typeface="Calibri" panose="020F0502020204030204" pitchFamily="34" charset="0"/>
                      </a:endParaRPr>
                    </a:p>
                  </a:txBody>
                  <a:tcPr marL="6278" marR="6278" marT="6278" marB="0" anchor="ctr"/>
                </a:tc>
                <a:extLst>
                  <a:ext uri="{0D108BD9-81ED-4DB2-BD59-A6C34878D82A}">
                    <a16:rowId xmlns:a16="http://schemas.microsoft.com/office/drawing/2014/main" xmlns="" val="3041295961"/>
                  </a:ext>
                </a:extLst>
              </a:tr>
              <a:tr h="477126">
                <a:tc>
                  <a:txBody>
                    <a:bodyPr/>
                    <a:lstStyle/>
                    <a:p>
                      <a:pPr algn="ctr" rtl="0" fontAlgn="ctr"/>
                      <a:r>
                        <a:rPr lang="lt-LT" sz="1100" u="none" strike="noStrike">
                          <a:effectLst/>
                        </a:rPr>
                        <a:t>Adresas</a:t>
                      </a:r>
                      <a:endParaRPr lang="lt-LT" sz="1100" b="0" i="0" u="none" strike="noStrike">
                        <a:solidFill>
                          <a:srgbClr val="000000"/>
                        </a:solidFill>
                        <a:effectLst/>
                        <a:latin typeface="Calibri" panose="020F0502020204030204" pitchFamily="34" charset="0"/>
                      </a:endParaRPr>
                    </a:p>
                  </a:txBody>
                  <a:tcPr marL="6278" marR="6278" marT="6278" marB="0" anchor="ctr"/>
                </a:tc>
                <a:tc>
                  <a:txBody>
                    <a:bodyPr/>
                    <a:lstStyle/>
                    <a:p>
                      <a:pPr algn="ctr" fontAlgn="ctr"/>
                      <a:r>
                        <a:rPr lang="lt-LT" sz="1100" u="none" strike="noStrike" dirty="0">
                          <a:effectLst/>
                        </a:rPr>
                        <a:t>Butkų Juzės g. 9</a:t>
                      </a:r>
                      <a:endParaRPr lang="lt-LT" sz="1100" b="0" i="0" u="none" strike="noStrike" dirty="0">
                        <a:solidFill>
                          <a:srgbClr val="FF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a:effectLst/>
                        </a:rPr>
                        <a:t>Garažų g. 4</a:t>
                      </a:r>
                      <a:endParaRPr lang="lt-LT" sz="1100" b="0" i="0" u="none" strike="noStrike">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a:effectLst/>
                        </a:rPr>
                        <a:t>Gararažų g. 2</a:t>
                      </a:r>
                      <a:endParaRPr lang="lt-LT" sz="1100" b="0" i="0" u="none" strike="noStrike">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a:effectLst/>
                        </a:rPr>
                        <a:t>Gararažų g. 2</a:t>
                      </a:r>
                      <a:endParaRPr lang="lt-LT" sz="1100" b="0" i="0" u="none" strike="noStrike">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t"/>
                      <a:r>
                        <a:rPr lang="lt-LT" sz="1100" u="none" strike="noStrike" dirty="0">
                          <a:effectLst/>
                        </a:rPr>
                        <a:t>Rūtų g. 6, Klaipėda</a:t>
                      </a:r>
                      <a:endParaRPr lang="lt-LT" sz="1100" b="0" i="0" u="none" strike="noStrike" dirty="0">
                        <a:solidFill>
                          <a:srgbClr val="000000"/>
                        </a:solidFill>
                        <a:effectLst/>
                        <a:latin typeface="Arial" panose="020B0604020202020204" pitchFamily="34" charset="0"/>
                      </a:endParaRPr>
                    </a:p>
                  </a:txBody>
                  <a:tcPr marL="6278" marR="6278" marT="6278" marB="0" anchor="ctr"/>
                </a:tc>
                <a:tc>
                  <a:txBody>
                    <a:bodyPr/>
                    <a:lstStyle/>
                    <a:p>
                      <a:pPr algn="ctr" fontAlgn="ctr"/>
                      <a:r>
                        <a:rPr lang="lt-LT" sz="1100" u="none" strike="noStrike" dirty="0">
                          <a:effectLst/>
                        </a:rPr>
                        <a:t>Rūtų g. 9, Klaipėda</a:t>
                      </a:r>
                      <a:endParaRPr lang="lt-LT" sz="1100" b="0" i="0" u="none" strike="noStrike" dirty="0">
                        <a:solidFill>
                          <a:srgbClr val="000000"/>
                        </a:solidFill>
                        <a:effectLst/>
                        <a:latin typeface="Calibri" panose="020F0502020204030204" pitchFamily="34" charset="0"/>
                      </a:endParaRPr>
                    </a:p>
                  </a:txBody>
                  <a:tcPr marL="6278" marR="6278" marT="6278" marB="0" anchor="ctr"/>
                </a:tc>
                <a:extLst>
                  <a:ext uri="{0D108BD9-81ED-4DB2-BD59-A6C34878D82A}">
                    <a16:rowId xmlns:a16="http://schemas.microsoft.com/office/drawing/2014/main" xmlns="" val="1721929297"/>
                  </a:ext>
                </a:extLst>
              </a:tr>
              <a:tr h="282509">
                <a:tc>
                  <a:txBody>
                    <a:bodyPr/>
                    <a:lstStyle/>
                    <a:p>
                      <a:pPr algn="ctr" rtl="0" fontAlgn="ctr"/>
                      <a:r>
                        <a:rPr lang="lt-LT" sz="1100" u="none" strike="noStrike" dirty="0">
                          <a:effectLst/>
                        </a:rPr>
                        <a:t>Paskirtis</a:t>
                      </a:r>
                      <a:endParaRPr lang="lt-LT" sz="1100" b="0" i="0" u="none" strike="noStrike" dirty="0">
                        <a:solidFill>
                          <a:srgbClr val="000000"/>
                        </a:solidFill>
                        <a:effectLst/>
                        <a:latin typeface="Calibri" panose="020F0502020204030204" pitchFamily="34" charset="0"/>
                      </a:endParaRPr>
                    </a:p>
                  </a:txBody>
                  <a:tcPr marL="6278" marR="6278" marT="6278" marB="0" anchor="ctr"/>
                </a:tc>
                <a:tc>
                  <a:txBody>
                    <a:bodyPr/>
                    <a:lstStyle/>
                    <a:p>
                      <a:pPr algn="ctr" fontAlgn="b"/>
                      <a:r>
                        <a:rPr lang="lt-LT" sz="1100" u="none" strike="noStrike">
                          <a:effectLst/>
                        </a:rPr>
                        <a:t>Stotis, komercinės</a:t>
                      </a:r>
                      <a:endParaRPr lang="lt-LT" sz="1100" b="0" i="0" u="none" strike="noStrike">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a:effectLst/>
                        </a:rPr>
                        <a:t>Gamybinės paskirties patalapos</a:t>
                      </a:r>
                      <a:endParaRPr lang="lt-LT" sz="1100" b="0" i="0" u="none" strike="noStrike">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a:effectLst/>
                        </a:rPr>
                        <a:t>Administracinės</a:t>
                      </a:r>
                      <a:endParaRPr lang="lt-LT" sz="1100" b="0" i="0" u="none" strike="noStrike">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Gamybinės-sandėliavimo</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t"/>
                      <a:r>
                        <a:rPr lang="lt-LT" sz="1100" u="none" strike="noStrike" dirty="0">
                          <a:effectLst/>
                        </a:rPr>
                        <a:t>Administracinės</a:t>
                      </a:r>
                      <a:endParaRPr lang="lt-LT" sz="1100" b="0" i="0" u="none" strike="noStrike" dirty="0">
                        <a:solidFill>
                          <a:srgbClr val="000000"/>
                        </a:solidFill>
                        <a:effectLst/>
                        <a:latin typeface="Arial" panose="020B0604020202020204" pitchFamily="34" charset="0"/>
                      </a:endParaRPr>
                    </a:p>
                  </a:txBody>
                  <a:tcPr marL="6278" marR="6278" marT="6278" marB="0" anchor="ctr"/>
                </a:tc>
                <a:tc>
                  <a:txBody>
                    <a:bodyPr/>
                    <a:lstStyle/>
                    <a:p>
                      <a:pPr algn="ctr" fontAlgn="ctr"/>
                      <a:r>
                        <a:rPr lang="lt-LT" sz="1100" u="none" strike="noStrike" dirty="0">
                          <a:effectLst/>
                        </a:rPr>
                        <a:t>Gamybinės-sandėliavimo</a:t>
                      </a:r>
                      <a:endParaRPr lang="lt-LT" sz="1100" b="0" i="0" u="none" strike="noStrike" dirty="0">
                        <a:solidFill>
                          <a:srgbClr val="000000"/>
                        </a:solidFill>
                        <a:effectLst/>
                        <a:latin typeface="Calibri" panose="020F0502020204030204" pitchFamily="34" charset="0"/>
                      </a:endParaRPr>
                    </a:p>
                  </a:txBody>
                  <a:tcPr marL="6278" marR="6278" marT="6278" marB="0" anchor="ctr"/>
                </a:tc>
                <a:extLst>
                  <a:ext uri="{0D108BD9-81ED-4DB2-BD59-A6C34878D82A}">
                    <a16:rowId xmlns:a16="http://schemas.microsoft.com/office/drawing/2014/main" xmlns="" val="2524935832"/>
                  </a:ext>
                </a:extLst>
              </a:tr>
              <a:tr h="1205370">
                <a:tc>
                  <a:txBody>
                    <a:bodyPr/>
                    <a:lstStyle/>
                    <a:p>
                      <a:pPr algn="ctr" rtl="0" fontAlgn="ctr"/>
                      <a:r>
                        <a:rPr lang="lt-LT" sz="1100" u="none" strike="noStrike" dirty="0">
                          <a:effectLst/>
                        </a:rPr>
                        <a:t>Unikalus Nr.</a:t>
                      </a:r>
                      <a:endParaRPr lang="lt-LT" sz="1100" b="0" i="0" u="none" strike="noStrike" dirty="0">
                        <a:solidFill>
                          <a:srgbClr val="000000"/>
                        </a:solidFill>
                        <a:effectLst/>
                        <a:latin typeface="Calibri" panose="020F0502020204030204" pitchFamily="34" charset="0"/>
                      </a:endParaRPr>
                    </a:p>
                  </a:txBody>
                  <a:tcPr marL="6278" marR="6278" marT="6278" marB="0" anchor="ctr"/>
                </a:tc>
                <a:tc>
                  <a:txBody>
                    <a:bodyPr/>
                    <a:lstStyle/>
                    <a:p>
                      <a:pPr algn="ctr" fontAlgn="ctr"/>
                      <a:r>
                        <a:rPr lang="lt-LT" sz="1100" u="none" strike="noStrike" dirty="0">
                          <a:effectLst/>
                        </a:rPr>
                        <a:t>4400-1966-1302:7182; 4400-1966-1279:7181</a:t>
                      </a:r>
                      <a:endParaRPr lang="lt-LT" sz="1100" b="0" i="0" u="none" strike="noStrike" dirty="0">
                        <a:solidFill>
                          <a:srgbClr val="FF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2195-6003-4063</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2195-6003-4029; 2195-6003-4010</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2195-6003-4041; 2195-6003-4052; 2195-6003-4074; 2195-6003-4085; 2195-6003-4096; 2195-6003-4109; 2195-6003-4114; 2095-6003-4128; 2195-6003-4130; 2195-6003-4030</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t"/>
                      <a:r>
                        <a:rPr lang="lt-LT" sz="1100" u="none" strike="noStrike">
                          <a:effectLst/>
                        </a:rPr>
                        <a:t>2198-8004-5011</a:t>
                      </a:r>
                      <a:endParaRPr lang="lt-LT" sz="1100" b="0" i="0" u="none" strike="noStrike">
                        <a:solidFill>
                          <a:srgbClr val="000000"/>
                        </a:solidFill>
                        <a:effectLst/>
                        <a:latin typeface="Arial" panose="020B0604020202020204" pitchFamily="34" charset="0"/>
                      </a:endParaRPr>
                    </a:p>
                  </a:txBody>
                  <a:tcPr marL="6278" marR="6278" marT="6278" marB="0" anchor="ctr"/>
                </a:tc>
                <a:tc>
                  <a:txBody>
                    <a:bodyPr/>
                    <a:lstStyle/>
                    <a:p>
                      <a:pPr algn="ctr" fontAlgn="ctr"/>
                      <a:r>
                        <a:rPr lang="lt-LT" sz="1100" u="none" strike="noStrike">
                          <a:effectLst/>
                        </a:rPr>
                        <a:t>2198-8004-5022; 2197-0005-0014</a:t>
                      </a:r>
                      <a:endParaRPr lang="lt-LT" sz="1100" b="0" i="0" u="none" strike="noStrike">
                        <a:solidFill>
                          <a:srgbClr val="000000"/>
                        </a:solidFill>
                        <a:effectLst/>
                        <a:latin typeface="Calibri" panose="020F0502020204030204" pitchFamily="34" charset="0"/>
                      </a:endParaRPr>
                    </a:p>
                  </a:txBody>
                  <a:tcPr marL="6278" marR="6278" marT="6278" marB="0" anchor="ctr"/>
                </a:tc>
                <a:extLst>
                  <a:ext uri="{0D108BD9-81ED-4DB2-BD59-A6C34878D82A}">
                    <a16:rowId xmlns:a16="http://schemas.microsoft.com/office/drawing/2014/main" xmlns="" val="2747392160"/>
                  </a:ext>
                </a:extLst>
              </a:tr>
              <a:tr h="238563">
                <a:tc>
                  <a:txBody>
                    <a:bodyPr/>
                    <a:lstStyle/>
                    <a:p>
                      <a:pPr algn="ctr" rtl="0" fontAlgn="ctr"/>
                      <a:r>
                        <a:rPr lang="lt-LT" sz="1100" u="none" strike="noStrike" dirty="0">
                          <a:effectLst/>
                        </a:rPr>
                        <a:t>Bendras plotas</a:t>
                      </a:r>
                      <a:endParaRPr lang="lt-LT" sz="1100" b="0" i="0" u="none" strike="noStrike" dirty="0">
                        <a:solidFill>
                          <a:srgbClr val="000000"/>
                        </a:solidFill>
                        <a:effectLst/>
                        <a:latin typeface="Calibri" panose="020F0502020204030204" pitchFamily="34" charset="0"/>
                      </a:endParaRPr>
                    </a:p>
                  </a:txBody>
                  <a:tcPr marL="6278" marR="6278" marT="6278" marB="0" anchor="ctr"/>
                </a:tc>
                <a:tc>
                  <a:txBody>
                    <a:bodyPr/>
                    <a:lstStyle/>
                    <a:p>
                      <a:pPr algn="ctr" fontAlgn="b"/>
                      <a:r>
                        <a:rPr lang="lt-LT" sz="1100" u="none" strike="noStrike" dirty="0">
                          <a:effectLst/>
                        </a:rPr>
                        <a:t>914,85</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1 651,21</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–1 407,84</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9 523,42</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t"/>
                      <a:r>
                        <a:rPr lang="lt-LT" sz="1100" u="none" strike="noStrike" dirty="0">
                          <a:effectLst/>
                        </a:rPr>
                        <a:t>840,32</a:t>
                      </a:r>
                      <a:endParaRPr lang="lt-LT" sz="1100" b="0" i="0" u="none" strike="noStrike" dirty="0">
                        <a:solidFill>
                          <a:srgbClr val="000000"/>
                        </a:solidFill>
                        <a:effectLst/>
                        <a:latin typeface="Arial" panose="020B0604020202020204" pitchFamily="34" charset="0"/>
                      </a:endParaRPr>
                    </a:p>
                  </a:txBody>
                  <a:tcPr marL="6278" marR="6278" marT="6278" marB="0" anchor="ctr"/>
                </a:tc>
                <a:tc>
                  <a:txBody>
                    <a:bodyPr/>
                    <a:lstStyle/>
                    <a:p>
                      <a:pPr algn="ctr" fontAlgn="ctr"/>
                      <a:r>
                        <a:rPr lang="lt-LT" sz="1100" u="none" strike="noStrike">
                          <a:effectLst/>
                        </a:rPr>
                        <a:t>905,55</a:t>
                      </a:r>
                      <a:endParaRPr lang="lt-LT" sz="1100" b="0" i="0" u="none" strike="noStrike">
                        <a:solidFill>
                          <a:srgbClr val="000000"/>
                        </a:solidFill>
                        <a:effectLst/>
                        <a:latin typeface="Calibri" panose="020F0502020204030204" pitchFamily="34" charset="0"/>
                      </a:endParaRPr>
                    </a:p>
                  </a:txBody>
                  <a:tcPr marL="6278" marR="6278" marT="6278" marB="0" anchor="ctr"/>
                </a:tc>
                <a:extLst>
                  <a:ext uri="{0D108BD9-81ED-4DB2-BD59-A6C34878D82A}">
                    <a16:rowId xmlns:a16="http://schemas.microsoft.com/office/drawing/2014/main" xmlns="" val="2904481256"/>
                  </a:ext>
                </a:extLst>
              </a:tr>
              <a:tr h="238563">
                <a:tc>
                  <a:txBody>
                    <a:bodyPr/>
                    <a:lstStyle/>
                    <a:p>
                      <a:pPr algn="ctr" rtl="0" fontAlgn="ctr"/>
                      <a:r>
                        <a:rPr lang="lt-LT" sz="1100" u="none" strike="noStrike">
                          <a:effectLst/>
                        </a:rPr>
                        <a:t>Naudingas plotas</a:t>
                      </a:r>
                      <a:endParaRPr lang="lt-LT" sz="1100" b="0" i="0" u="none" strike="noStrike">
                        <a:solidFill>
                          <a:srgbClr val="000000"/>
                        </a:solidFill>
                        <a:effectLst/>
                        <a:latin typeface="Calibri" panose="020F0502020204030204" pitchFamily="34" charset="0"/>
                      </a:endParaRPr>
                    </a:p>
                  </a:txBody>
                  <a:tcPr marL="6278" marR="6278" marT="6278" marB="0" anchor="ctr"/>
                </a:tc>
                <a:tc>
                  <a:txBody>
                    <a:bodyPr/>
                    <a:lstStyle/>
                    <a:p>
                      <a:pPr algn="ctr" fontAlgn="b"/>
                      <a:r>
                        <a:rPr lang="lt-LT" sz="1100" u="none" strike="noStrike" dirty="0">
                          <a:effectLst/>
                        </a:rPr>
                        <a:t>741,01</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1 529,3</a:t>
                      </a:r>
                      <a:endParaRPr lang="lt-LT" sz="1100" b="1"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1 867,33</a:t>
                      </a:r>
                      <a:endParaRPr lang="lt-LT" sz="1100" b="1"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8 457,49</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t"/>
                      <a:r>
                        <a:rPr lang="lt-LT" sz="1100" u="none" strike="noStrike" dirty="0">
                          <a:effectLst/>
                        </a:rPr>
                        <a:t>515,63</a:t>
                      </a:r>
                      <a:endParaRPr lang="lt-LT" sz="1100" b="0" i="0" u="none" strike="noStrike" dirty="0">
                        <a:solidFill>
                          <a:srgbClr val="000000"/>
                        </a:solidFill>
                        <a:effectLst/>
                        <a:latin typeface="Arial" panose="020B0604020202020204" pitchFamily="34" charset="0"/>
                      </a:endParaRPr>
                    </a:p>
                  </a:txBody>
                  <a:tcPr marL="6278" marR="6278" marT="6278" marB="0" anchor="ctr"/>
                </a:tc>
                <a:tc>
                  <a:txBody>
                    <a:bodyPr/>
                    <a:lstStyle/>
                    <a:p>
                      <a:pPr algn="ctr" fontAlgn="ctr"/>
                      <a:r>
                        <a:rPr lang="lt-LT" sz="1100" u="none" strike="noStrike" dirty="0">
                          <a:effectLst/>
                        </a:rPr>
                        <a:t>733,42</a:t>
                      </a:r>
                      <a:endParaRPr lang="lt-LT" sz="1100" b="0" i="0" u="none" strike="noStrike" dirty="0">
                        <a:solidFill>
                          <a:srgbClr val="000000"/>
                        </a:solidFill>
                        <a:effectLst/>
                        <a:latin typeface="Calibri" panose="020F0502020204030204" pitchFamily="34" charset="0"/>
                      </a:endParaRPr>
                    </a:p>
                  </a:txBody>
                  <a:tcPr marL="6278" marR="6278" marT="6278" marB="0" anchor="ctr"/>
                </a:tc>
                <a:extLst>
                  <a:ext uri="{0D108BD9-81ED-4DB2-BD59-A6C34878D82A}">
                    <a16:rowId xmlns:a16="http://schemas.microsoft.com/office/drawing/2014/main" xmlns="" val="1486304815"/>
                  </a:ext>
                </a:extLst>
              </a:tr>
              <a:tr h="238563">
                <a:tc>
                  <a:txBody>
                    <a:bodyPr/>
                    <a:lstStyle/>
                    <a:p>
                      <a:pPr algn="ctr" rtl="0" fontAlgn="ctr"/>
                      <a:r>
                        <a:rPr lang="lt-LT" sz="1100" u="none" strike="noStrike" dirty="0">
                          <a:effectLst/>
                        </a:rPr>
                        <a:t>Išnuomotas plotas</a:t>
                      </a:r>
                      <a:endParaRPr lang="lt-LT" sz="1100" b="0" i="0" u="none" strike="noStrike" dirty="0">
                        <a:solidFill>
                          <a:srgbClr val="000000"/>
                        </a:solidFill>
                        <a:effectLst/>
                        <a:latin typeface="Calibri" panose="020F0502020204030204" pitchFamily="34" charset="0"/>
                      </a:endParaRPr>
                    </a:p>
                  </a:txBody>
                  <a:tcPr marL="6278" marR="6278" marT="6278" marB="0" anchor="ctr"/>
                </a:tc>
                <a:tc>
                  <a:txBody>
                    <a:bodyPr/>
                    <a:lstStyle/>
                    <a:p>
                      <a:pPr algn="ctr" fontAlgn="b"/>
                      <a:r>
                        <a:rPr lang="lt-LT" sz="1100" u="none" strike="noStrike" dirty="0">
                          <a:effectLst/>
                        </a:rPr>
                        <a:t>141,55</a:t>
                      </a:r>
                      <a:endParaRPr lang="lt-LT" sz="1100" b="0"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1 529,3</a:t>
                      </a:r>
                      <a:endParaRPr lang="lt-LT" sz="1100" b="1"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b"/>
                      <a:r>
                        <a:rPr lang="lt-LT" sz="1100" u="none" strike="noStrike" dirty="0">
                          <a:effectLst/>
                        </a:rPr>
                        <a:t>1 035,84</a:t>
                      </a:r>
                      <a:endParaRPr lang="lt-LT" sz="1100" b="1"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ctr"/>
                      <a:r>
                        <a:rPr lang="lt-LT" sz="1100" u="none" strike="noStrike" dirty="0">
                          <a:effectLst/>
                        </a:rPr>
                        <a:t>1 014,34</a:t>
                      </a:r>
                      <a:endParaRPr lang="lt-LT" sz="1100" b="1" i="0" u="none" strike="noStrike" dirty="0">
                        <a:solidFill>
                          <a:srgbClr val="000000"/>
                        </a:solidFill>
                        <a:effectLst/>
                        <a:latin typeface="Calibri" panose="020F0502020204030204" pitchFamily="34" charset="0"/>
                      </a:endParaRPr>
                    </a:p>
                  </a:txBody>
                  <a:tcPr marL="6278" marR="6278" marT="6278" marB="0" anchor="ctr">
                    <a:solidFill>
                      <a:schemeClr val="bg1">
                        <a:lumMod val="85000"/>
                      </a:schemeClr>
                    </a:solidFill>
                  </a:tcPr>
                </a:tc>
                <a:tc>
                  <a:txBody>
                    <a:bodyPr/>
                    <a:lstStyle/>
                    <a:p>
                      <a:pPr algn="ctr" fontAlgn="t"/>
                      <a:r>
                        <a:rPr lang="lt-LT" sz="1100" u="none" strike="noStrike" dirty="0">
                          <a:effectLst/>
                        </a:rPr>
                        <a:t>-</a:t>
                      </a:r>
                      <a:endParaRPr lang="lt-LT" sz="1100" b="0" i="0" u="none" strike="noStrike" dirty="0">
                        <a:solidFill>
                          <a:srgbClr val="000000"/>
                        </a:solidFill>
                        <a:effectLst/>
                        <a:latin typeface="Arial" panose="020B0604020202020204" pitchFamily="34" charset="0"/>
                      </a:endParaRPr>
                    </a:p>
                  </a:txBody>
                  <a:tcPr marL="6278" marR="6278" marT="6278" marB="0" anchor="ctr"/>
                </a:tc>
                <a:tc>
                  <a:txBody>
                    <a:bodyPr/>
                    <a:lstStyle/>
                    <a:p>
                      <a:pPr algn="ctr" fontAlgn="ctr"/>
                      <a:r>
                        <a:rPr lang="lt-LT" sz="1100" u="none" strike="noStrike" dirty="0">
                          <a:effectLst/>
                        </a:rPr>
                        <a:t>-</a:t>
                      </a:r>
                      <a:endParaRPr lang="lt-LT" sz="1100" b="0" i="0" u="none" strike="noStrike" dirty="0">
                        <a:solidFill>
                          <a:srgbClr val="000000"/>
                        </a:solidFill>
                        <a:effectLst/>
                        <a:latin typeface="Calibri" panose="020F0502020204030204" pitchFamily="34" charset="0"/>
                      </a:endParaRPr>
                    </a:p>
                  </a:txBody>
                  <a:tcPr marL="6278" marR="6278" marT="6278" marB="0" anchor="ctr"/>
                </a:tc>
                <a:extLst>
                  <a:ext uri="{0D108BD9-81ED-4DB2-BD59-A6C34878D82A}">
                    <a16:rowId xmlns:a16="http://schemas.microsoft.com/office/drawing/2014/main" xmlns="" val="1051361054"/>
                  </a:ext>
                </a:extLst>
              </a:tr>
            </a:tbl>
          </a:graphicData>
        </a:graphic>
      </p:graphicFrame>
      <p:pic>
        <p:nvPicPr>
          <p:cNvPr id="6" name="Paveikslėlis 5">
            <a:extLst>
              <a:ext uri="{FF2B5EF4-FFF2-40B4-BE49-F238E27FC236}">
                <a16:creationId xmlns:a16="http://schemas.microsoft.com/office/drawing/2014/main" xmlns="" id="{65E398EA-5A4F-48D4-95F3-041987041E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8683" y="2072020"/>
            <a:ext cx="1810759" cy="9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7">
            <a:extLst>
              <a:ext uri="{FF2B5EF4-FFF2-40B4-BE49-F238E27FC236}">
                <a16:creationId xmlns:a16="http://schemas.microsoft.com/office/drawing/2014/main" xmlns="" id="{E8E8C87D-373D-409E-A176-85CBBEDBD536}"/>
              </a:ext>
            </a:extLst>
          </p:cNvPr>
          <p:cNvPicPr>
            <a:picLocks noChangeAspect="1"/>
          </p:cNvPicPr>
          <p:nvPr/>
        </p:nvPicPr>
        <p:blipFill>
          <a:blip r:embed="rId3"/>
          <a:stretch>
            <a:fillRect/>
          </a:stretch>
        </p:blipFill>
        <p:spPr>
          <a:xfrm>
            <a:off x="3388764" y="2072020"/>
            <a:ext cx="1626370" cy="972000"/>
          </a:xfrm>
          <a:prstGeom prst="rect">
            <a:avLst/>
          </a:prstGeom>
        </p:spPr>
      </p:pic>
      <p:pic>
        <p:nvPicPr>
          <p:cNvPr id="10" name="Paveikslėlis 9">
            <a:extLst>
              <a:ext uri="{FF2B5EF4-FFF2-40B4-BE49-F238E27FC236}">
                <a16:creationId xmlns:a16="http://schemas.microsoft.com/office/drawing/2014/main" xmlns="" id="{6E10C210-2159-4C38-A542-C296BD4AA129}"/>
              </a:ext>
            </a:extLst>
          </p:cNvPr>
          <p:cNvPicPr>
            <a:picLocks noChangeAspect="1"/>
          </p:cNvPicPr>
          <p:nvPr/>
        </p:nvPicPr>
        <p:blipFill>
          <a:blip r:embed="rId4"/>
          <a:stretch>
            <a:fillRect/>
          </a:stretch>
        </p:blipFill>
        <p:spPr>
          <a:xfrm>
            <a:off x="10188161" y="2072020"/>
            <a:ext cx="1504259" cy="972000"/>
          </a:xfrm>
          <a:prstGeom prst="rect">
            <a:avLst/>
          </a:prstGeom>
        </p:spPr>
      </p:pic>
      <p:pic>
        <p:nvPicPr>
          <p:cNvPr id="11" name="Paveikslėlis 10">
            <a:extLst>
              <a:ext uri="{FF2B5EF4-FFF2-40B4-BE49-F238E27FC236}">
                <a16:creationId xmlns:a16="http://schemas.microsoft.com/office/drawing/2014/main" xmlns="" id="{E1B417E2-8C60-4B0A-A0DB-C955FF7EF923}"/>
              </a:ext>
            </a:extLst>
          </p:cNvPr>
          <p:cNvPicPr>
            <a:picLocks noChangeAspect="1"/>
          </p:cNvPicPr>
          <p:nvPr/>
        </p:nvPicPr>
        <p:blipFill>
          <a:blip r:embed="rId5"/>
          <a:stretch>
            <a:fillRect/>
          </a:stretch>
        </p:blipFill>
        <p:spPr>
          <a:xfrm>
            <a:off x="8494552" y="2072020"/>
            <a:ext cx="1424253" cy="972000"/>
          </a:xfrm>
          <a:prstGeom prst="rect">
            <a:avLst/>
          </a:prstGeom>
        </p:spPr>
      </p:pic>
      <p:pic>
        <p:nvPicPr>
          <p:cNvPr id="1026" name="Picture 2">
            <a:extLst>
              <a:ext uri="{FF2B5EF4-FFF2-40B4-BE49-F238E27FC236}">
                <a16:creationId xmlns:a16="http://schemas.microsoft.com/office/drawing/2014/main" xmlns="" id="{175A4190-58D9-40DA-9601-4FC98C16E5D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22" r="23187"/>
          <a:stretch/>
        </p:blipFill>
        <p:spPr bwMode="auto">
          <a:xfrm>
            <a:off x="1666781" y="2072020"/>
            <a:ext cx="1461146" cy="97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xmlns="" id="{782E47E1-F305-4CD9-9074-F1F8ACCCA8A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3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xmlns="" id="{3D3FF3FD-0631-452E-9F4D-20F7D9AF81DF}"/>
              </a:ext>
            </a:extLst>
          </p:cNvPr>
          <p:cNvGraphicFramePr/>
          <p:nvPr>
            <p:extLst>
              <p:ext uri="{D42A27DB-BD31-4B8C-83A1-F6EECF244321}">
                <p14:modId xmlns:p14="http://schemas.microsoft.com/office/powerpoint/2010/main" val="540660325"/>
              </p:ext>
            </p:extLst>
          </p:nvPr>
        </p:nvGraphicFramePr>
        <p:xfrm>
          <a:off x="485776" y="1504950"/>
          <a:ext cx="5486398"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xmlns="" id="{9687ACB8-4864-4278-A3CE-3B5FCD8B72B0}"/>
              </a:ext>
            </a:extLst>
          </p:cNvPr>
          <p:cNvGraphicFramePr/>
          <p:nvPr>
            <p:extLst>
              <p:ext uri="{D42A27DB-BD31-4B8C-83A1-F6EECF244321}">
                <p14:modId xmlns:p14="http://schemas.microsoft.com/office/powerpoint/2010/main" val="2389702782"/>
              </p:ext>
            </p:extLst>
          </p:nvPr>
        </p:nvGraphicFramePr>
        <p:xfrm>
          <a:off x="6095999" y="1600200"/>
          <a:ext cx="5610225" cy="504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Stačiakampis 7">
            <a:extLst>
              <a:ext uri="{FF2B5EF4-FFF2-40B4-BE49-F238E27FC236}">
                <a16:creationId xmlns:a16="http://schemas.microsoft.com/office/drawing/2014/main" xmlns="" id="{2771A671-4F4E-4F0F-834B-57B7CBD632D5}"/>
              </a:ext>
            </a:extLst>
          </p:cNvPr>
          <p:cNvSpPr/>
          <p:nvPr/>
        </p:nvSpPr>
        <p:spPr>
          <a:xfrm>
            <a:off x="1736354" y="983916"/>
            <a:ext cx="3418821" cy="369332"/>
          </a:xfrm>
          <a:prstGeom prst="rect">
            <a:avLst/>
          </a:prstGeom>
          <a:solidFill>
            <a:schemeClr val="accent1">
              <a:lumMod val="75000"/>
            </a:schemeClr>
          </a:solidFill>
          <a:ln w="38100">
            <a:solidFill>
              <a:srgbClr val="FFC000"/>
            </a:solidFill>
          </a:ln>
        </p:spPr>
        <p:txBody>
          <a:bodyPr wrap="none">
            <a:spAutoFit/>
          </a:bodyPr>
          <a:lstStyle/>
          <a:p>
            <a:r>
              <a:rPr lang="lt-LT" b="1" dirty="0">
                <a:solidFill>
                  <a:srgbClr val="FFC000"/>
                </a:solidFill>
                <a:ea typeface="Times New Roman" panose="02020603050405020304" pitchFamily="18" charset="0"/>
              </a:rPr>
              <a:t>UAB „Klaipėdos autobusų parkas“</a:t>
            </a:r>
            <a:endParaRPr lang="lt-LT" b="1" dirty="0">
              <a:solidFill>
                <a:srgbClr val="FFC000"/>
              </a:solidFill>
            </a:endParaRPr>
          </a:p>
        </p:txBody>
      </p:sp>
      <p:sp>
        <p:nvSpPr>
          <p:cNvPr id="9" name="Stačiakampis 8">
            <a:extLst>
              <a:ext uri="{FF2B5EF4-FFF2-40B4-BE49-F238E27FC236}">
                <a16:creationId xmlns:a16="http://schemas.microsoft.com/office/drawing/2014/main" xmlns="" id="{22026821-8E6E-4802-B04C-DEC8289D62ED}"/>
              </a:ext>
            </a:extLst>
          </p:cNvPr>
          <p:cNvSpPr/>
          <p:nvPr/>
        </p:nvSpPr>
        <p:spPr>
          <a:xfrm>
            <a:off x="7739254" y="973493"/>
            <a:ext cx="2661819" cy="369332"/>
          </a:xfrm>
          <a:prstGeom prst="rect">
            <a:avLst/>
          </a:prstGeom>
          <a:solidFill>
            <a:srgbClr val="FFC000"/>
          </a:solidFill>
          <a:ln w="38100">
            <a:solidFill>
              <a:schemeClr val="accent1">
                <a:lumMod val="75000"/>
              </a:schemeClr>
            </a:solidFill>
          </a:ln>
        </p:spPr>
        <p:txBody>
          <a:bodyPr wrap="none">
            <a:spAutoFit/>
          </a:bodyPr>
          <a:lstStyle/>
          <a:p>
            <a:pPr lvl="0">
              <a:defRPr/>
            </a:pPr>
            <a:r>
              <a:rPr lang="lt-LT" b="1" dirty="0">
                <a:solidFill>
                  <a:schemeClr val="accent1">
                    <a:lumMod val="75000"/>
                  </a:schemeClr>
                </a:solidFill>
              </a:rPr>
              <a:t>UAB „Gatvių apšvietimas“</a:t>
            </a:r>
          </a:p>
        </p:txBody>
      </p:sp>
      <p:pic>
        <p:nvPicPr>
          <p:cNvPr id="10" name="Picture 1">
            <a:extLst>
              <a:ext uri="{FF2B5EF4-FFF2-40B4-BE49-F238E27FC236}">
                <a16:creationId xmlns:a16="http://schemas.microsoft.com/office/drawing/2014/main" xmlns="" id="{6500D203-F56B-4699-A7AB-854EFCFCE5A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tačiakampis 10">
            <a:extLst>
              <a:ext uri="{FF2B5EF4-FFF2-40B4-BE49-F238E27FC236}">
                <a16:creationId xmlns:a16="http://schemas.microsoft.com/office/drawing/2014/main" xmlns="" id="{5583E5BA-1C43-48EA-88CE-F2D3F04424EC}"/>
              </a:ext>
            </a:extLst>
          </p:cNvPr>
          <p:cNvSpPr/>
          <p:nvPr/>
        </p:nvSpPr>
        <p:spPr>
          <a:xfrm>
            <a:off x="113352" y="162121"/>
            <a:ext cx="8597225" cy="523220"/>
          </a:xfrm>
          <a:prstGeom prst="rect">
            <a:avLst/>
          </a:prstGeom>
        </p:spPr>
        <p:txBody>
          <a:bodyPr wrap="none">
            <a:spAutoFit/>
          </a:bodyPr>
          <a:lstStyle/>
          <a:p>
            <a:pPr eaLnBrk="0" fontAlgn="base" hangingPunct="0">
              <a:spcBef>
                <a:spcPct val="0"/>
              </a:spcBef>
              <a:spcAft>
                <a:spcPct val="0"/>
              </a:spcAft>
            </a:pPr>
            <a:r>
              <a:rPr lang="lt-LT" altLang="lt-LT" sz="2800" b="1" i="1" dirty="0">
                <a:solidFill>
                  <a:schemeClr val="accent1">
                    <a:lumMod val="75000"/>
                  </a:schemeClr>
                </a:solidFill>
                <a:latin typeface="Calibri" panose="020F0502020204030204" pitchFamily="34" charset="0"/>
                <a:cs typeface="Calibri" panose="020F0502020204030204" pitchFamily="34" charset="0"/>
              </a:rPr>
              <a:t>Nagrinėjamų įmonių palyginimas: vizija, misija, vertybės</a:t>
            </a:r>
            <a:endParaRPr lang="lt-LT" altLang="lt-LT" sz="28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44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xmlns="" id="{22231A2C-279A-479C-B8BB-7B16F2D7E38B}"/>
              </a:ext>
            </a:extLst>
          </p:cNvPr>
          <p:cNvSpPr/>
          <p:nvPr/>
        </p:nvSpPr>
        <p:spPr>
          <a:xfrm>
            <a:off x="156896" y="162121"/>
            <a:ext cx="7784375" cy="523220"/>
          </a:xfrm>
          <a:prstGeom prst="rect">
            <a:avLst/>
          </a:prstGeom>
        </p:spPr>
        <p:txBody>
          <a:bodyPr wrap="none">
            <a:spAutoFit/>
          </a:bodyPr>
          <a:lstStyle/>
          <a:p>
            <a:pPr lvl="0" eaLnBrk="0" fontAlgn="base" hangingPunct="0">
              <a:spcBef>
                <a:spcPct val="0"/>
              </a:spcBef>
              <a:spcAft>
                <a:spcPct val="0"/>
              </a:spcAft>
            </a:pPr>
            <a:r>
              <a:rPr lang="lt-LT" altLang="lt-LT" sz="2800" b="1" i="1" dirty="0">
                <a:solidFill>
                  <a:schemeClr val="accent1">
                    <a:lumMod val="75000"/>
                  </a:schemeClr>
                </a:solidFill>
                <a:latin typeface="Calibri" panose="020F0502020204030204" pitchFamily="34" charset="0"/>
                <a:cs typeface="Calibri" panose="020F0502020204030204" pitchFamily="34" charset="0"/>
              </a:rPr>
              <a:t>Strateginiai reorganizavimo tikslai.  Verslo praktika</a:t>
            </a:r>
            <a:endParaRPr lang="lt-LT" altLang="lt-LT" sz="2800" b="1" i="1" dirty="0">
              <a:solidFill>
                <a:schemeClr val="accent1">
                  <a:lumMod val="75000"/>
                </a:schemeClr>
              </a:solidFill>
              <a:latin typeface="Arial" panose="020B0604020202020204" pitchFamily="34" charset="0"/>
              <a:cs typeface="Arial" panose="020B0604020202020204" pitchFamily="34" charset="0"/>
            </a:endParaRPr>
          </a:p>
        </p:txBody>
      </p:sp>
      <p:sp>
        <p:nvSpPr>
          <p:cNvPr id="2" name="Stačiakampis 1">
            <a:extLst>
              <a:ext uri="{FF2B5EF4-FFF2-40B4-BE49-F238E27FC236}">
                <a16:creationId xmlns:a16="http://schemas.microsoft.com/office/drawing/2014/main" xmlns="" id="{256C8B9E-06D6-4DF7-B362-9617DC3BD617}"/>
              </a:ext>
            </a:extLst>
          </p:cNvPr>
          <p:cNvSpPr/>
          <p:nvPr/>
        </p:nvSpPr>
        <p:spPr>
          <a:xfrm>
            <a:off x="199932" y="1366757"/>
            <a:ext cx="10874468" cy="607539"/>
          </a:xfrm>
          <a:prstGeom prst="rect">
            <a:avLst/>
          </a:prstGeom>
        </p:spPr>
        <p:txBody>
          <a:bodyPr wrap="square">
            <a:spAutoFit/>
          </a:bodyPr>
          <a:lstStyle/>
          <a:p>
            <a:pPr algn="just">
              <a:lnSpc>
                <a:spcPct val="107000"/>
              </a:lnSpc>
              <a:spcAft>
                <a:spcPts val="800"/>
              </a:spcAft>
            </a:pPr>
            <a:r>
              <a:rPr lang="lt-L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Privataus verslo praktikoje įmonių susijungimai, įsigijimai, restruktūrizavimai atliekami dėl daugelio priežasčių, tačiau galima išskirti kelias pagrindines:</a:t>
            </a:r>
            <a:endParaRPr lang="lt-LT" sz="1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upė 10">
            <a:extLst>
              <a:ext uri="{FF2B5EF4-FFF2-40B4-BE49-F238E27FC236}">
                <a16:creationId xmlns:a16="http://schemas.microsoft.com/office/drawing/2014/main" xmlns="" id="{958EBC7C-8587-4CE4-8287-09FF4F180708}"/>
              </a:ext>
            </a:extLst>
          </p:cNvPr>
          <p:cNvGrpSpPr/>
          <p:nvPr/>
        </p:nvGrpSpPr>
        <p:grpSpPr>
          <a:xfrm>
            <a:off x="230909" y="2103120"/>
            <a:ext cx="2217883" cy="3980874"/>
            <a:chOff x="1006763" y="1930400"/>
            <a:chExt cx="2419927" cy="2621649"/>
          </a:xfrm>
        </p:grpSpPr>
        <p:sp>
          <p:nvSpPr>
            <p:cNvPr id="5" name="Stačiakampis 4">
              <a:extLst>
                <a:ext uri="{FF2B5EF4-FFF2-40B4-BE49-F238E27FC236}">
                  <a16:creationId xmlns:a16="http://schemas.microsoft.com/office/drawing/2014/main" xmlns="" id="{C001A281-008E-42D3-B73C-AC9FC92AA060}"/>
                </a:ext>
              </a:extLst>
            </p:cNvPr>
            <p:cNvSpPr/>
            <p:nvPr/>
          </p:nvSpPr>
          <p:spPr>
            <a:xfrm>
              <a:off x="1006764" y="1930400"/>
              <a:ext cx="2419926" cy="375552"/>
            </a:xfrm>
            <a:prstGeom prst="rect">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t>SINERGIJA</a:t>
              </a:r>
            </a:p>
          </p:txBody>
        </p:sp>
        <p:sp>
          <p:nvSpPr>
            <p:cNvPr id="6" name="Stačiakampis 5">
              <a:extLst>
                <a:ext uri="{FF2B5EF4-FFF2-40B4-BE49-F238E27FC236}">
                  <a16:creationId xmlns:a16="http://schemas.microsoft.com/office/drawing/2014/main" xmlns="" id="{9A4DDD6C-5A7E-4148-B97C-28DAAEC13F09}"/>
                </a:ext>
              </a:extLst>
            </p:cNvPr>
            <p:cNvSpPr/>
            <p:nvPr/>
          </p:nvSpPr>
          <p:spPr>
            <a:xfrm>
              <a:off x="1006763" y="2305952"/>
              <a:ext cx="2419927" cy="22460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Derinant verslo veiklą, bendras veiklos efektyvumas paprastai didėja, o bendrosios išlaidos paprastai mažėja dėl to, kad kiekviena įmonė pasinaudoja kitos įmonės stipriosiomis pusėmis.</a:t>
              </a:r>
              <a:endParaRPr lang="lt-LT" sz="14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upė 9">
            <a:extLst>
              <a:ext uri="{FF2B5EF4-FFF2-40B4-BE49-F238E27FC236}">
                <a16:creationId xmlns:a16="http://schemas.microsoft.com/office/drawing/2014/main" xmlns="" id="{AE32A6FA-0E95-48D2-A74D-B6BE7A4C16FE}"/>
              </a:ext>
            </a:extLst>
          </p:cNvPr>
          <p:cNvGrpSpPr/>
          <p:nvPr/>
        </p:nvGrpSpPr>
        <p:grpSpPr>
          <a:xfrm>
            <a:off x="2572331" y="2103118"/>
            <a:ext cx="2217883" cy="3980875"/>
            <a:chOff x="3763819" y="1930399"/>
            <a:chExt cx="2419926" cy="2621649"/>
          </a:xfrm>
        </p:grpSpPr>
        <p:sp>
          <p:nvSpPr>
            <p:cNvPr id="8" name="Stačiakampis 7">
              <a:extLst>
                <a:ext uri="{FF2B5EF4-FFF2-40B4-BE49-F238E27FC236}">
                  <a16:creationId xmlns:a16="http://schemas.microsoft.com/office/drawing/2014/main" xmlns="" id="{FF5D732B-0D46-485F-B2D8-D952F76E4035}"/>
                </a:ext>
              </a:extLst>
            </p:cNvPr>
            <p:cNvSpPr/>
            <p:nvPr/>
          </p:nvSpPr>
          <p:spPr>
            <a:xfrm>
              <a:off x="3763819" y="1930399"/>
              <a:ext cx="2419926" cy="375552"/>
            </a:xfrm>
            <a:prstGeom prst="rect">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t>AUGIMAS</a:t>
              </a:r>
            </a:p>
          </p:txBody>
        </p:sp>
        <p:sp>
          <p:nvSpPr>
            <p:cNvPr id="9" name="Stačiakampis 8">
              <a:extLst>
                <a:ext uri="{FF2B5EF4-FFF2-40B4-BE49-F238E27FC236}">
                  <a16:creationId xmlns:a16="http://schemas.microsoft.com/office/drawing/2014/main" xmlns="" id="{C8A9AF60-7054-4F22-8FCC-B155B1508167}"/>
                </a:ext>
              </a:extLst>
            </p:cNvPr>
            <p:cNvSpPr/>
            <p:nvPr/>
          </p:nvSpPr>
          <p:spPr>
            <a:xfrm>
              <a:off x="3773054" y="2305951"/>
              <a:ext cx="2410691" cy="22460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Reorganizavimas susijungiant įmonėms,  įmonių junginiui gali suteikti naują galimybę didinti rinkos dalį be didesnių sunkumų. Versle sujungiant dvi veiklos sinergijos potencialą turinčias įmones, toks susijungimas paprastai vadinamas horizontaliu susijungimu. </a:t>
              </a:r>
              <a:endParaRPr lang="lt-LT" sz="14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upė 11">
            <a:extLst>
              <a:ext uri="{FF2B5EF4-FFF2-40B4-BE49-F238E27FC236}">
                <a16:creationId xmlns:a16="http://schemas.microsoft.com/office/drawing/2014/main" xmlns="" id="{3DEBF53B-36D4-49E8-8975-D7630E0F6BBE}"/>
              </a:ext>
            </a:extLst>
          </p:cNvPr>
          <p:cNvGrpSpPr/>
          <p:nvPr/>
        </p:nvGrpSpPr>
        <p:grpSpPr>
          <a:xfrm>
            <a:off x="4922217" y="2103118"/>
            <a:ext cx="2217883" cy="3980875"/>
            <a:chOff x="3763819" y="1930399"/>
            <a:chExt cx="2419926" cy="3278910"/>
          </a:xfrm>
        </p:grpSpPr>
        <p:sp>
          <p:nvSpPr>
            <p:cNvPr id="13" name="Stačiakampis 12">
              <a:extLst>
                <a:ext uri="{FF2B5EF4-FFF2-40B4-BE49-F238E27FC236}">
                  <a16:creationId xmlns:a16="http://schemas.microsoft.com/office/drawing/2014/main" xmlns="" id="{E41EFE78-DB73-47AB-BF00-9F963C150899}"/>
                </a:ext>
              </a:extLst>
            </p:cNvPr>
            <p:cNvSpPr/>
            <p:nvPr/>
          </p:nvSpPr>
          <p:spPr>
            <a:xfrm>
              <a:off x="3763819" y="1930399"/>
              <a:ext cx="2419926" cy="469705"/>
            </a:xfrm>
            <a:prstGeom prst="rect">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t>TIEKIMAS</a:t>
              </a:r>
            </a:p>
          </p:txBody>
        </p:sp>
        <p:sp>
          <p:nvSpPr>
            <p:cNvPr id="14" name="Stačiakampis 13">
              <a:extLst>
                <a:ext uri="{FF2B5EF4-FFF2-40B4-BE49-F238E27FC236}">
                  <a16:creationId xmlns:a16="http://schemas.microsoft.com/office/drawing/2014/main" xmlns="" id="{2E659A2D-347D-4000-B3D8-3C27C1051AD9}"/>
                </a:ext>
              </a:extLst>
            </p:cNvPr>
            <p:cNvSpPr/>
            <p:nvPr/>
          </p:nvSpPr>
          <p:spPr>
            <a:xfrm>
              <a:off x="3773054" y="2305951"/>
              <a:ext cx="2410691" cy="29033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Galių stiprinimas tiekimo grandinės kainų nustatyme.  Sujungiant įmonę su vienu iš savo tiekėjų ar platintojų, verslas gali pašalinti visą išlaidų pakopą. Tiksliau sakant, pirkdama tiekėją,  įmonė gali sutaupyti maržas, kurias tiekėjas anksčiau pridėjo prie savo pajamų. Toks susijungimas vadinamas vertikaliuoju jungimu.</a:t>
              </a:r>
              <a:endParaRPr lang="lt-LT" sz="14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upė 14">
            <a:extLst>
              <a:ext uri="{FF2B5EF4-FFF2-40B4-BE49-F238E27FC236}">
                <a16:creationId xmlns:a16="http://schemas.microsoft.com/office/drawing/2014/main" xmlns="" id="{A371ED42-E2CB-4D13-9BFC-AF72DB2E9E45}"/>
              </a:ext>
            </a:extLst>
          </p:cNvPr>
          <p:cNvGrpSpPr/>
          <p:nvPr/>
        </p:nvGrpSpPr>
        <p:grpSpPr>
          <a:xfrm>
            <a:off x="7280567" y="2103117"/>
            <a:ext cx="2217883" cy="3980876"/>
            <a:chOff x="3763819" y="1930398"/>
            <a:chExt cx="2419926" cy="3278911"/>
          </a:xfrm>
        </p:grpSpPr>
        <p:sp>
          <p:nvSpPr>
            <p:cNvPr id="16" name="Stačiakampis 15">
              <a:extLst>
                <a:ext uri="{FF2B5EF4-FFF2-40B4-BE49-F238E27FC236}">
                  <a16:creationId xmlns:a16="http://schemas.microsoft.com/office/drawing/2014/main" xmlns="" id="{354C88DB-7738-4991-8BB9-D20BE44021E2}"/>
                </a:ext>
              </a:extLst>
            </p:cNvPr>
            <p:cNvSpPr/>
            <p:nvPr/>
          </p:nvSpPr>
          <p:spPr>
            <a:xfrm>
              <a:off x="3763819" y="1930398"/>
              <a:ext cx="2419926" cy="469704"/>
            </a:xfrm>
            <a:prstGeom prst="rect">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t>KONKURENCIJA</a:t>
              </a:r>
            </a:p>
          </p:txBody>
        </p:sp>
        <p:sp>
          <p:nvSpPr>
            <p:cNvPr id="17" name="Stačiakampis 16">
              <a:extLst>
                <a:ext uri="{FF2B5EF4-FFF2-40B4-BE49-F238E27FC236}">
                  <a16:creationId xmlns:a16="http://schemas.microsoft.com/office/drawing/2014/main" xmlns="" id="{461E509A-1617-4550-80C1-423DCEEE6DFF}"/>
                </a:ext>
              </a:extLst>
            </p:cNvPr>
            <p:cNvSpPr/>
            <p:nvPr/>
          </p:nvSpPr>
          <p:spPr>
            <a:xfrm>
              <a:off x="3773054" y="2400104"/>
              <a:ext cx="2410691" cy="28092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Konkurencijos pašalinimas. Daugelis susijungimų ir įsigijimų sandorių suteikia  galimybę vienai iš įmonių pašalinti būsimą konkurenciją ir užimti didesnę rinkos dalį.</a:t>
              </a:r>
              <a:endParaRPr lang="lt-LT" sz="14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 name="Grupė 17">
            <a:extLst>
              <a:ext uri="{FF2B5EF4-FFF2-40B4-BE49-F238E27FC236}">
                <a16:creationId xmlns:a16="http://schemas.microsoft.com/office/drawing/2014/main" xmlns="" id="{2BC754DA-54C9-41CE-BB2D-231E2FFE04B4}"/>
              </a:ext>
            </a:extLst>
          </p:cNvPr>
          <p:cNvGrpSpPr/>
          <p:nvPr/>
        </p:nvGrpSpPr>
        <p:grpSpPr>
          <a:xfrm>
            <a:off x="9638917" y="2103119"/>
            <a:ext cx="2217883" cy="3980874"/>
            <a:chOff x="1006763" y="1930400"/>
            <a:chExt cx="2419927" cy="2621649"/>
          </a:xfrm>
        </p:grpSpPr>
        <p:sp>
          <p:nvSpPr>
            <p:cNvPr id="19" name="Stačiakampis 18">
              <a:extLst>
                <a:ext uri="{FF2B5EF4-FFF2-40B4-BE49-F238E27FC236}">
                  <a16:creationId xmlns:a16="http://schemas.microsoft.com/office/drawing/2014/main" xmlns="" id="{BF026312-5DEA-4A08-BDF6-2CCA29BD15A8}"/>
                </a:ext>
              </a:extLst>
            </p:cNvPr>
            <p:cNvSpPr/>
            <p:nvPr/>
          </p:nvSpPr>
          <p:spPr>
            <a:xfrm>
              <a:off x="1006764" y="1930400"/>
              <a:ext cx="2419926" cy="375552"/>
            </a:xfrm>
            <a:prstGeom prst="rect">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t>DIVERSIFIKACIJA</a:t>
              </a:r>
            </a:p>
          </p:txBody>
        </p:sp>
        <p:sp>
          <p:nvSpPr>
            <p:cNvPr id="20" name="Stačiakampis 19">
              <a:extLst>
                <a:ext uri="{FF2B5EF4-FFF2-40B4-BE49-F238E27FC236}">
                  <a16:creationId xmlns:a16="http://schemas.microsoft.com/office/drawing/2014/main" xmlns="" id="{F6F3273F-1990-401B-B344-D7B8CD91BE3A}"/>
                </a:ext>
              </a:extLst>
            </p:cNvPr>
            <p:cNvSpPr/>
            <p:nvPr/>
          </p:nvSpPr>
          <p:spPr>
            <a:xfrm>
              <a:off x="1006763" y="2305952"/>
              <a:ext cx="2419927" cy="22460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Verslo įmonių susijungimai, kurie nėra glaudžiai susiję su pagrindine veikla, tačiau tikimasi, kad tokia strategija  duos didelį augimą. Diversifikavimo strategija leidžia įmonėms stiprinti kompetencijas skirtingose srityse, mažinti veiklos ir sezoniškumų ar verslo dalies susitraukimo riziką, mažinti kai kurias verslo procesų palaikymo išlaidas, susitiekiant į pagrindines sritis. </a:t>
              </a:r>
              <a:endParaRPr lang="lt-LT" sz="1400"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1" name="Picture 1">
            <a:extLst>
              <a:ext uri="{FF2B5EF4-FFF2-40B4-BE49-F238E27FC236}">
                <a16:creationId xmlns:a16="http://schemas.microsoft.com/office/drawing/2014/main" xmlns="" id="{82584FA2-54AE-4150-8AAD-E30BF1B47E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12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xmlns="" id="{22231A2C-279A-479C-B8BB-7B16F2D7E38B}"/>
              </a:ext>
            </a:extLst>
          </p:cNvPr>
          <p:cNvSpPr/>
          <p:nvPr/>
        </p:nvSpPr>
        <p:spPr>
          <a:xfrm>
            <a:off x="178668" y="173007"/>
            <a:ext cx="8982331" cy="523220"/>
          </a:xfrm>
          <a:prstGeom prst="rect">
            <a:avLst/>
          </a:prstGeom>
        </p:spPr>
        <p:txBody>
          <a:bodyPr wrap="none">
            <a:spAutoFit/>
          </a:bodyPr>
          <a:lstStyle/>
          <a:p>
            <a:pPr lvl="0" eaLnBrk="0" fontAlgn="base" hangingPunct="0">
              <a:spcBef>
                <a:spcPct val="0"/>
              </a:spcBef>
              <a:spcAft>
                <a:spcPct val="0"/>
              </a:spcAft>
            </a:pPr>
            <a:r>
              <a:rPr lang="lt-LT" altLang="lt-LT" sz="2800" b="1" i="1" dirty="0">
                <a:solidFill>
                  <a:schemeClr val="accent1">
                    <a:lumMod val="75000"/>
                  </a:schemeClr>
                </a:solidFill>
                <a:latin typeface="Calibri" panose="020F0502020204030204" pitchFamily="34" charset="0"/>
                <a:cs typeface="Calibri" panose="020F0502020204030204" pitchFamily="34" charset="0"/>
              </a:rPr>
              <a:t>Savivaldybės kontroliuojamų įmonių reorganizavimo tikslai</a:t>
            </a:r>
            <a:endParaRPr lang="lt-LT" altLang="lt-LT" sz="2800" b="1" i="1" dirty="0">
              <a:solidFill>
                <a:schemeClr val="accent1">
                  <a:lumMod val="75000"/>
                </a:schemeClr>
              </a:solidFill>
              <a:latin typeface="Arial" panose="020B0604020202020204" pitchFamily="34" charset="0"/>
              <a:cs typeface="Arial" panose="020B0604020202020204" pitchFamily="34" charset="0"/>
            </a:endParaRPr>
          </a:p>
        </p:txBody>
      </p:sp>
      <p:sp>
        <p:nvSpPr>
          <p:cNvPr id="2" name="Stačiakampis 1">
            <a:extLst>
              <a:ext uri="{FF2B5EF4-FFF2-40B4-BE49-F238E27FC236}">
                <a16:creationId xmlns:a16="http://schemas.microsoft.com/office/drawing/2014/main" xmlns="" id="{256C8B9E-06D6-4DF7-B362-9617DC3BD617}"/>
              </a:ext>
            </a:extLst>
          </p:cNvPr>
          <p:cNvSpPr/>
          <p:nvPr/>
        </p:nvSpPr>
        <p:spPr>
          <a:xfrm>
            <a:off x="199932" y="684632"/>
            <a:ext cx="11636468" cy="1397947"/>
          </a:xfrm>
          <a:prstGeom prst="rect">
            <a:avLst/>
          </a:prstGeom>
        </p:spPr>
        <p:txBody>
          <a:bodyPr wrap="square">
            <a:spAutoFit/>
          </a:bodyPr>
          <a:lstStyle/>
          <a:p>
            <a:pPr>
              <a:lnSpc>
                <a:spcPct val="107000"/>
              </a:lnSpc>
              <a:spcAft>
                <a:spcPts val="800"/>
              </a:spcAft>
            </a:pPr>
            <a:r>
              <a:rPr lang="lt-LT"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Ekonominiai, pardavimo didinimo, plėtros motyvai yra kiekvienos pelno siekiančios įmonės tikslas. Viešajame sektoriuje, panašiai kaip ir privačiajame sektoriuje, sąnaudų taupymas dažnai yra pagrindinis įmonių ir organizacijų reorganizavimo pagrindas. Tačiau viešųjų paslaugų sektoriuje identifikuojamos kelios gana svarbios papildomos priežastys, kurios nukreiptos į viešųjų paslaugų gerinimą, ir dažniau nei ekonominiai faktoriai nulemia reorganizavimo sprendimų pradžią. Įvertinę esamą UAB „Klaipėdos autobusų parkas“ ir UAB „Gatvių apšvietimas“ situaciją, verslo ir viešojo sektoriaus praktikas, galime išskirti šiuos šešis įmonių sujungimo jas reorganizuojant tikslus:</a:t>
            </a:r>
            <a:endParaRPr lang="lt-LT" sz="1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ė 2">
            <a:extLst>
              <a:ext uri="{FF2B5EF4-FFF2-40B4-BE49-F238E27FC236}">
                <a16:creationId xmlns:a16="http://schemas.microsoft.com/office/drawing/2014/main" xmlns="" id="{A0FE6FE3-0173-40D2-B8BB-8CA473A80FCA}"/>
              </a:ext>
            </a:extLst>
          </p:cNvPr>
          <p:cNvGrpSpPr/>
          <p:nvPr/>
        </p:nvGrpSpPr>
        <p:grpSpPr>
          <a:xfrm>
            <a:off x="230909" y="2387597"/>
            <a:ext cx="11730181" cy="3980877"/>
            <a:chOff x="230909" y="2387597"/>
            <a:chExt cx="11730181" cy="3980877"/>
          </a:xfrm>
        </p:grpSpPr>
        <p:grpSp>
          <p:nvGrpSpPr>
            <p:cNvPr id="11" name="Grupė 10">
              <a:extLst>
                <a:ext uri="{FF2B5EF4-FFF2-40B4-BE49-F238E27FC236}">
                  <a16:creationId xmlns:a16="http://schemas.microsoft.com/office/drawing/2014/main" xmlns="" id="{958EBC7C-8587-4CE4-8287-09FF4F180708}"/>
                </a:ext>
              </a:extLst>
            </p:cNvPr>
            <p:cNvGrpSpPr/>
            <p:nvPr/>
          </p:nvGrpSpPr>
          <p:grpSpPr>
            <a:xfrm>
              <a:off x="230909" y="2387600"/>
              <a:ext cx="2217883" cy="3980874"/>
              <a:chOff x="1006763" y="1930400"/>
              <a:chExt cx="2419927" cy="2621649"/>
            </a:xfrm>
          </p:grpSpPr>
          <p:sp>
            <p:nvSpPr>
              <p:cNvPr id="5" name="Stačiakampis 4">
                <a:extLst>
                  <a:ext uri="{FF2B5EF4-FFF2-40B4-BE49-F238E27FC236}">
                    <a16:creationId xmlns:a16="http://schemas.microsoft.com/office/drawing/2014/main" xmlns="" id="{C001A281-008E-42D3-B73C-AC9FC92AA060}"/>
                  </a:ext>
                </a:extLst>
              </p:cNvPr>
              <p:cNvSpPr/>
              <p:nvPr/>
            </p:nvSpPr>
            <p:spPr>
              <a:xfrm>
                <a:off x="1006764" y="1930400"/>
                <a:ext cx="2419926" cy="375552"/>
              </a:xfrm>
              <a:prstGeom prst="rect">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EFEKTYVUMO DIDINIMAS</a:t>
                </a:r>
                <a:endParaRPr lang="lt-LT" sz="1600" dirty="0">
                  <a:solidFill>
                    <a:schemeClr val="bg1"/>
                  </a:solidFill>
                </a:endParaRPr>
              </a:p>
            </p:txBody>
          </p:sp>
          <p:sp>
            <p:nvSpPr>
              <p:cNvPr id="6" name="Stačiakampis 5">
                <a:extLst>
                  <a:ext uri="{FF2B5EF4-FFF2-40B4-BE49-F238E27FC236}">
                    <a16:creationId xmlns:a16="http://schemas.microsoft.com/office/drawing/2014/main" xmlns="" id="{9A4DDD6C-5A7E-4148-B97C-28DAAEC13F09}"/>
                  </a:ext>
                </a:extLst>
              </p:cNvPr>
              <p:cNvSpPr/>
              <p:nvPr/>
            </p:nvSpPr>
            <p:spPr>
              <a:xfrm>
                <a:off x="1006763" y="2305952"/>
                <a:ext cx="2419927" cy="22460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Bendrųjų kaštų mažinimas</a:t>
                </a:r>
              </a:p>
              <a:p>
                <a:pPr>
                  <a:spcBef>
                    <a:spcPts val="600"/>
                  </a:spcBef>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Valdymo išlaidų mažinimas</a:t>
                </a:r>
              </a:p>
              <a:p>
                <a:pPr>
                  <a:spcBef>
                    <a:spcPts val="600"/>
                  </a:spcBef>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Efektyvesnis turto valdymas</a:t>
                </a:r>
              </a:p>
              <a:p>
                <a:pPr>
                  <a:spcBef>
                    <a:spcPts val="600"/>
                  </a:spcBef>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Greitesnis sprendimų įgyvendinimas</a:t>
                </a:r>
              </a:p>
              <a:p>
                <a:pPr>
                  <a:spcBef>
                    <a:spcPts val="600"/>
                  </a:spcBef>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Žmogiškųjų ir finansinių išteklių efektyvesnis panaudojimas</a:t>
                </a:r>
              </a:p>
              <a:p>
                <a:pPr>
                  <a:spcBef>
                    <a:spcPts val="600"/>
                  </a:spcBef>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Greitesnis problemų identifikavimas ir šalinimas</a:t>
                </a:r>
                <a:endParaRPr lang="lt-LT" sz="14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upė 9">
              <a:extLst>
                <a:ext uri="{FF2B5EF4-FFF2-40B4-BE49-F238E27FC236}">
                  <a16:creationId xmlns:a16="http://schemas.microsoft.com/office/drawing/2014/main" xmlns="" id="{AE32A6FA-0E95-48D2-A74D-B6BE7A4C16FE}"/>
                </a:ext>
              </a:extLst>
            </p:cNvPr>
            <p:cNvGrpSpPr/>
            <p:nvPr/>
          </p:nvGrpSpPr>
          <p:grpSpPr>
            <a:xfrm>
              <a:off x="2572331" y="2387598"/>
              <a:ext cx="2217883" cy="3980875"/>
              <a:chOff x="3763819" y="1930399"/>
              <a:chExt cx="2419926" cy="2621649"/>
            </a:xfrm>
          </p:grpSpPr>
          <p:sp>
            <p:nvSpPr>
              <p:cNvPr id="8" name="Stačiakampis 7">
                <a:extLst>
                  <a:ext uri="{FF2B5EF4-FFF2-40B4-BE49-F238E27FC236}">
                    <a16:creationId xmlns:a16="http://schemas.microsoft.com/office/drawing/2014/main" xmlns="" id="{FF5D732B-0D46-485F-B2D8-D952F76E4035}"/>
                  </a:ext>
                </a:extLst>
              </p:cNvPr>
              <p:cNvSpPr/>
              <p:nvPr/>
            </p:nvSpPr>
            <p:spPr>
              <a:xfrm>
                <a:off x="3763819" y="1930399"/>
                <a:ext cx="2419926" cy="375552"/>
              </a:xfrm>
              <a:prstGeom prst="rect">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t>SUBORDINACIJOS MAŽINIMAS</a:t>
                </a:r>
              </a:p>
            </p:txBody>
          </p:sp>
          <p:sp>
            <p:nvSpPr>
              <p:cNvPr id="9" name="Stačiakampis 8">
                <a:extLst>
                  <a:ext uri="{FF2B5EF4-FFF2-40B4-BE49-F238E27FC236}">
                    <a16:creationId xmlns:a16="http://schemas.microsoft.com/office/drawing/2014/main" xmlns="" id="{C8A9AF60-7054-4F22-8FCC-B155B1508167}"/>
                  </a:ext>
                </a:extLst>
              </p:cNvPr>
              <p:cNvSpPr/>
              <p:nvPr/>
            </p:nvSpPr>
            <p:spPr>
              <a:xfrm>
                <a:off x="3773054" y="2305951"/>
                <a:ext cx="2410691" cy="22460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Paprastesnis bendrųjų išteklių valdymas</a:t>
                </a:r>
              </a:p>
              <a:p>
                <a:pPr>
                  <a:lnSpc>
                    <a:spcPct val="107000"/>
                  </a:lnSpc>
                  <a:spcAft>
                    <a:spcPts val="800"/>
                  </a:spcAft>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Greitesnis sprendimų priėmimas</a:t>
                </a:r>
              </a:p>
              <a:p>
                <a:pPr>
                  <a:lnSpc>
                    <a:spcPct val="107000"/>
                  </a:lnSpc>
                  <a:spcAft>
                    <a:spcPts val="800"/>
                  </a:spcAft>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Paprastesnis ir kokybiškesnis klausimų derinimas</a:t>
                </a:r>
                <a:endParaRPr lang="lt-LT" sz="14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upė 11">
              <a:extLst>
                <a:ext uri="{FF2B5EF4-FFF2-40B4-BE49-F238E27FC236}">
                  <a16:creationId xmlns:a16="http://schemas.microsoft.com/office/drawing/2014/main" xmlns="" id="{3DEBF53B-36D4-49E8-8975-D7630E0F6BBE}"/>
                </a:ext>
              </a:extLst>
            </p:cNvPr>
            <p:cNvGrpSpPr/>
            <p:nvPr/>
          </p:nvGrpSpPr>
          <p:grpSpPr>
            <a:xfrm>
              <a:off x="4922217" y="2387598"/>
              <a:ext cx="2217883" cy="3980875"/>
              <a:chOff x="3763819" y="1930399"/>
              <a:chExt cx="2419926" cy="3278910"/>
            </a:xfrm>
          </p:grpSpPr>
          <p:sp>
            <p:nvSpPr>
              <p:cNvPr id="13" name="Stačiakampis 12">
                <a:extLst>
                  <a:ext uri="{FF2B5EF4-FFF2-40B4-BE49-F238E27FC236}">
                    <a16:creationId xmlns:a16="http://schemas.microsoft.com/office/drawing/2014/main" xmlns="" id="{E41EFE78-DB73-47AB-BF00-9F963C150899}"/>
                  </a:ext>
                </a:extLst>
              </p:cNvPr>
              <p:cNvSpPr/>
              <p:nvPr/>
            </p:nvSpPr>
            <p:spPr>
              <a:xfrm>
                <a:off x="3763819" y="1930399"/>
                <a:ext cx="2419926" cy="469705"/>
              </a:xfrm>
              <a:prstGeom prst="rect">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PASLAUGŲ PLĖTRA</a:t>
                </a:r>
                <a:endParaRPr lang="lt-LT" sz="1600" dirty="0">
                  <a:solidFill>
                    <a:schemeClr val="bg1"/>
                  </a:solidFill>
                </a:endParaRPr>
              </a:p>
            </p:txBody>
          </p:sp>
          <p:sp>
            <p:nvSpPr>
              <p:cNvPr id="14" name="Stačiakampis 13">
                <a:extLst>
                  <a:ext uri="{FF2B5EF4-FFF2-40B4-BE49-F238E27FC236}">
                    <a16:creationId xmlns:a16="http://schemas.microsoft.com/office/drawing/2014/main" xmlns="" id="{2E659A2D-347D-4000-B3D8-3C27C1051AD9}"/>
                  </a:ext>
                </a:extLst>
              </p:cNvPr>
              <p:cNvSpPr/>
              <p:nvPr/>
            </p:nvSpPr>
            <p:spPr>
              <a:xfrm>
                <a:off x="3773054" y="2400102"/>
                <a:ext cx="2410691" cy="28092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Autobusų parko elektrifikavimas</a:t>
                </a:r>
              </a:p>
              <a:p>
                <a:pPr>
                  <a:spcBef>
                    <a:spcPts val="600"/>
                  </a:spcBef>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Elektros įkrovos  stotelių plėtra ir priežiūra</a:t>
                </a:r>
              </a:p>
              <a:p>
                <a:pPr>
                  <a:spcBef>
                    <a:spcPts val="600"/>
                  </a:spcBef>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Savavaldžių autobusų įvedimas</a:t>
                </a:r>
              </a:p>
              <a:p>
                <a:pPr>
                  <a:spcBef>
                    <a:spcPts val="600"/>
                  </a:spcBef>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Bendros miesto transporto ir eismo koordinavimo dispečerinės sukūrimas</a:t>
                </a:r>
              </a:p>
              <a:p>
                <a:pPr>
                  <a:spcBef>
                    <a:spcPts val="600"/>
                  </a:spcBef>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Viešųjų erdvių vaizdo kamerų ir greičio matuoklių eksploatavimas</a:t>
                </a:r>
              </a:p>
              <a:p>
                <a:pPr>
                  <a:spcBef>
                    <a:spcPts val="600"/>
                  </a:spcBef>
                </a:pPr>
                <a:r>
                  <a:rPr lang="lt-LT"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Klaipėdos miesto išmanusis eismo valdymas </a:t>
                </a:r>
              </a:p>
            </p:txBody>
          </p:sp>
        </p:grpSp>
        <p:grpSp>
          <p:nvGrpSpPr>
            <p:cNvPr id="15" name="Grupė 14">
              <a:extLst>
                <a:ext uri="{FF2B5EF4-FFF2-40B4-BE49-F238E27FC236}">
                  <a16:creationId xmlns:a16="http://schemas.microsoft.com/office/drawing/2014/main" xmlns="" id="{A371ED42-E2CB-4D13-9BFC-AF72DB2E9E45}"/>
                </a:ext>
              </a:extLst>
            </p:cNvPr>
            <p:cNvGrpSpPr/>
            <p:nvPr/>
          </p:nvGrpSpPr>
          <p:grpSpPr>
            <a:xfrm>
              <a:off x="7280567" y="2387597"/>
              <a:ext cx="2217883" cy="3980874"/>
              <a:chOff x="3763819" y="1930398"/>
              <a:chExt cx="2419926" cy="3278909"/>
            </a:xfrm>
          </p:grpSpPr>
          <p:sp>
            <p:nvSpPr>
              <p:cNvPr id="16" name="Stačiakampis 15">
                <a:extLst>
                  <a:ext uri="{FF2B5EF4-FFF2-40B4-BE49-F238E27FC236}">
                    <a16:creationId xmlns:a16="http://schemas.microsoft.com/office/drawing/2014/main" xmlns="" id="{354C88DB-7738-4991-8BB9-D20BE44021E2}"/>
                  </a:ext>
                </a:extLst>
              </p:cNvPr>
              <p:cNvSpPr/>
              <p:nvPr/>
            </p:nvSpPr>
            <p:spPr>
              <a:xfrm>
                <a:off x="3763819" y="1930398"/>
                <a:ext cx="2419926" cy="469704"/>
              </a:xfrm>
              <a:prstGeom prst="rect">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chemeClr val="bg1"/>
                    </a:solidFill>
                  </a:rPr>
                  <a:t>BENDRA STRATEGIJA</a:t>
                </a:r>
              </a:p>
            </p:txBody>
          </p:sp>
          <p:sp>
            <p:nvSpPr>
              <p:cNvPr id="17" name="Stačiakampis 16">
                <a:extLst>
                  <a:ext uri="{FF2B5EF4-FFF2-40B4-BE49-F238E27FC236}">
                    <a16:creationId xmlns:a16="http://schemas.microsoft.com/office/drawing/2014/main" xmlns="" id="{461E509A-1617-4550-80C1-423DCEEE6DFF}"/>
                  </a:ext>
                </a:extLst>
              </p:cNvPr>
              <p:cNvSpPr/>
              <p:nvPr/>
            </p:nvSpPr>
            <p:spPr>
              <a:xfrm>
                <a:off x="3773054" y="2400102"/>
                <a:ext cx="2410691" cy="28092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Reorganizuojant įmones siekiama gauti didelę ilgalaikę naudą visai miesto eismo, gyventojų mobilumo, viešojo transporto stiprinimo ir prioretizavimo sistemai </a:t>
                </a:r>
              </a:p>
              <a:p>
                <a:pPr>
                  <a:lnSpc>
                    <a:spcPct val="107000"/>
                  </a:lnSpc>
                  <a:spcAft>
                    <a:spcPts val="800"/>
                  </a:spcAft>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Dviejų,  artimas veiklas vykdančių, įmonių reorganizavimas leis užtikrinti bendrą tikslų siekimą.</a:t>
                </a:r>
                <a:endParaRPr lang="lt-LT" sz="14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upė 20">
              <a:extLst>
                <a:ext uri="{FF2B5EF4-FFF2-40B4-BE49-F238E27FC236}">
                  <a16:creationId xmlns:a16="http://schemas.microsoft.com/office/drawing/2014/main" xmlns="" id="{84BF9D98-0515-444C-AA3E-B0E0C157DB14}"/>
                </a:ext>
              </a:extLst>
            </p:cNvPr>
            <p:cNvGrpSpPr/>
            <p:nvPr/>
          </p:nvGrpSpPr>
          <p:grpSpPr>
            <a:xfrm>
              <a:off x="9743207" y="2387597"/>
              <a:ext cx="2217883" cy="3980874"/>
              <a:chOff x="1006763" y="1930400"/>
              <a:chExt cx="2419927" cy="2621649"/>
            </a:xfrm>
          </p:grpSpPr>
          <p:sp>
            <p:nvSpPr>
              <p:cNvPr id="22" name="Stačiakampis 21">
                <a:extLst>
                  <a:ext uri="{FF2B5EF4-FFF2-40B4-BE49-F238E27FC236}">
                    <a16:creationId xmlns:a16="http://schemas.microsoft.com/office/drawing/2014/main" xmlns="" id="{49236069-3C06-4BDF-BDEE-512B59DE1BC1}"/>
                  </a:ext>
                </a:extLst>
              </p:cNvPr>
              <p:cNvSpPr/>
              <p:nvPr/>
            </p:nvSpPr>
            <p:spPr>
              <a:xfrm>
                <a:off x="1006764" y="1930400"/>
                <a:ext cx="2419926" cy="375552"/>
              </a:xfrm>
              <a:prstGeom prst="rect">
                <a:avLst/>
              </a:prstGeom>
              <a:solidFill>
                <a:schemeClr val="accent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t>SUSTAMBINIMO SIEKIS</a:t>
                </a:r>
              </a:p>
            </p:txBody>
          </p:sp>
          <p:sp>
            <p:nvSpPr>
              <p:cNvPr id="23" name="Stačiakampis 22">
                <a:extLst>
                  <a:ext uri="{FF2B5EF4-FFF2-40B4-BE49-F238E27FC236}">
                    <a16:creationId xmlns:a16="http://schemas.microsoft.com/office/drawing/2014/main" xmlns="" id="{B7188BB6-5D35-4F87-A12F-B60DA90A46EB}"/>
                  </a:ext>
                </a:extLst>
              </p:cNvPr>
              <p:cNvSpPr/>
              <p:nvPr/>
            </p:nvSpPr>
            <p:spPr>
              <a:xfrm>
                <a:off x="1006763" y="2305952"/>
                <a:ext cx="2419927" cy="22460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Stipresnės vadybinės komandos sutelkimas</a:t>
                </a:r>
              </a:p>
              <a:p>
                <a:pPr>
                  <a:spcBef>
                    <a:spcPts val="600"/>
                  </a:spcBef>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Sezoninio, ciklinio ir krizinio laikotarpio suvaldymas  </a:t>
                </a:r>
              </a:p>
              <a:p>
                <a:pPr>
                  <a:spcBef>
                    <a:spcPts val="600"/>
                  </a:spcBef>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Geresnė paslaugų kokybė</a:t>
                </a:r>
              </a:p>
              <a:p>
                <a:pPr>
                  <a:spcBef>
                    <a:spcPts val="600"/>
                  </a:spcBef>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Lengvesnis darbuotojų pritraukimas</a:t>
                </a:r>
              </a:p>
              <a:p>
                <a:pPr>
                  <a:spcBef>
                    <a:spcPts val="600"/>
                  </a:spcBef>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Sudėtingesnių / naujų paslaugų atsiradimas</a:t>
                </a:r>
              </a:p>
              <a:p>
                <a:pPr>
                  <a:spcBef>
                    <a:spcPts val="600"/>
                  </a:spcBef>
                </a:pPr>
                <a:r>
                  <a:rPr lang="lt-LT"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Geresnės skolinimosi sąlygos</a:t>
                </a:r>
                <a:endParaRPr lang="lt-LT" sz="1400" dirty="0">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7" name="Picture 1">
            <a:extLst>
              <a:ext uri="{FF2B5EF4-FFF2-40B4-BE49-F238E27FC236}">
                <a16:creationId xmlns:a16="http://schemas.microsoft.com/office/drawing/2014/main" xmlns="" id="{685AFAEA-4713-413C-A115-0FBE9137C3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03056"/>
            <a:ext cx="585772" cy="1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63628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23693</TotalTime>
  <Words>5249</Words>
  <Application>Microsoft Office PowerPoint</Application>
  <PresentationFormat>Plačiaekranė</PresentationFormat>
  <Paragraphs>937</Paragraphs>
  <Slides>29</Slides>
  <Notes>0</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29</vt:i4>
      </vt:variant>
    </vt:vector>
  </HeadingPairs>
  <TitlesOfParts>
    <vt:vector size="37" baseType="lpstr">
      <vt:lpstr>Arial</vt:lpstr>
      <vt:lpstr>Calibri</vt:lpstr>
      <vt:lpstr>Calibri Light</vt:lpstr>
      <vt:lpstr>Times New Roman</vt:lpstr>
      <vt:lpstr>Times-Roman</vt:lpstr>
      <vt:lpstr>Trebuchet MS</vt:lpstr>
      <vt:lpstr>TTFDt00</vt:lpstr>
      <vt:lpstr>„Office“ tema</vt:lpstr>
      <vt:lpstr>Klaipėdos miesto savivaldybės kontroliuojamų bendrovių  UAB „Klaipėdos autobusų parkas“ ir UAB „Gatvių apšvietimas“ reorganizavimo jungimo būdu vertinimas</vt:lpstr>
      <vt:lpstr>Įvadas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Išvados: įmonių reorganizavimo prijungimo būdu teisinis-vadybinis vertinimas</vt:lpstr>
      <vt:lpstr>„PowerPoint“ pateiktis</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HP</dc:creator>
  <cp:lastModifiedBy>Virginija Palaimiene</cp:lastModifiedBy>
  <cp:revision>379</cp:revision>
  <dcterms:created xsi:type="dcterms:W3CDTF">2020-03-24T18:22:04Z</dcterms:created>
  <dcterms:modified xsi:type="dcterms:W3CDTF">2021-05-17T10:48:52Z</dcterms:modified>
</cp:coreProperties>
</file>