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19" r:id="rId4"/>
  </p:sldMasterIdLst>
  <p:notesMasterIdLst>
    <p:notesMasterId r:id="rId11"/>
  </p:notesMasterIdLst>
  <p:handoutMasterIdLst>
    <p:handoutMasterId r:id="rId12"/>
  </p:handoutMasterIdLst>
  <p:sldIdLst>
    <p:sldId id="277" r:id="rId5"/>
    <p:sldId id="278" r:id="rId6"/>
    <p:sldId id="295" r:id="rId7"/>
    <p:sldId id="296" r:id="rId8"/>
    <p:sldId id="297" r:id="rId9"/>
    <p:sldId id="298" r:id="rId10"/>
  </p:sldIdLst>
  <p:sldSz cx="12192000" cy="6858000"/>
  <p:notesSz cx="6797675" cy="9928225"/>
  <p:defaultTextStyle>
    <a:defPPr rtl="0">
      <a:defRPr lang="lt-L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D349"/>
    <a:srgbClr val="44873D"/>
    <a:srgbClr val="0000FF"/>
    <a:srgbClr val="990000"/>
    <a:srgbClr val="AEBBA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CD2A3FA-ABE6-4B86-B8B0-03269B194874}" type="datetime1">
              <a:rPr lang="it-IT" smtClean="0"/>
              <a:t>26/11/2021</a:t>
            </a:fld>
            <a:endParaRPr lang="it-IT" dirty="0"/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B53ADFC-ABB8-401A-BB24-33FDAFEDCEBD}" type="slidenum">
              <a:rPr lang="it-IT" smtClean="0"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3249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ntraštės vietos rezervavimo ženklas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3CFFB-C66F-4333-9F73-8A153F280621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4" name="3 skaidrės vaizdo vietos rezervavimo ženkla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4 pastabų vietos rezervavimo ženklas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 err="1"/>
              <a:t>Spustelėkite</a:t>
            </a:r>
            <a:r>
              <a:rPr lang="it-IT" noProof="0" dirty="0"/>
              <a:t>, </a:t>
            </a:r>
            <a:r>
              <a:rPr lang="it-IT" noProof="0" dirty="0" err="1"/>
              <a:t>jei</a:t>
            </a:r>
            <a:r>
              <a:rPr lang="it-IT" noProof="0" dirty="0"/>
              <a:t> norite </a:t>
            </a:r>
            <a:r>
              <a:rPr lang="it-IT" noProof="0" dirty="0" err="1"/>
              <a:t>redaguoti</a:t>
            </a:r>
            <a:r>
              <a:rPr lang="it-IT" noProof="0" dirty="0"/>
              <a:t> </a:t>
            </a:r>
            <a:r>
              <a:rPr lang="it-IT" noProof="0" dirty="0" err="1"/>
              <a:t>ruošinio</a:t>
            </a:r>
            <a:r>
              <a:rPr lang="it-IT" noProof="0" dirty="0"/>
              <a:t> </a:t>
            </a:r>
            <a:r>
              <a:rPr lang="it-IT" noProof="0" dirty="0" err="1"/>
              <a:t>teksto</a:t>
            </a:r>
            <a:r>
              <a:rPr lang="it-IT" noProof="0" dirty="0"/>
              <a:t> </a:t>
            </a:r>
            <a:r>
              <a:rPr lang="it-IT" noProof="0" dirty="0" err="1"/>
              <a:t>stilius</a:t>
            </a:r>
            <a:endParaRPr lang="it-IT" noProof="0" dirty="0"/>
          </a:p>
          <a:p>
            <a:pPr lvl="1" rtl="0"/>
            <a:r>
              <a:rPr lang="it-IT" noProof="0" dirty="0" err="1"/>
              <a:t>Antras</a:t>
            </a:r>
            <a:r>
              <a:rPr lang="it-IT" noProof="0" dirty="0"/>
              <a:t> </a:t>
            </a:r>
            <a:r>
              <a:rPr lang="it-IT" noProof="0" dirty="0" err="1"/>
              <a:t>lygis</a:t>
            </a:r>
            <a:endParaRPr lang="it-IT" noProof="0" dirty="0"/>
          </a:p>
          <a:p>
            <a:pPr lvl="2" rtl="0"/>
            <a:r>
              <a:rPr lang="it-IT" noProof="0" dirty="0" err="1"/>
              <a:t>Trečias</a:t>
            </a:r>
            <a:r>
              <a:rPr lang="it-IT" noProof="0" dirty="0"/>
              <a:t> </a:t>
            </a:r>
            <a:r>
              <a:rPr lang="it-IT" noProof="0" dirty="0" err="1"/>
              <a:t>lygis</a:t>
            </a:r>
            <a:endParaRPr lang="it-IT" noProof="0" dirty="0"/>
          </a:p>
          <a:p>
            <a:pPr lvl="3" rtl="0"/>
            <a:r>
              <a:rPr lang="it-IT" noProof="0" dirty="0" err="1"/>
              <a:t>Ketvirtas</a:t>
            </a:r>
            <a:r>
              <a:rPr lang="it-IT" noProof="0" dirty="0"/>
              <a:t> </a:t>
            </a:r>
            <a:r>
              <a:rPr lang="it-IT" noProof="0" dirty="0" err="1"/>
              <a:t>lygis</a:t>
            </a:r>
            <a:endParaRPr lang="it-IT" noProof="0" dirty="0"/>
          </a:p>
          <a:p>
            <a:pPr lvl="4" rtl="0"/>
            <a:r>
              <a:rPr lang="it-IT" noProof="0" dirty="0" err="1"/>
              <a:t>Penktas</a:t>
            </a:r>
            <a:r>
              <a:rPr lang="it-IT" noProof="0" dirty="0"/>
              <a:t> </a:t>
            </a:r>
            <a:r>
              <a:rPr lang="it-IT" noProof="0" dirty="0" err="1"/>
              <a:t>lygis</a:t>
            </a:r>
            <a:endParaRPr lang="it-IT" noProof="0" dirty="0"/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725628-3A68-42F4-BA86-981817953149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492586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16763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CC09-DEE6-4C4E-B38D-B3C232CD8DEA}" type="datetimeFigureOut">
              <a:rPr lang="lt-LT" smtClean="0"/>
              <a:t>2021-11-26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929591-9BF1-40AA-ACF8-8F3D3899F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1820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CC09-DEE6-4C4E-B38D-B3C232CD8DEA}" type="datetimeFigureOut">
              <a:rPr lang="lt-LT" smtClean="0"/>
              <a:t>2021-11-26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929591-9BF1-40AA-ACF8-8F3D3899F3DD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9224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CC09-DEE6-4C4E-B38D-B3C232CD8DEA}" type="datetimeFigureOut">
              <a:rPr lang="lt-LT" smtClean="0"/>
              <a:t>2021-11-26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929591-9BF1-40AA-ACF8-8F3D3899F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4775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CC09-DEE6-4C4E-B38D-B3C232CD8DEA}" type="datetimeFigureOut">
              <a:rPr lang="lt-LT" smtClean="0"/>
              <a:t>2021-11-26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929591-9BF1-40AA-ACF8-8F3D3899F3DD}" type="slidenum">
              <a:rPr lang="lt-LT" smtClean="0"/>
              <a:t>‹#›</a:t>
            </a:fld>
            <a:endParaRPr lang="lt-L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0061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CC09-DEE6-4C4E-B38D-B3C232CD8DEA}" type="datetimeFigureOut">
              <a:rPr lang="lt-LT" smtClean="0"/>
              <a:t>2021-11-26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929591-9BF1-40AA-ACF8-8F3D3899F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472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112854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185053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555984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35BB1-2EF2-43AE-8B45-98D0573114FF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rtl="0"/>
            <a:fld id="{4FAB73BC-B049-4115-A692-8D63A059BFB8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044302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0051152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CC09-DEE6-4C4E-B38D-B3C232CD8DEA}" type="datetimeFigureOut">
              <a:rPr lang="lt-LT" smtClean="0"/>
              <a:t>2021-11-26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929591-9BF1-40AA-ACF8-8F3D3899F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069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BAFA-09E4-4C87-A699-0BA42A2CCB1E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FAB73BC-B049-4115-A692-8D63A059BFB8}" type="slidenum">
              <a:rPr lang="it-IT" noProof="0" smtClean="0"/>
              <a:t>‹#›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25606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56504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630731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FEC8-CF0A-4357-8817-8324D28A3639}" type="datetime1">
              <a:rPr lang="it-IT" smtClean="0"/>
              <a:pPr/>
              <a:t>26/11/2021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it-IT" smtClean="0"/>
              <a:pPr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17453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ACC09-DEE6-4C4E-B38D-B3C232CD8DEA}" type="datetimeFigureOut">
              <a:rPr lang="lt-LT" smtClean="0"/>
              <a:t>2021-11-26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929591-9BF1-40AA-ACF8-8F3D3899F3D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67364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18606" y="1562470"/>
            <a:ext cx="11539112" cy="159428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lt-LT" sz="5400" b="1" dirty="0">
                <a:solidFill>
                  <a:srgbClr val="4487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5400" b="1" dirty="0">
                <a:solidFill>
                  <a:srgbClr val="4487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KLAIPĖDOS MIESTO</a:t>
            </a:r>
            <a:br>
              <a:rPr lang="lt-LT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5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STRATEGINĖS SPORTO ŠAKOS</a:t>
            </a:r>
            <a:r>
              <a:rPr lang="lt-LT" sz="4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lt-LT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4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lt-LT" sz="16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Sporto tarybos darbo grupė </a:t>
            </a:r>
            <a:br>
              <a:rPr lang="lt-LT" sz="16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6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2021-09-09</a:t>
            </a:r>
            <a:endParaRPr lang="lt-LT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Paveikslėlis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803" y="404187"/>
            <a:ext cx="896889" cy="108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8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592925" y="339634"/>
            <a:ext cx="8911687" cy="1174147"/>
          </a:xfrm>
        </p:spPr>
        <p:txBody>
          <a:bodyPr>
            <a:noAutofit/>
          </a:bodyPr>
          <a:lstStyle/>
          <a:p>
            <a:pPr algn="ctr"/>
            <a:r>
              <a:rPr lang="lt-LT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Strateginių sporto šakų Klaipėdos mieste nustatymo link</a:t>
            </a:r>
            <a:endParaRPr lang="lt-LT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419497" y="1706880"/>
            <a:ext cx="10328366" cy="5151120"/>
          </a:xfrm>
        </p:spPr>
        <p:txBody>
          <a:bodyPr>
            <a:normAutofit fontScale="92500"/>
          </a:bodyPr>
          <a:lstStyle/>
          <a:p>
            <a:endParaRPr lang="lt-LT" dirty="0"/>
          </a:p>
          <a:p>
            <a:pPr algn="just"/>
            <a:r>
              <a:rPr lang="lt-LT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2019-04-30 LR </a:t>
            </a:r>
            <a:r>
              <a:rPr lang="lt-LT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vyriausybė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nutarimu Nr. 435 </a:t>
            </a:r>
            <a:r>
              <a:rPr lang="lt-LT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nustatė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metų strateginių sporto šakų vertinimo </a:t>
            </a:r>
            <a:r>
              <a:rPr lang="lt-LT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kriterijus:</a:t>
            </a:r>
          </a:p>
          <a:p>
            <a:pPr marL="0" indent="0" algn="just">
              <a:buNone/>
            </a:pPr>
            <a:r>
              <a:rPr lang="lt-LT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užimta vieta olimpinėse (1-8), pasaulio (1-6) ir Europos čempionate (1-3).</a:t>
            </a:r>
          </a:p>
          <a:p>
            <a:pPr algn="just"/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2019-05-16 LR Švietimo, mokslo ir sporto </a:t>
            </a:r>
            <a:r>
              <a:rPr lang="lt-LT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ministras patvirtino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metų strateginių </a:t>
            </a:r>
            <a:r>
              <a:rPr lang="lt-LT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sporto šakų sąrašą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lt-LT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2021-08-24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LR Švietimo, mokslo ir sporto ministras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sudarė darbo grupę, kurios viena iš nagrinėjamų sričių – prioritetinės sporto šakos Lietuvoje.</a:t>
            </a:r>
          </a:p>
          <a:p>
            <a:r>
              <a:rPr lang="lt-LT" dirty="0"/>
              <a:t>	</a:t>
            </a:r>
          </a:p>
          <a:p>
            <a:endParaRPr lang="lt-LT" dirty="0"/>
          </a:p>
          <a:p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70" y="430313"/>
            <a:ext cx="896889" cy="108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56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t-LT" sz="4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Strateginių sporto šakų Klaipėdos mieste nustatymo link</a:t>
            </a:r>
            <a:endParaRPr lang="lt-LT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419497" y="1905000"/>
            <a:ext cx="10085115" cy="4952999"/>
          </a:xfrm>
        </p:spPr>
        <p:txBody>
          <a:bodyPr>
            <a:normAutofit lnSpcReduction="10000"/>
          </a:bodyPr>
          <a:lstStyle/>
          <a:p>
            <a:endParaRPr lang="lt-LT" dirty="0"/>
          </a:p>
          <a:p>
            <a:pPr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Surinkti anketiniai preliminarūs duomenys apie Klaipėdos miesto olimpinių sporto šakų situaciją ir struktūras;</a:t>
            </a:r>
          </a:p>
          <a:p>
            <a:pPr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Parengiamas Klaipėdos miesto savivaldybės </a:t>
            </a:r>
            <a:r>
              <a:rPr lang="lt-LT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tarybos sprendimo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projektas, kuriuo būtų </a:t>
            </a:r>
            <a:r>
              <a:rPr lang="lt-LT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nustatomi kriterijai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sporto šakoms, pretenduojančioms tapti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Klaipėdos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miesto strateginėmis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sporto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šakomis;</a:t>
            </a:r>
          </a:p>
          <a:p>
            <a:pPr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Įpareigojamas Klaipėdos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miesto savivaldybės administracijos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direktorius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organizuoti ir </a:t>
            </a:r>
            <a:r>
              <a:rPr lang="lt-LT" sz="2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patvirtinti Klaipėdos miesto strateginių sporto šakų olimpiniam ciklui </a:t>
            </a:r>
            <a:r>
              <a:rPr lang="lt-LT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sąrašą </a:t>
            </a:r>
            <a:r>
              <a:rPr lang="lt-LT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(Sporto skyrius sutikrina atitiktis kriterijams).</a:t>
            </a:r>
          </a:p>
          <a:p>
            <a:r>
              <a:rPr lang="lt-LT" dirty="0"/>
              <a:t>	</a:t>
            </a:r>
          </a:p>
          <a:p>
            <a:endParaRPr lang="lt-LT" dirty="0"/>
          </a:p>
          <a:p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70" y="430313"/>
            <a:ext cx="896889" cy="108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28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Kriterijai, kuriuos turėtų atitikti strateginės </a:t>
            </a:r>
            <a:r>
              <a:rPr lang="lt-LT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sporto </a:t>
            </a:r>
            <a:r>
              <a:rPr lang="lt-LT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šakos </a:t>
            </a:r>
            <a:r>
              <a:rPr lang="lt-LT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Klaipėdos mieste</a:t>
            </a:r>
            <a:endParaRPr lang="lt-LT" dirty="0"/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803" y="404187"/>
            <a:ext cx="896889" cy="1083468"/>
          </a:xfrm>
          <a:prstGeom prst="rect">
            <a:avLst/>
          </a:prstGeom>
        </p:spPr>
      </p:pic>
      <p:graphicFrame>
        <p:nvGraphicFramePr>
          <p:cNvPr id="10" name="Turinio vietos rezervavimo ženklas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189973"/>
              </p:ext>
            </p:extLst>
          </p:nvPr>
        </p:nvGraphicFramePr>
        <p:xfrm>
          <a:off x="2101692" y="1905001"/>
          <a:ext cx="9541668" cy="4561114"/>
        </p:xfrm>
        <a:graphic>
          <a:graphicData uri="http://schemas.openxmlformats.org/drawingml/2006/table">
            <a:tbl>
              <a:tblPr firstRow="1" firstCol="1" bandRow="1"/>
              <a:tblGrid>
                <a:gridCol w="6160565">
                  <a:extLst>
                    <a:ext uri="{9D8B030D-6E8A-4147-A177-3AD203B41FA5}">
                      <a16:colId xmlns:a16="http://schemas.microsoft.com/office/drawing/2014/main" xmlns="" val="452972912"/>
                    </a:ext>
                  </a:extLst>
                </a:gridCol>
                <a:gridCol w="1698172">
                  <a:extLst>
                    <a:ext uri="{9D8B030D-6E8A-4147-A177-3AD203B41FA5}">
                      <a16:colId xmlns:a16="http://schemas.microsoft.com/office/drawing/2014/main" xmlns="" val="374131988"/>
                    </a:ext>
                  </a:extLst>
                </a:gridCol>
                <a:gridCol w="1682931">
                  <a:extLst>
                    <a:ext uri="{9D8B030D-6E8A-4147-A177-3AD203B41FA5}">
                      <a16:colId xmlns:a16="http://schemas.microsoft.com/office/drawing/2014/main" xmlns="" val="1400995694"/>
                    </a:ext>
                  </a:extLst>
                </a:gridCol>
              </a:tblGrid>
              <a:tr h="8755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Kriterijus: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Segoe UI Emoj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Atitiktis individualioms sporto šakos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Segoe UI Emoj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Atitiktis komandinėms sporto šakoms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Segoe UI Emoj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2507281"/>
                  </a:ext>
                </a:extLst>
              </a:tr>
              <a:tr h="5836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Sporto šakos kvalifikuotų specialistų skaičius yra ne mažesnis kaip: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1786280"/>
                  </a:ext>
                </a:extLst>
              </a:tr>
              <a:tr h="5836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Sportuojančiųjų </a:t>
                      </a: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skaičius mokinių registro sistemoje yra ne mažesnis kaip: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lt-LT" sz="1800" b="1" dirty="0">
                        <a:effectLst/>
                        <a:latin typeface="Times New Roman" panose="02020603050405020304" pitchFamily="18" charset="0"/>
                        <a:ea typeface="Segoe UI Emoj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4204128"/>
                  </a:ext>
                </a:extLst>
              </a:tr>
              <a:tr h="767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Per paskutinį olimpinį ciklą parengtų 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sportininkų</a:t>
                      </a:r>
                      <a:r>
                        <a:rPr lang="lt-LT" sz="1800" b="1" baseline="0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rinktinės narių) </a:t>
                      </a: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skaičius yra ne mažesnis 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kaip|:</a:t>
                      </a:r>
                      <a:endParaRPr lang="lt-LT" sz="1800" b="1" dirty="0">
                        <a:effectLst/>
                        <a:latin typeface="Times New Roman" panose="02020603050405020304" pitchFamily="18" charset="0"/>
                        <a:ea typeface="Segoe UI Emoji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5959773"/>
                  </a:ext>
                </a:extLst>
              </a:tr>
              <a:tr h="11673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Per </a:t>
                      </a: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paskutinį olimpinį ciklą laimėtų vietų 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(nuo 1 iki</a:t>
                      </a:r>
                      <a:r>
                        <a:rPr lang="lt-LT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 16 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vietos)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skaičius </a:t>
                      </a:r>
                      <a:r>
                        <a:rPr lang="lt-LT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olimpinėse žaidynėse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, Europos</a:t>
                      </a: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, pasaulio 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čempionatuose, Universiadose </a:t>
                      </a:r>
                      <a:r>
                        <a:rPr lang="lt-LT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ar  olimpiniame festivalyje </a:t>
                      </a:r>
                      <a:r>
                        <a:rPr lang="lt-LT" sz="1800" b="1" dirty="0" smtClean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yra </a:t>
                      </a: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ne mažesnis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59244892"/>
                  </a:ext>
                </a:extLst>
              </a:tr>
              <a:tr h="583672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1800" b="1" dirty="0">
                          <a:effectLst/>
                          <a:latin typeface="Times New Roman" panose="02020603050405020304" pitchFamily="18" charset="0"/>
                          <a:ea typeface="Segoe UI Emoji" panose="020B0502040204020203" pitchFamily="34" charset="0"/>
                          <a:cs typeface="Times New Roman" panose="02020603050405020304" pitchFamily="18" charset="0"/>
                        </a:rPr>
                        <a:t>Komandos per paskutinį olimpinį ciklą dalyvavo aukščiausioje Lietuvos lygoje ir visų amžiaus grupių čempionatuose.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7647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56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Tarybos sprendimu būtų nustatyta, </a:t>
            </a:r>
            <a:r>
              <a:rPr lang="lt-L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kad:</a:t>
            </a:r>
            <a:br>
              <a:rPr lang="lt-L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745673" y="1845425"/>
            <a:ext cx="10091651" cy="4405746"/>
          </a:xfrm>
        </p:spPr>
        <p:txBody>
          <a:bodyPr>
            <a:normAutofit/>
          </a:bodyPr>
          <a:lstStyle/>
          <a:p>
            <a:pPr lvl="1" algn="just"/>
            <a:r>
              <a:rPr lang="lt-LT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buriavimo </a:t>
            </a:r>
            <a:r>
              <a:rPr lang="lt-LT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sporto šaka</a:t>
            </a:r>
            <a:r>
              <a:rPr lang="lt-LT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kuri turi senas tradicijas Klaipėdos mieste ir kuriai plėtoti reikalingos išskirtinės gamtinės sąlygos, </a:t>
            </a:r>
            <a:r>
              <a:rPr lang="lt-LT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laikoma Klaipėdos miesto strategine sporto šaka</a:t>
            </a:r>
            <a:r>
              <a:rPr lang="lt-LT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tose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sporto šakose, kuriose pasaulio ar Europos čempionatai nevykdomi, o vietoje jų rengiamos tos sporto šakos pasaulio ar Europos taurės varžybos, nustatant strategines sporto šakas, įskaitomos šiose varžybose užimtos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vietos dešimtuke.</a:t>
            </a:r>
            <a:endParaRPr 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803" y="404187"/>
            <a:ext cx="896889" cy="108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20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9196304" cy="1280890"/>
          </a:xfrm>
        </p:spPr>
        <p:txBody>
          <a:bodyPr/>
          <a:lstStyle/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Nustačius strategines sporto šakas </a:t>
            </a:r>
            <a:r>
              <a:rPr lang="lt-LT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galėtų būti:</a:t>
            </a:r>
            <a:endParaRPr lang="lt-LT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2589211" y="1567543"/>
            <a:ext cx="9395959" cy="4343679"/>
          </a:xfrm>
        </p:spPr>
        <p:txBody>
          <a:bodyPr/>
          <a:lstStyle/>
          <a:p>
            <a:pPr lvl="0"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skiriamas tam tikru  procentu didesnis finansavimas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 bendro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metinio Kūno kultūros ir sporto programos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biudžeto; </a:t>
            </a:r>
          </a:p>
          <a:p>
            <a:pPr lvl="0"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suteikta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pirmenybė pasirinkti sporto bazių laiko užimtumą;</a:t>
            </a:r>
          </a:p>
          <a:p>
            <a:pPr lvl="0"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skiriamas finansavimas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skatinimas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diferencijuotais sporto krepšeliais (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auksinis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sidabrinis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bronzinis);</a:t>
            </a:r>
          </a:p>
          <a:p>
            <a:pPr lvl="0"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suteiktas </a:t>
            </a:r>
            <a:r>
              <a:rPr lang="lt-L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prioritetas infrastruktūros </a:t>
            </a:r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plėtrai ir gerinimui;</a:t>
            </a:r>
          </a:p>
          <a:p>
            <a:pPr lvl="0" algn="just"/>
            <a:r>
              <a:rPr lang="lt-L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kiti siūlymai.....</a:t>
            </a:r>
            <a:endParaRPr lang="lt-LT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pic>
        <p:nvPicPr>
          <p:cNvPr id="4" name="Paveikslėlis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60" y="351935"/>
            <a:ext cx="896889" cy="108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2855"/>
      </p:ext>
    </p:extLst>
  </p:cSld>
  <p:clrMapOvr>
    <a:masterClrMapping/>
  </p:clrMapOvr>
</p:sld>
</file>

<file path=ppt/theme/theme1.xml><?xml version="1.0" encoding="utf-8"?>
<a:theme xmlns:a="http://schemas.openxmlformats.org/drawingml/2006/main" name="Šnabždesys">
  <a:themeElements>
    <a:clrScheme name="Šilta mėlyn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Šnabždesy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nabždesy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8A2F88-55C5-4ED1-9541-807C65424763}">
  <ds:schemaRefs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Integralo dizainas</Template>
  <TotalTime>0</TotalTime>
  <Words>306</Words>
  <Application>Microsoft Office PowerPoint</Application>
  <PresentationFormat>Plačiaekranė</PresentationFormat>
  <Paragraphs>46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Segoe UI Emoji</vt:lpstr>
      <vt:lpstr>Times New Roman</vt:lpstr>
      <vt:lpstr>Wingdings 3</vt:lpstr>
      <vt:lpstr>Šnabždesys</vt:lpstr>
      <vt:lpstr> KLAIPĖDOS MIESTO STRATEGINĖS SPORTO ŠAKOS                                                   Sporto tarybos darbo grupė                                                                                          2021-09-09</vt:lpstr>
      <vt:lpstr>Strateginių sporto šakų Klaipėdos mieste nustatymo link</vt:lpstr>
      <vt:lpstr>Strateginių sporto šakų Klaipėdos mieste nustatymo link</vt:lpstr>
      <vt:lpstr>Kriterijai, kuriuos turėtų atitikti strateginės sporto šakos Klaipėdos mieste</vt:lpstr>
      <vt:lpstr>Tarybos sprendimu būtų nustatyta, kad: </vt:lpstr>
      <vt:lpstr>Nustačius strategines sporto šakas galėtų būti: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2019-12-03T11:38:27Z</dcterms:created>
  <dcterms:modified xsi:type="dcterms:W3CDTF">2021-11-26T08:55:31Z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