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1551" r:id="rId2"/>
    <p:sldId id="1556" r:id="rId3"/>
    <p:sldId id="1550" r:id="rId4"/>
    <p:sldId id="1554" r:id="rId5"/>
    <p:sldId id="1686" r:id="rId6"/>
    <p:sldId id="1559" r:id="rId7"/>
    <p:sldId id="1575" r:id="rId8"/>
    <p:sldId id="1562" r:id="rId9"/>
    <p:sldId id="1580" r:id="rId10"/>
    <p:sldId id="1582" r:id="rId11"/>
    <p:sldId id="367" r:id="rId12"/>
    <p:sldId id="368" r:id="rId13"/>
    <p:sldId id="370" r:id="rId14"/>
    <p:sldId id="1564" r:id="rId15"/>
    <p:sldId id="1668" r:id="rId16"/>
    <p:sldId id="300" r:id="rId17"/>
    <p:sldId id="1584" r:id="rId18"/>
    <p:sldId id="1587" r:id="rId19"/>
    <p:sldId id="1594" r:id="rId20"/>
    <p:sldId id="1600" r:id="rId21"/>
    <p:sldId id="472" r:id="rId22"/>
    <p:sldId id="1650" r:id="rId23"/>
    <p:sldId id="1652" r:id="rId24"/>
    <p:sldId id="303" r:id="rId25"/>
    <p:sldId id="1692" r:id="rId26"/>
    <p:sldId id="304" r:id="rId27"/>
    <p:sldId id="1694" r:id="rId28"/>
    <p:sldId id="378" r:id="rId29"/>
    <p:sldId id="1690" r:id="rId30"/>
    <p:sldId id="347" r:id="rId31"/>
    <p:sldId id="349" r:id="rId32"/>
    <p:sldId id="351" r:id="rId33"/>
    <p:sldId id="339" r:id="rId34"/>
    <p:sldId id="1662" r:id="rId35"/>
    <p:sldId id="1664" r:id="rId36"/>
    <p:sldId id="381" r:id="rId37"/>
    <p:sldId id="804" r:id="rId38"/>
    <p:sldId id="360" r:id="rId39"/>
    <p:sldId id="482" r:id="rId40"/>
    <p:sldId id="1666" r:id="rId41"/>
    <p:sldId id="1670" r:id="rId42"/>
    <p:sldId id="363" r:id="rId43"/>
    <p:sldId id="1653" r:id="rId44"/>
    <p:sldId id="475" r:id="rId45"/>
    <p:sldId id="1709" r:id="rId46"/>
    <p:sldId id="1711" r:id="rId47"/>
    <p:sldId id="480" r:id="rId48"/>
    <p:sldId id="476" r:id="rId49"/>
    <p:sldId id="364" r:id="rId50"/>
    <p:sldId id="802" r:id="rId51"/>
    <p:sldId id="375" r:id="rId52"/>
    <p:sldId id="374" r:id="rId53"/>
    <p:sldId id="372" r:id="rId54"/>
    <p:sldId id="356" r:id="rId55"/>
    <p:sldId id="1635" r:id="rId56"/>
    <p:sldId id="1655" r:id="rId57"/>
    <p:sldId id="1657" r:id="rId58"/>
    <p:sldId id="1701" r:id="rId59"/>
    <p:sldId id="1702" r:id="rId60"/>
    <p:sldId id="1704" r:id="rId61"/>
    <p:sldId id="1707" r:id="rId62"/>
    <p:sldId id="1548" r:id="rId63"/>
    <p:sldId id="1576" r:id="rId64"/>
    <p:sldId id="1684" r:id="rId65"/>
    <p:sldId id="1605" r:id="rId66"/>
    <p:sldId id="1688" r:id="rId67"/>
    <p:sldId id="1606" r:id="rId68"/>
    <p:sldId id="1610" r:id="rId69"/>
    <p:sldId id="1678" r:id="rId70"/>
    <p:sldId id="168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1" d="100"/>
          <a:sy n="91" d="100"/>
        </p:scale>
        <p:origin x="1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567C-C0F5-4CFC-A07B-50318D761EA7}"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4C815-FCFC-4603-B189-FAE6B698DB72}" type="slidenum">
              <a:rPr lang="en-US" smtClean="0"/>
              <a:t>‹#›</a:t>
            </a:fld>
            <a:endParaRPr lang="en-US"/>
          </a:p>
        </p:txBody>
      </p:sp>
    </p:spTree>
    <p:extLst>
      <p:ext uri="{BB962C8B-B14F-4D97-AF65-F5344CB8AC3E}">
        <p14:creationId xmlns:p14="http://schemas.microsoft.com/office/powerpoint/2010/main" val="422819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EEA0-E307-489E-A8E4-340878CF4E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E9681-C52B-406B-866A-06FE7D84BF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87B76C-F6C4-4F8E-8B7E-B8FAB08105EF}"/>
              </a:ext>
            </a:extLst>
          </p:cNvPr>
          <p:cNvSpPr>
            <a:spLocks noGrp="1"/>
          </p:cNvSpPr>
          <p:nvPr>
            <p:ph type="dt" sz="half" idx="10"/>
          </p:nvPr>
        </p:nvSpPr>
        <p:spPr/>
        <p:txBody>
          <a:bodyPr/>
          <a:lstStyle/>
          <a:p>
            <a:fld id="{E1083323-D03A-40D8-98D7-1211BCA29421}" type="datetime1">
              <a:rPr lang="en-US" smtClean="0"/>
              <a:t>2/24/2023</a:t>
            </a:fld>
            <a:endParaRPr lang="en-US"/>
          </a:p>
        </p:txBody>
      </p:sp>
      <p:sp>
        <p:nvSpPr>
          <p:cNvPr id="5" name="Footer Placeholder 4">
            <a:extLst>
              <a:ext uri="{FF2B5EF4-FFF2-40B4-BE49-F238E27FC236}">
                <a16:creationId xmlns:a16="http://schemas.microsoft.com/office/drawing/2014/main" id="{DC2CE9CF-AC25-43AD-B108-B2CD4E560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0CFCF-9208-426B-83F5-3687A172A185}"/>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1934134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896E-A7FD-4356-97A7-3B80943FEB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0FCA04-AF3A-475C-A292-383DD282AB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BDFAC-5E3F-4877-A8BD-3D18DE07E7A3}"/>
              </a:ext>
            </a:extLst>
          </p:cNvPr>
          <p:cNvSpPr>
            <a:spLocks noGrp="1"/>
          </p:cNvSpPr>
          <p:nvPr>
            <p:ph type="dt" sz="half" idx="10"/>
          </p:nvPr>
        </p:nvSpPr>
        <p:spPr/>
        <p:txBody>
          <a:bodyPr/>
          <a:lstStyle/>
          <a:p>
            <a:fld id="{D0C6D76F-DCA7-4D95-AE8F-7C811F747B7C}" type="datetime1">
              <a:rPr lang="en-US" smtClean="0"/>
              <a:t>2/24/2023</a:t>
            </a:fld>
            <a:endParaRPr lang="en-US"/>
          </a:p>
        </p:txBody>
      </p:sp>
      <p:sp>
        <p:nvSpPr>
          <p:cNvPr id="5" name="Footer Placeholder 4">
            <a:extLst>
              <a:ext uri="{FF2B5EF4-FFF2-40B4-BE49-F238E27FC236}">
                <a16:creationId xmlns:a16="http://schemas.microsoft.com/office/drawing/2014/main" id="{27484B51-DA52-4231-A734-E25430B34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F8CC4-0964-409C-BD09-EF27FC949B0D}"/>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356566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F0FEDA-680D-4FCB-BC73-DB7814A2F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8272CF-B542-45A0-B17A-395EEF6A81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EACBA-C460-4F98-8100-98411CEE5A22}"/>
              </a:ext>
            </a:extLst>
          </p:cNvPr>
          <p:cNvSpPr>
            <a:spLocks noGrp="1"/>
          </p:cNvSpPr>
          <p:nvPr>
            <p:ph type="dt" sz="half" idx="10"/>
          </p:nvPr>
        </p:nvSpPr>
        <p:spPr/>
        <p:txBody>
          <a:bodyPr/>
          <a:lstStyle/>
          <a:p>
            <a:fld id="{E8F204E2-BC87-4568-83BA-0C242FE4077F}" type="datetime1">
              <a:rPr lang="en-US" smtClean="0"/>
              <a:t>2/24/2023</a:t>
            </a:fld>
            <a:endParaRPr lang="en-US"/>
          </a:p>
        </p:txBody>
      </p:sp>
      <p:sp>
        <p:nvSpPr>
          <p:cNvPr id="5" name="Footer Placeholder 4">
            <a:extLst>
              <a:ext uri="{FF2B5EF4-FFF2-40B4-BE49-F238E27FC236}">
                <a16:creationId xmlns:a16="http://schemas.microsoft.com/office/drawing/2014/main" id="{E01D3DE7-A974-4E84-AE36-656F7CC68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00A51-C56E-4073-97A8-0B57EF68184B}"/>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174290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3" y="1635125"/>
            <a:ext cx="7310967" cy="1066800"/>
          </a:xfrm>
        </p:spPr>
        <p:txBody>
          <a:bodyPr/>
          <a:lstStyle/>
          <a:p>
            <a:r>
              <a:rPr lang="en-US"/>
              <a:t>Click to edit Master title style</a:t>
            </a:r>
            <a:endParaRPr lang="ru-RU"/>
          </a:p>
        </p:txBody>
      </p:sp>
      <p:sp>
        <p:nvSpPr>
          <p:cNvPr id="3" name="Rectangle 8">
            <a:extLst>
              <a:ext uri="{FF2B5EF4-FFF2-40B4-BE49-F238E27FC236}">
                <a16:creationId xmlns:a16="http://schemas.microsoft.com/office/drawing/2014/main" id="{567F0574-200C-4C95-B1BE-0AF765F88F75}"/>
              </a:ext>
            </a:extLst>
          </p:cNvPr>
          <p:cNvSpPr>
            <a:spLocks noGrp="1" noChangeArrowheads="1"/>
          </p:cNvSpPr>
          <p:nvPr>
            <p:ph type="dt" sz="half" idx="10"/>
          </p:nvPr>
        </p:nvSpPr>
        <p:spPr>
          <a:ln/>
        </p:spPr>
        <p:txBody>
          <a:bodyPr/>
          <a:lstStyle>
            <a:lvl1pPr>
              <a:defRPr/>
            </a:lvl1pPr>
          </a:lstStyle>
          <a:p>
            <a:pPr>
              <a:defRPr/>
            </a:pPr>
            <a:fld id="{30AFB425-19AC-4E27-818F-27972488A3A4}" type="datetime1">
              <a:rPr lang="en-US" altLang="lt-LT" smtClean="0"/>
              <a:t>2/24/2023</a:t>
            </a:fld>
            <a:endParaRPr lang="en-US" altLang="lt-LT"/>
          </a:p>
        </p:txBody>
      </p:sp>
      <p:sp>
        <p:nvSpPr>
          <p:cNvPr id="4" name="Rectangle 9">
            <a:extLst>
              <a:ext uri="{FF2B5EF4-FFF2-40B4-BE49-F238E27FC236}">
                <a16:creationId xmlns:a16="http://schemas.microsoft.com/office/drawing/2014/main" id="{F15FE9A7-1368-4314-9334-28178D345CCF}"/>
              </a:ext>
            </a:extLst>
          </p:cNvPr>
          <p:cNvSpPr>
            <a:spLocks noGrp="1" noChangeArrowheads="1"/>
          </p:cNvSpPr>
          <p:nvPr>
            <p:ph type="ftr" sz="quarter" idx="11"/>
          </p:nvPr>
        </p:nvSpPr>
        <p:spPr>
          <a:ln/>
        </p:spPr>
        <p:txBody>
          <a:bodyPr/>
          <a:lstStyle>
            <a:lvl1pPr>
              <a:defRPr/>
            </a:lvl1pPr>
          </a:lstStyle>
          <a:p>
            <a:pPr>
              <a:defRPr/>
            </a:pPr>
            <a:endParaRPr lang="en-US" altLang="lt-LT"/>
          </a:p>
        </p:txBody>
      </p:sp>
      <p:sp>
        <p:nvSpPr>
          <p:cNvPr id="5" name="Rectangle 10">
            <a:extLst>
              <a:ext uri="{FF2B5EF4-FFF2-40B4-BE49-F238E27FC236}">
                <a16:creationId xmlns:a16="http://schemas.microsoft.com/office/drawing/2014/main" id="{9975FCE7-59A7-4CFD-B927-6BE2DAABDA2E}"/>
              </a:ext>
            </a:extLst>
          </p:cNvPr>
          <p:cNvSpPr>
            <a:spLocks noGrp="1" noChangeArrowheads="1"/>
          </p:cNvSpPr>
          <p:nvPr>
            <p:ph type="sldNum" sz="quarter" idx="12"/>
          </p:nvPr>
        </p:nvSpPr>
        <p:spPr>
          <a:ln/>
        </p:spPr>
        <p:txBody>
          <a:bodyPr/>
          <a:lstStyle>
            <a:lvl1pPr>
              <a:defRPr/>
            </a:lvl1pPr>
          </a:lstStyle>
          <a:p>
            <a:fld id="{94894251-DBDA-443E-BBFD-3E84BE7D63BC}" type="slidenum">
              <a:rPr lang="en-US" altLang="lt-LT"/>
              <a:pPr/>
              <a:t>‹#›</a:t>
            </a:fld>
            <a:endParaRPr lang="en-US" altLang="lt-LT"/>
          </a:p>
        </p:txBody>
      </p:sp>
    </p:spTree>
    <p:extLst>
      <p:ext uri="{BB962C8B-B14F-4D97-AF65-F5344CB8AC3E}">
        <p14:creationId xmlns:p14="http://schemas.microsoft.com/office/powerpoint/2010/main" val="4039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834621" y="399168"/>
            <a:ext cx="1332416"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363156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6E9C-F16E-4A8B-BE60-315515738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CF126-AA5E-4AD3-A1E0-0C70CE344F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E2CBB-DFA9-4D19-8F69-F710ECA23A0C}"/>
              </a:ext>
            </a:extLst>
          </p:cNvPr>
          <p:cNvSpPr>
            <a:spLocks noGrp="1"/>
          </p:cNvSpPr>
          <p:nvPr>
            <p:ph type="dt" sz="half" idx="10"/>
          </p:nvPr>
        </p:nvSpPr>
        <p:spPr/>
        <p:txBody>
          <a:bodyPr/>
          <a:lstStyle/>
          <a:p>
            <a:fld id="{FC162F3F-3562-4ED7-8D6F-CC90EFA08FBF}" type="datetime1">
              <a:rPr lang="en-US" smtClean="0"/>
              <a:t>2/24/2023</a:t>
            </a:fld>
            <a:endParaRPr lang="en-US"/>
          </a:p>
        </p:txBody>
      </p:sp>
      <p:sp>
        <p:nvSpPr>
          <p:cNvPr id="5" name="Footer Placeholder 4">
            <a:extLst>
              <a:ext uri="{FF2B5EF4-FFF2-40B4-BE49-F238E27FC236}">
                <a16:creationId xmlns:a16="http://schemas.microsoft.com/office/drawing/2014/main" id="{4E226CE9-A86B-4E5F-AEBA-59B2A9985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866BB-0025-4323-A61B-413ED2C51A8C}"/>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284725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F9CD-6D2D-4218-9285-8AB80CE8E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FDB3C-ACBF-490C-BFFB-9D4AFF996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54F958-65C1-4CBE-BE1B-AC66581566A0}"/>
              </a:ext>
            </a:extLst>
          </p:cNvPr>
          <p:cNvSpPr>
            <a:spLocks noGrp="1"/>
          </p:cNvSpPr>
          <p:nvPr>
            <p:ph type="dt" sz="half" idx="10"/>
          </p:nvPr>
        </p:nvSpPr>
        <p:spPr/>
        <p:txBody>
          <a:bodyPr/>
          <a:lstStyle/>
          <a:p>
            <a:fld id="{232E9024-59E8-4A51-AEFA-C43B11D0C045}" type="datetime1">
              <a:rPr lang="en-US" smtClean="0"/>
              <a:t>2/24/2023</a:t>
            </a:fld>
            <a:endParaRPr lang="en-US"/>
          </a:p>
        </p:txBody>
      </p:sp>
      <p:sp>
        <p:nvSpPr>
          <p:cNvPr id="5" name="Footer Placeholder 4">
            <a:extLst>
              <a:ext uri="{FF2B5EF4-FFF2-40B4-BE49-F238E27FC236}">
                <a16:creationId xmlns:a16="http://schemas.microsoft.com/office/drawing/2014/main" id="{0E80633A-640C-4921-86BA-443429139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4FB55-BA34-4A19-9514-7FDD73CE34C3}"/>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334682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4D05-2928-4127-A8AD-982C3049A2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DE0A98-2225-4A92-BD60-AD24E25C81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06E966-914B-4E10-AC9A-806B5FCD90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14B2D-A936-4CE9-ADB9-8C69DF8E631B}"/>
              </a:ext>
            </a:extLst>
          </p:cNvPr>
          <p:cNvSpPr>
            <a:spLocks noGrp="1"/>
          </p:cNvSpPr>
          <p:nvPr>
            <p:ph type="dt" sz="half" idx="10"/>
          </p:nvPr>
        </p:nvSpPr>
        <p:spPr/>
        <p:txBody>
          <a:bodyPr/>
          <a:lstStyle/>
          <a:p>
            <a:fld id="{3B457F8F-5190-4557-99D6-1B3A874C96AD}" type="datetime1">
              <a:rPr lang="en-US" smtClean="0"/>
              <a:t>2/24/2023</a:t>
            </a:fld>
            <a:endParaRPr lang="en-US"/>
          </a:p>
        </p:txBody>
      </p:sp>
      <p:sp>
        <p:nvSpPr>
          <p:cNvPr id="6" name="Footer Placeholder 5">
            <a:extLst>
              <a:ext uri="{FF2B5EF4-FFF2-40B4-BE49-F238E27FC236}">
                <a16:creationId xmlns:a16="http://schemas.microsoft.com/office/drawing/2014/main" id="{7B331928-35A5-4BDE-B84D-78AE1B818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F541D0-6194-427B-92DB-9E19AFCA6B13}"/>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127677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453D-454E-4F1B-99D9-A393C9B725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2EA4C-6D3A-4787-A2B1-E98AB4888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3C27CF-DDBC-463E-B01B-DA4889EAF6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6F17B6-D961-483A-84A5-6641824C3B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F626BF-4C9A-4469-8C2E-2F24A6F102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041DA-2C5D-4343-827A-0D5E650BF9F2}"/>
              </a:ext>
            </a:extLst>
          </p:cNvPr>
          <p:cNvSpPr>
            <a:spLocks noGrp="1"/>
          </p:cNvSpPr>
          <p:nvPr>
            <p:ph type="dt" sz="half" idx="10"/>
          </p:nvPr>
        </p:nvSpPr>
        <p:spPr/>
        <p:txBody>
          <a:bodyPr/>
          <a:lstStyle/>
          <a:p>
            <a:fld id="{1F235058-848C-4EBF-B018-26B8B0A55101}" type="datetime1">
              <a:rPr lang="en-US" smtClean="0"/>
              <a:t>2/24/2023</a:t>
            </a:fld>
            <a:endParaRPr lang="en-US"/>
          </a:p>
        </p:txBody>
      </p:sp>
      <p:sp>
        <p:nvSpPr>
          <p:cNvPr id="8" name="Footer Placeholder 7">
            <a:extLst>
              <a:ext uri="{FF2B5EF4-FFF2-40B4-BE49-F238E27FC236}">
                <a16:creationId xmlns:a16="http://schemas.microsoft.com/office/drawing/2014/main" id="{C04EB80A-E7D5-4DEE-8117-DA4B3137FD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7798C-8146-4661-BCA1-0A8184CCD970}"/>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445765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A035-210C-4EFB-BF74-BAFF8F04E9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8A171-F9D6-4BC7-BE7B-3F13FA025718}"/>
              </a:ext>
            </a:extLst>
          </p:cNvPr>
          <p:cNvSpPr>
            <a:spLocks noGrp="1"/>
          </p:cNvSpPr>
          <p:nvPr>
            <p:ph type="dt" sz="half" idx="10"/>
          </p:nvPr>
        </p:nvSpPr>
        <p:spPr/>
        <p:txBody>
          <a:bodyPr/>
          <a:lstStyle/>
          <a:p>
            <a:fld id="{1BBE14BA-6489-4D21-B490-AC427E16FA17}" type="datetime1">
              <a:rPr lang="en-US" smtClean="0"/>
              <a:t>2/24/2023</a:t>
            </a:fld>
            <a:endParaRPr lang="en-US"/>
          </a:p>
        </p:txBody>
      </p:sp>
      <p:sp>
        <p:nvSpPr>
          <p:cNvPr id="4" name="Footer Placeholder 3">
            <a:extLst>
              <a:ext uri="{FF2B5EF4-FFF2-40B4-BE49-F238E27FC236}">
                <a16:creationId xmlns:a16="http://schemas.microsoft.com/office/drawing/2014/main" id="{F2C35440-63E9-480C-BFEF-060B17A2CD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E4CE2-D332-4A7F-9400-8F851D06A52B}"/>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109248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CC3AE-0AA2-49C7-BFB8-F328C7D2B8BB}"/>
              </a:ext>
            </a:extLst>
          </p:cNvPr>
          <p:cNvSpPr>
            <a:spLocks noGrp="1"/>
          </p:cNvSpPr>
          <p:nvPr>
            <p:ph type="dt" sz="half" idx="10"/>
          </p:nvPr>
        </p:nvSpPr>
        <p:spPr/>
        <p:txBody>
          <a:bodyPr/>
          <a:lstStyle/>
          <a:p>
            <a:fld id="{2571EB0D-4B5B-49C8-8A08-C22D06659373}" type="datetime1">
              <a:rPr lang="en-US" smtClean="0"/>
              <a:t>2/24/2023</a:t>
            </a:fld>
            <a:endParaRPr lang="en-US"/>
          </a:p>
        </p:txBody>
      </p:sp>
      <p:sp>
        <p:nvSpPr>
          <p:cNvPr id="3" name="Footer Placeholder 2">
            <a:extLst>
              <a:ext uri="{FF2B5EF4-FFF2-40B4-BE49-F238E27FC236}">
                <a16:creationId xmlns:a16="http://schemas.microsoft.com/office/drawing/2014/main" id="{C28C8C28-4EB3-4E0F-89D9-F657ADE27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A2604-D601-4815-AFCA-B7FE32799DA9}"/>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204771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25B5-3122-4722-99E5-A8F2254A2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1FC36-764B-4EC5-A55B-8D6A63FA4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5D5097-5E32-4608-AB2A-BC70D689D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FDE9E0-04BB-491C-A96A-334A852F8345}"/>
              </a:ext>
            </a:extLst>
          </p:cNvPr>
          <p:cNvSpPr>
            <a:spLocks noGrp="1"/>
          </p:cNvSpPr>
          <p:nvPr>
            <p:ph type="dt" sz="half" idx="10"/>
          </p:nvPr>
        </p:nvSpPr>
        <p:spPr/>
        <p:txBody>
          <a:bodyPr/>
          <a:lstStyle/>
          <a:p>
            <a:fld id="{54B802AF-C4EC-46F0-A645-98F67999A952}" type="datetime1">
              <a:rPr lang="en-US" smtClean="0"/>
              <a:t>2/24/2023</a:t>
            </a:fld>
            <a:endParaRPr lang="en-US"/>
          </a:p>
        </p:txBody>
      </p:sp>
      <p:sp>
        <p:nvSpPr>
          <p:cNvPr id="6" name="Footer Placeholder 5">
            <a:extLst>
              <a:ext uri="{FF2B5EF4-FFF2-40B4-BE49-F238E27FC236}">
                <a16:creationId xmlns:a16="http://schemas.microsoft.com/office/drawing/2014/main" id="{C6DCBD3C-0872-42E0-B7A0-CEA7634E8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E5FD9-9C26-4129-912D-6A789ADACAA6}"/>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140696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4C76-03AE-4CAB-9768-7972B0F6D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B6BA1-B438-4BC2-A297-1BA222812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4B412D-8BD2-4B11-8416-8D73FF384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7DCF21-97D8-4D24-B337-D2CDBBAF327E}"/>
              </a:ext>
            </a:extLst>
          </p:cNvPr>
          <p:cNvSpPr>
            <a:spLocks noGrp="1"/>
          </p:cNvSpPr>
          <p:nvPr>
            <p:ph type="dt" sz="half" idx="10"/>
          </p:nvPr>
        </p:nvSpPr>
        <p:spPr/>
        <p:txBody>
          <a:bodyPr/>
          <a:lstStyle/>
          <a:p>
            <a:fld id="{2DBBF77E-43B3-499D-B266-01DC577FFAFA}" type="datetime1">
              <a:rPr lang="en-US" smtClean="0"/>
              <a:t>2/24/2023</a:t>
            </a:fld>
            <a:endParaRPr lang="en-US"/>
          </a:p>
        </p:txBody>
      </p:sp>
      <p:sp>
        <p:nvSpPr>
          <p:cNvPr id="6" name="Footer Placeholder 5">
            <a:extLst>
              <a:ext uri="{FF2B5EF4-FFF2-40B4-BE49-F238E27FC236}">
                <a16:creationId xmlns:a16="http://schemas.microsoft.com/office/drawing/2014/main" id="{411BA78A-7E4D-4F10-AD00-419BCF9A1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3ADC3-420E-429E-923A-43E89FA12251}"/>
              </a:ext>
            </a:extLst>
          </p:cNvPr>
          <p:cNvSpPr>
            <a:spLocks noGrp="1"/>
          </p:cNvSpPr>
          <p:nvPr>
            <p:ph type="sldNum" sz="quarter" idx="12"/>
          </p:nvPr>
        </p:nvSpPr>
        <p:spPr/>
        <p:txBody>
          <a:bodyPr/>
          <a:lstStyle/>
          <a:p>
            <a:fld id="{D4562425-17F7-490E-8AAD-585866D8BD3E}" type="slidenum">
              <a:rPr lang="en-US" smtClean="0"/>
              <a:t>‹#›</a:t>
            </a:fld>
            <a:endParaRPr lang="en-US"/>
          </a:p>
        </p:txBody>
      </p:sp>
    </p:spTree>
    <p:extLst>
      <p:ext uri="{BB962C8B-B14F-4D97-AF65-F5344CB8AC3E}">
        <p14:creationId xmlns:p14="http://schemas.microsoft.com/office/powerpoint/2010/main" val="283796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CE4D3-9F3D-46EF-9AD3-3ACC65C4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70CD8-9F12-45EB-B90B-305C1BD8C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3DD92-B024-4F0E-B807-F08E3D3EC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D2731-C95D-4674-BFAA-4D2A808BBD02}" type="datetime1">
              <a:rPr lang="en-US" smtClean="0"/>
              <a:t>2/24/2023</a:t>
            </a:fld>
            <a:endParaRPr lang="en-US"/>
          </a:p>
        </p:txBody>
      </p:sp>
      <p:sp>
        <p:nvSpPr>
          <p:cNvPr id="5" name="Footer Placeholder 4">
            <a:extLst>
              <a:ext uri="{FF2B5EF4-FFF2-40B4-BE49-F238E27FC236}">
                <a16:creationId xmlns:a16="http://schemas.microsoft.com/office/drawing/2014/main" id="{B67EA0EC-CA5A-4670-A6D2-DEC01963C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230A14-BE16-4230-92C0-CE53244E4E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62425-17F7-490E-8AAD-585866D8BD3E}" type="slidenum">
              <a:rPr lang="en-US" smtClean="0"/>
              <a:t>‹#›</a:t>
            </a:fld>
            <a:endParaRPr lang="en-US"/>
          </a:p>
        </p:txBody>
      </p:sp>
    </p:spTree>
    <p:extLst>
      <p:ext uri="{BB962C8B-B14F-4D97-AF65-F5344CB8AC3E}">
        <p14:creationId xmlns:p14="http://schemas.microsoft.com/office/powerpoint/2010/main" val="4027374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media/image23.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alkas.lt/wp-content/uploads/2016/01/Ornamentika-1-Ra%C5%A1tai-augalijos-pasaulio-%C4%AFvaizd%C5%BEiaiI.jpg"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0.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13.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xml"/><Relationship Id="rId5" Type="http://schemas.openxmlformats.org/officeDocument/2006/relationships/image" Target="../media/image150.jpeg"/><Relationship Id="rId4" Type="http://schemas.openxmlformats.org/officeDocument/2006/relationships/image" Target="../media/image149.jpeg"/></Relationships>
</file>

<file path=ppt/slides/_rels/slide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5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6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69.xml.rels><?xml version="1.0" encoding="UTF-8" standalone="yes"?>
<Relationships xmlns="http://schemas.openxmlformats.org/package/2006/relationships"><Relationship Id="rId3" Type="http://schemas.openxmlformats.org/officeDocument/2006/relationships/hyperlink" Target="mailto:petras.grecevicius@gmail.com" TargetMode="External"/><Relationship Id="rId2" Type="http://schemas.openxmlformats.org/officeDocument/2006/relationships/hyperlink" Target="mailto:j.abromas@gmail.com" TargetMode="External"/><Relationship Id="rId1" Type="http://schemas.openxmlformats.org/officeDocument/2006/relationships/slideLayout" Target="../slideLayouts/slideLayout13.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5034" y="1122363"/>
            <a:ext cx="8092965" cy="2387600"/>
          </a:xfrm>
        </p:spPr>
        <p:txBody>
          <a:bodyPr>
            <a:normAutofit/>
          </a:bodyPr>
          <a:lstStyle/>
          <a:p>
            <a:pPr algn="l"/>
            <a:r>
              <a:rPr lang="lt-LT" b="1" dirty="0" smtClean="0">
                <a:solidFill>
                  <a:schemeClr val="accent6">
                    <a:lumMod val="50000"/>
                  </a:schemeClr>
                </a:solidFill>
              </a:rPr>
              <a:t>BALTŲ SAULĖS PARKAS</a:t>
            </a:r>
            <a:r>
              <a:rPr lang="lt-LT" dirty="0" smtClean="0"/>
              <a:t/>
            </a:r>
            <a:br>
              <a:rPr lang="lt-LT" dirty="0" smtClean="0"/>
            </a:br>
            <a:r>
              <a:rPr lang="lt-LT" sz="4000" b="1" dirty="0" smtClean="0">
                <a:solidFill>
                  <a:schemeClr val="accent1">
                    <a:lumMod val="50000"/>
                  </a:schemeClr>
                </a:solidFill>
              </a:rPr>
              <a:t>Mitologinės poilsinės ir žaidimų erdvės projekto koncepcija</a:t>
            </a:r>
            <a:endParaRPr lang="en-US" sz="4000" b="1" dirty="0">
              <a:solidFill>
                <a:schemeClr val="accent1">
                  <a:lumMod val="50000"/>
                </a:schemeClr>
              </a:solidFill>
            </a:endParaRPr>
          </a:p>
        </p:txBody>
      </p:sp>
      <p:sp>
        <p:nvSpPr>
          <p:cNvPr id="3" name="Subtitle 2"/>
          <p:cNvSpPr>
            <a:spLocks noGrp="1"/>
          </p:cNvSpPr>
          <p:nvPr>
            <p:ph type="subTitle" idx="1"/>
          </p:nvPr>
        </p:nvSpPr>
        <p:spPr>
          <a:xfrm>
            <a:off x="1524000" y="4037610"/>
            <a:ext cx="9144000" cy="1220190"/>
          </a:xfrm>
        </p:spPr>
        <p:txBody>
          <a:bodyPr/>
          <a:lstStyle/>
          <a:p>
            <a:r>
              <a:rPr lang="lt-LT" dirty="0" smtClean="0"/>
              <a:t>Prof. dr. Petras Grecevičius, dr. Jonas Abromas</a:t>
            </a:r>
          </a:p>
          <a:p>
            <a:r>
              <a:rPr lang="lt-LT" dirty="0" smtClean="0"/>
              <a:t>Klaipėda, 2023.02.23</a:t>
            </a:r>
            <a:endParaRPr lang="en-US" dirty="0"/>
          </a:p>
        </p:txBody>
      </p:sp>
      <p:pic>
        <p:nvPicPr>
          <p:cNvPr id="4" name="Picture 2" descr="C:\Users\P.G\Desktop\LKAS ŽYMUO P.Grecevičiui už baltų kultūros sklaidą pasaulyje. 2015-10-29.jpg">
            <a:extLst>
              <a:ext uri="{FF2B5EF4-FFF2-40B4-BE49-F238E27FC236}">
                <a16:creationId xmlns:a16="http://schemas.microsoft.com/office/drawing/2014/main" id="{65F10B70-693A-4AAB-B52A-23F1288A51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73018" y="66118"/>
            <a:ext cx="1037291" cy="10562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5497F7-8E7D-4D97-BB4A-DDF0160BD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6844" y="1597572"/>
            <a:ext cx="1477757" cy="1912391"/>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62425-17F7-490E-8AAD-585866D8BD3E}" type="slidenum">
              <a:rPr lang="en-US" smtClean="0"/>
              <a:t>1</a:t>
            </a:fld>
            <a:endParaRPr lang="en-US"/>
          </a:p>
        </p:txBody>
      </p:sp>
    </p:spTree>
    <p:extLst>
      <p:ext uri="{BB962C8B-B14F-4D97-AF65-F5344CB8AC3E}">
        <p14:creationId xmlns:p14="http://schemas.microsoft.com/office/powerpoint/2010/main" val="4205331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1">
                    <a:lumMod val="75000"/>
                  </a:schemeClr>
                </a:solidFill>
                <a:latin typeface="+mn-lt"/>
              </a:rPr>
              <a:t>BALTŲ PASAULIO SAMPRATA. PASAULIO MEDIS</a:t>
            </a:r>
          </a:p>
        </p:txBody>
      </p:sp>
      <p:sp>
        <p:nvSpPr>
          <p:cNvPr id="3" name="Content Placeholder 2"/>
          <p:cNvSpPr>
            <a:spLocks noGrp="1"/>
          </p:cNvSpPr>
          <p:nvPr>
            <p:ph idx="1"/>
          </p:nvPr>
        </p:nvSpPr>
        <p:spPr>
          <a:xfrm>
            <a:off x="493987" y="1690689"/>
            <a:ext cx="8671034" cy="3795712"/>
          </a:xfrm>
        </p:spPr>
        <p:txBody>
          <a:bodyPr>
            <a:normAutofit fontScale="92500"/>
          </a:bodyPr>
          <a:lstStyle/>
          <a:p>
            <a:pPr marL="0" indent="0">
              <a:buNone/>
            </a:pPr>
            <a:r>
              <a:rPr lang="lt-LT" sz="2400" dirty="0" smtClean="0"/>
              <a:t>Baltai </a:t>
            </a:r>
            <a:r>
              <a:rPr lang="en-US" sz="2400" dirty="0" err="1" smtClean="0"/>
              <a:t>turėjo</a:t>
            </a:r>
            <a:r>
              <a:rPr lang="en-US" sz="2400" dirty="0" smtClean="0"/>
              <a:t> </a:t>
            </a:r>
            <a:r>
              <a:rPr lang="lt-LT" sz="2400" dirty="0" smtClean="0"/>
              <a:t>išskirtinai </a:t>
            </a:r>
            <a:r>
              <a:rPr lang="en-US" sz="2400" dirty="0" err="1" smtClean="0"/>
              <a:t>turtingą</a:t>
            </a:r>
            <a:r>
              <a:rPr lang="en-US" sz="2400" dirty="0" smtClean="0"/>
              <a:t> </a:t>
            </a:r>
            <a:r>
              <a:rPr lang="en-US" sz="2400" dirty="0" err="1"/>
              <a:t>mitologiją</a:t>
            </a:r>
            <a:r>
              <a:rPr lang="en-US" sz="2400" dirty="0"/>
              <a:t>, </a:t>
            </a:r>
            <a:r>
              <a:rPr lang="en-US" sz="2400" dirty="0" err="1"/>
              <a:t>religiją</a:t>
            </a:r>
            <a:r>
              <a:rPr lang="en-US" sz="2400" dirty="0"/>
              <a:t>, </a:t>
            </a:r>
            <a:r>
              <a:rPr lang="en-US" sz="2400" dirty="0" err="1"/>
              <a:t>artimą</a:t>
            </a:r>
            <a:r>
              <a:rPr lang="en-US" sz="2400" dirty="0"/>
              <a:t> </a:t>
            </a:r>
            <a:r>
              <a:rPr lang="en-US" sz="2400" dirty="0" err="1"/>
              <a:t>indų</a:t>
            </a:r>
            <a:r>
              <a:rPr lang="en-US" sz="2400" dirty="0"/>
              <a:t>, </a:t>
            </a:r>
            <a:r>
              <a:rPr lang="en-US" sz="2400" dirty="0" err="1"/>
              <a:t>graikų</a:t>
            </a:r>
            <a:r>
              <a:rPr lang="en-US" sz="2400" dirty="0"/>
              <a:t>, </a:t>
            </a:r>
            <a:r>
              <a:rPr lang="en-US" sz="2400" dirty="0" err="1"/>
              <a:t>romėnų</a:t>
            </a:r>
            <a:r>
              <a:rPr lang="en-US" sz="2400" dirty="0"/>
              <a:t> </a:t>
            </a:r>
            <a:r>
              <a:rPr lang="en-US" sz="2400" dirty="0" err="1"/>
              <a:t>mitologijai</a:t>
            </a:r>
            <a:r>
              <a:rPr lang="en-US" sz="2400" dirty="0"/>
              <a:t>. </a:t>
            </a:r>
            <a:endParaRPr lang="lt-LT" sz="2400" dirty="0" smtClean="0"/>
          </a:p>
          <a:p>
            <a:pPr marL="0" indent="0">
              <a:buNone/>
            </a:pPr>
            <a:r>
              <a:rPr lang="lt-LT" sz="2400" dirty="0" smtClean="0"/>
              <a:t>Mes g</a:t>
            </a:r>
            <a:r>
              <a:rPr lang="en-US" sz="2400" dirty="0" err="1" smtClean="0"/>
              <a:t>alime</a:t>
            </a:r>
            <a:r>
              <a:rPr lang="en-US" sz="2400" dirty="0" smtClean="0"/>
              <a:t> </a:t>
            </a:r>
            <a:r>
              <a:rPr lang="en-US" sz="2400" dirty="0" err="1"/>
              <a:t>remtis</a:t>
            </a:r>
            <a:r>
              <a:rPr lang="en-US" sz="2400" dirty="0"/>
              <a:t> </a:t>
            </a:r>
            <a:r>
              <a:rPr lang="en-US" sz="2400" dirty="0" err="1" smtClean="0"/>
              <a:t>kitataučių</a:t>
            </a:r>
            <a:r>
              <a:rPr lang="en-US" sz="2400" dirty="0" smtClean="0"/>
              <a:t> </a:t>
            </a:r>
            <a:r>
              <a:rPr lang="en-US" sz="2400" dirty="0" err="1"/>
              <a:t>užrašais</a:t>
            </a:r>
            <a:r>
              <a:rPr lang="en-US" sz="2400" dirty="0"/>
              <a:t>, </a:t>
            </a:r>
            <a:r>
              <a:rPr lang="en-US" sz="2400" dirty="0" err="1"/>
              <a:t>tautosaka</a:t>
            </a:r>
            <a:r>
              <a:rPr lang="en-US" sz="2400" dirty="0"/>
              <a:t> (</a:t>
            </a:r>
            <a:r>
              <a:rPr lang="en-US" sz="2400" dirty="0" err="1"/>
              <a:t>ypač</a:t>
            </a:r>
            <a:r>
              <a:rPr lang="en-US" sz="2400" dirty="0"/>
              <a:t> </a:t>
            </a:r>
            <a:r>
              <a:rPr lang="en-US" sz="2400" dirty="0" err="1"/>
              <a:t>mitologinėmis</a:t>
            </a:r>
            <a:r>
              <a:rPr lang="en-US" sz="2400" dirty="0"/>
              <a:t> </a:t>
            </a:r>
            <a:r>
              <a:rPr lang="en-US" sz="2400" dirty="0" err="1"/>
              <a:t>kalendorinėmis</a:t>
            </a:r>
            <a:r>
              <a:rPr lang="en-US" sz="2400" dirty="0"/>
              <a:t> </a:t>
            </a:r>
            <a:r>
              <a:rPr lang="en-US" sz="2400" dirty="0" err="1"/>
              <a:t>dainomis</a:t>
            </a:r>
            <a:r>
              <a:rPr lang="en-US" sz="2400" dirty="0"/>
              <a:t>, </a:t>
            </a:r>
            <a:r>
              <a:rPr lang="en-US" sz="2400" dirty="0" err="1"/>
              <a:t>pasakomis</a:t>
            </a:r>
            <a:r>
              <a:rPr lang="en-US" sz="2400" dirty="0"/>
              <a:t>, </a:t>
            </a:r>
            <a:r>
              <a:rPr lang="en-US" sz="2400" dirty="0" err="1"/>
              <a:t>sakmėmis</a:t>
            </a:r>
            <a:r>
              <a:rPr lang="en-US" sz="2400" dirty="0"/>
              <a:t>), </a:t>
            </a:r>
            <a:r>
              <a:rPr lang="en-US" sz="2400" dirty="0" err="1"/>
              <a:t>etnografiniais</a:t>
            </a:r>
            <a:r>
              <a:rPr lang="en-US" sz="2400" dirty="0"/>
              <a:t> </a:t>
            </a:r>
            <a:r>
              <a:rPr lang="en-US" sz="2400" dirty="0" err="1" smtClean="0"/>
              <a:t>radinia</a:t>
            </a:r>
            <a:r>
              <a:rPr lang="lt-LT" sz="2400" dirty="0" smtClean="0"/>
              <a:t>i</a:t>
            </a:r>
            <a:r>
              <a:rPr lang="en-US" sz="2400" dirty="0" smtClean="0"/>
              <a:t>s.</a:t>
            </a:r>
            <a:endParaRPr lang="lt-LT" sz="2400" dirty="0" smtClean="0"/>
          </a:p>
          <a:p>
            <a:pPr marL="0" indent="0">
              <a:buNone/>
            </a:pPr>
            <a:r>
              <a:rPr lang="en-US" sz="2400" dirty="0" err="1" smtClean="0"/>
              <a:t>Senieji</a:t>
            </a:r>
            <a:r>
              <a:rPr lang="en-US" sz="2400" dirty="0" smtClean="0"/>
              <a:t> </a:t>
            </a:r>
            <a:r>
              <a:rPr lang="en-US" sz="2400" dirty="0" err="1"/>
              <a:t>žmonės</a:t>
            </a:r>
            <a:r>
              <a:rPr lang="en-US" sz="2400" dirty="0"/>
              <a:t> </a:t>
            </a:r>
            <a:r>
              <a:rPr lang="en-US" sz="2400" dirty="0" err="1"/>
              <a:t>jautėsi</a:t>
            </a:r>
            <a:r>
              <a:rPr lang="en-US" sz="2400" dirty="0"/>
              <a:t> </a:t>
            </a:r>
            <a:r>
              <a:rPr lang="en-US" sz="2400" dirty="0" err="1"/>
              <a:t>glaudžiai</a:t>
            </a:r>
            <a:r>
              <a:rPr lang="en-US" sz="2400" dirty="0"/>
              <a:t> </a:t>
            </a:r>
            <a:r>
              <a:rPr lang="en-US" sz="2400" dirty="0" err="1"/>
              <a:t>susiję</a:t>
            </a:r>
            <a:r>
              <a:rPr lang="en-US" sz="2400" dirty="0"/>
              <a:t> </a:t>
            </a:r>
            <a:r>
              <a:rPr lang="en-US" sz="2400" dirty="0" err="1"/>
              <a:t>su</a:t>
            </a:r>
            <a:r>
              <a:rPr lang="en-US" sz="2400" dirty="0"/>
              <a:t> </a:t>
            </a:r>
            <a:r>
              <a:rPr lang="en-US" sz="2400" dirty="0" err="1"/>
              <a:t>kosmoso</a:t>
            </a:r>
            <a:r>
              <a:rPr lang="en-US" sz="2400" dirty="0"/>
              <a:t> </a:t>
            </a:r>
            <a:r>
              <a:rPr lang="en-US" sz="2400" dirty="0" err="1"/>
              <a:t>ritmais</a:t>
            </a:r>
            <a:r>
              <a:rPr lang="en-US" sz="2400" dirty="0"/>
              <a:t>. </a:t>
            </a:r>
            <a:r>
              <a:rPr lang="en-US" sz="2400" dirty="0" err="1"/>
              <a:t>Jiems</a:t>
            </a:r>
            <a:r>
              <a:rPr lang="en-US" sz="2400" dirty="0"/>
              <a:t> </a:t>
            </a:r>
            <a:r>
              <a:rPr lang="en-US" sz="2400" dirty="0" err="1"/>
              <a:t>būdingas</a:t>
            </a:r>
            <a:r>
              <a:rPr lang="en-US" sz="2400" dirty="0"/>
              <a:t> </a:t>
            </a:r>
            <a:r>
              <a:rPr lang="en-US" sz="2400" dirty="0" err="1"/>
              <a:t>ciklinis</a:t>
            </a:r>
            <a:r>
              <a:rPr lang="en-US" sz="2400" dirty="0"/>
              <a:t> </a:t>
            </a:r>
            <a:r>
              <a:rPr lang="en-US" sz="2400" dirty="0" err="1"/>
              <a:t>laiko</a:t>
            </a:r>
            <a:r>
              <a:rPr lang="en-US" sz="2400" dirty="0"/>
              <a:t> </a:t>
            </a:r>
            <a:r>
              <a:rPr lang="en-US" sz="2400" dirty="0" err="1"/>
              <a:t>suvokimas</a:t>
            </a:r>
            <a:r>
              <a:rPr lang="en-US" sz="2400" dirty="0"/>
              <a:t>: </a:t>
            </a:r>
            <a:r>
              <a:rPr lang="en-US" sz="2400" dirty="0" err="1"/>
              <a:t>gimimas</a:t>
            </a:r>
            <a:r>
              <a:rPr lang="en-US" sz="2400" dirty="0"/>
              <a:t> – </a:t>
            </a:r>
            <a:r>
              <a:rPr lang="en-US" sz="2400" dirty="0" err="1"/>
              <a:t>augimas</a:t>
            </a:r>
            <a:r>
              <a:rPr lang="en-US" sz="2400" dirty="0"/>
              <a:t> – </a:t>
            </a:r>
            <a:r>
              <a:rPr lang="en-US" sz="2400" dirty="0" err="1"/>
              <a:t>brendimas</a:t>
            </a:r>
            <a:r>
              <a:rPr lang="en-US" sz="2400" dirty="0"/>
              <a:t> – </a:t>
            </a:r>
            <a:r>
              <a:rPr lang="en-US" sz="2400" dirty="0" err="1"/>
              <a:t>nykimas</a:t>
            </a:r>
            <a:r>
              <a:rPr lang="en-US" sz="2400" dirty="0"/>
              <a:t> – </a:t>
            </a:r>
            <a:r>
              <a:rPr lang="en-US" sz="2400" dirty="0" err="1"/>
              <a:t>mirtis</a:t>
            </a:r>
            <a:r>
              <a:rPr lang="en-US" sz="2400" dirty="0"/>
              <a:t> – </a:t>
            </a:r>
            <a:r>
              <a:rPr lang="en-US" sz="2400" dirty="0" err="1"/>
              <a:t>atgimimas</a:t>
            </a:r>
            <a:r>
              <a:rPr lang="en-US" sz="2400" dirty="0"/>
              <a:t>. </a:t>
            </a:r>
            <a:r>
              <a:rPr lang="en-US" sz="2400" dirty="0" err="1"/>
              <a:t>Laikas</a:t>
            </a:r>
            <a:r>
              <a:rPr lang="en-US" sz="2400" dirty="0"/>
              <a:t> tarsi </a:t>
            </a:r>
            <a:r>
              <a:rPr lang="en-US" sz="2400" dirty="0" err="1"/>
              <a:t>eina</a:t>
            </a:r>
            <a:r>
              <a:rPr lang="en-US" sz="2400" dirty="0"/>
              <a:t> </a:t>
            </a:r>
            <a:r>
              <a:rPr lang="en-US" sz="2400" dirty="0" err="1"/>
              <a:t>spirale</a:t>
            </a:r>
            <a:r>
              <a:rPr lang="en-US" sz="2400" dirty="0"/>
              <a:t>, vis </a:t>
            </a:r>
            <a:r>
              <a:rPr lang="en-US" sz="2400" dirty="0" err="1"/>
              <a:t>sugrįždamas</a:t>
            </a:r>
            <a:r>
              <a:rPr lang="en-US" sz="2400" dirty="0"/>
              <a:t> į </a:t>
            </a:r>
            <a:r>
              <a:rPr lang="en-US" sz="2400" dirty="0" err="1"/>
              <a:t>tą</a:t>
            </a:r>
            <a:r>
              <a:rPr lang="en-US" sz="2400" dirty="0"/>
              <a:t> </a:t>
            </a:r>
            <a:r>
              <a:rPr lang="en-US" sz="2400" dirty="0" err="1"/>
              <a:t>patį</a:t>
            </a:r>
            <a:r>
              <a:rPr lang="en-US" sz="2400" dirty="0"/>
              <a:t> </a:t>
            </a:r>
            <a:r>
              <a:rPr lang="en-US" sz="2400" dirty="0" err="1"/>
              <a:t>tašką</a:t>
            </a:r>
            <a:r>
              <a:rPr lang="en-US" sz="2400" dirty="0"/>
              <a:t>, </a:t>
            </a:r>
            <a:r>
              <a:rPr lang="en-US" sz="2400" dirty="0" err="1"/>
              <a:t>prie</a:t>
            </a:r>
            <a:r>
              <a:rPr lang="en-US" sz="2400" dirty="0"/>
              <a:t> </a:t>
            </a:r>
            <a:r>
              <a:rPr lang="en-US" sz="2400" dirty="0" err="1"/>
              <a:t>mitologinės</a:t>
            </a:r>
            <a:r>
              <a:rPr lang="en-US" sz="2400" dirty="0"/>
              <a:t> visa </a:t>
            </a:r>
            <a:r>
              <a:rPr lang="en-US" sz="2400" dirty="0" err="1"/>
              <a:t>ko</a:t>
            </a:r>
            <a:r>
              <a:rPr lang="en-US" sz="2400" dirty="0"/>
              <a:t> </a:t>
            </a:r>
            <a:r>
              <a:rPr lang="en-US" sz="2400" dirty="0" err="1"/>
              <a:t>pradžios</a:t>
            </a:r>
            <a:r>
              <a:rPr lang="en-US" sz="2400" dirty="0"/>
              <a:t>. </a:t>
            </a:r>
            <a:endParaRPr lang="lt-LT" sz="2400" dirty="0" smtClean="0"/>
          </a:p>
          <a:p>
            <a:pPr marL="0" indent="0">
              <a:buNone/>
            </a:pPr>
            <a:endParaRPr lang="lt-LT" sz="2400" dirty="0"/>
          </a:p>
          <a:p>
            <a:pPr marL="0" indent="0">
              <a:buNone/>
            </a:pPr>
            <a:r>
              <a:rPr lang="lt-LT" sz="2400" dirty="0" smtClean="0">
                <a:solidFill>
                  <a:srgbClr val="C00000"/>
                </a:solidFill>
              </a:rPr>
              <a:t>Kaip tai atspindės sukurtame parke?</a:t>
            </a:r>
            <a:endParaRPr lang="en-US" sz="2400" dirty="0">
              <a:solidFill>
                <a:srgbClr val="C00000"/>
              </a:solidFill>
            </a:endParaRPr>
          </a:p>
        </p:txBody>
      </p:sp>
      <p:pic>
        <p:nvPicPr>
          <p:cNvPr id="6146" name="Picture 2" descr="http://www.ethnicart.lt/images/ziniuskrynia/baltsethnocosmology1.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26113" y="365125"/>
            <a:ext cx="2666192" cy="414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76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34A726-D958-4193-8937-F81B3B3D6C6A}"/>
              </a:ext>
            </a:extLst>
          </p:cNvPr>
          <p:cNvSpPr>
            <a:spLocks noGrp="1"/>
          </p:cNvSpPr>
          <p:nvPr>
            <p:ph idx="1"/>
          </p:nvPr>
        </p:nvSpPr>
        <p:spPr>
          <a:xfrm>
            <a:off x="5686098" y="1608083"/>
            <a:ext cx="6106510" cy="4568879"/>
          </a:xfrm>
        </p:spPr>
        <p:txBody>
          <a:bodyPr>
            <a:normAutofit fontScale="92500" lnSpcReduction="10000"/>
          </a:bodyPr>
          <a:lstStyle/>
          <a:p>
            <a:pPr marL="0" indent="0">
              <a:buNone/>
            </a:pPr>
            <a:r>
              <a:rPr lang="lt-LT" dirty="0"/>
              <a:t>AUKŠTAIČIAI</a:t>
            </a:r>
          </a:p>
          <a:p>
            <a:pPr marL="0" indent="0">
              <a:buNone/>
            </a:pPr>
            <a:r>
              <a:rPr lang="lt-LT" dirty="0"/>
              <a:t>Jotvingiai</a:t>
            </a:r>
          </a:p>
          <a:p>
            <a:pPr marL="0" indent="0">
              <a:buNone/>
            </a:pPr>
            <a:r>
              <a:rPr lang="lt-LT" dirty="0"/>
              <a:t>Kuršiai</a:t>
            </a:r>
          </a:p>
          <a:p>
            <a:pPr marL="0" indent="0">
              <a:buNone/>
            </a:pPr>
            <a:r>
              <a:rPr lang="lt-LT" dirty="0"/>
              <a:t>Latgaliai</a:t>
            </a:r>
          </a:p>
          <a:p>
            <a:pPr marL="0" indent="0">
              <a:buNone/>
            </a:pPr>
            <a:r>
              <a:rPr lang="lt-LT" dirty="0"/>
              <a:t>Lietuviai</a:t>
            </a:r>
          </a:p>
          <a:p>
            <a:pPr marL="0" indent="0">
              <a:buNone/>
            </a:pPr>
            <a:r>
              <a:rPr lang="lt-LT" dirty="0"/>
              <a:t>Prūsai</a:t>
            </a:r>
          </a:p>
          <a:p>
            <a:pPr marL="0" indent="0">
              <a:buNone/>
            </a:pPr>
            <a:r>
              <a:rPr lang="lt-LT" dirty="0"/>
              <a:t>Skalviai</a:t>
            </a:r>
          </a:p>
          <a:p>
            <a:pPr marL="0" indent="0">
              <a:buNone/>
            </a:pPr>
            <a:r>
              <a:rPr lang="lt-LT" dirty="0"/>
              <a:t>Žemaičiai</a:t>
            </a:r>
          </a:p>
          <a:p>
            <a:pPr marL="0" indent="0">
              <a:buNone/>
            </a:pPr>
            <a:r>
              <a:rPr lang="lt-LT" dirty="0"/>
              <a:t>Žiemgaliai</a:t>
            </a:r>
          </a:p>
          <a:p>
            <a:pPr marL="0" indent="0">
              <a:buNone/>
            </a:pPr>
            <a:r>
              <a:rPr lang="lt-LT" dirty="0"/>
              <a:t>Vakarų ir rytų baltai</a:t>
            </a:r>
          </a:p>
          <a:p>
            <a:endParaRPr lang="en-US" dirty="0"/>
          </a:p>
        </p:txBody>
      </p:sp>
      <p:pic>
        <p:nvPicPr>
          <p:cNvPr id="21506" name="Picture 2" descr="SusijÄs vaizdas">
            <a:extLst>
              <a:ext uri="{FF2B5EF4-FFF2-40B4-BE49-F238E27FC236}">
                <a16:creationId xmlns:a16="http://schemas.microsoft.com/office/drawing/2014/main" id="{B6615FC7-A5A6-491E-9CD7-74D33099C3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522" y="129867"/>
            <a:ext cx="4928745" cy="342263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11</a:t>
            </a:fld>
            <a:endParaRPr lang="en-US"/>
          </a:p>
        </p:txBody>
      </p:sp>
      <p:sp>
        <p:nvSpPr>
          <p:cNvPr id="6" name="Title 5"/>
          <p:cNvSpPr>
            <a:spLocks noGrp="1"/>
          </p:cNvSpPr>
          <p:nvPr>
            <p:ph type="title"/>
          </p:nvPr>
        </p:nvSpPr>
        <p:spPr>
          <a:xfrm>
            <a:off x="5202620" y="365125"/>
            <a:ext cx="6894787" cy="1325563"/>
          </a:xfrm>
        </p:spPr>
        <p:txBody>
          <a:bodyPr>
            <a:normAutofit/>
          </a:bodyPr>
          <a:lstStyle/>
          <a:p>
            <a:r>
              <a:rPr lang="lt-LT" sz="3600" dirty="0" smtClean="0">
                <a:solidFill>
                  <a:schemeClr val="accent1">
                    <a:lumMod val="75000"/>
                  </a:schemeClr>
                </a:solidFill>
                <a:latin typeface="+mn-lt"/>
              </a:rPr>
              <a:t>Baltų kultūros teritorinė sklaida</a:t>
            </a:r>
            <a:endParaRPr lang="en-US" sz="3600" dirty="0">
              <a:solidFill>
                <a:schemeClr val="accent1">
                  <a:lumMod val="75000"/>
                </a:schemeClr>
              </a:solidFill>
              <a:latin typeface="+mn-lt"/>
            </a:endParaRPr>
          </a:p>
        </p:txBody>
      </p:sp>
      <p:pic>
        <p:nvPicPr>
          <p:cNvPr id="7" name="Picture 2" descr="https://cdn.aiidatapro.net/media/4e/cc/08/t780x490/4ecc085ed59c85f02cc6b47b6444ad0c52dd24f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522" y="3628850"/>
            <a:ext cx="4922954" cy="309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96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D410-D831-4F9D-AF1B-11AF27C13B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A92B6A-7A10-4D8D-A683-05A179558E23}"/>
              </a:ext>
            </a:extLst>
          </p:cNvPr>
          <p:cNvSpPr>
            <a:spLocks noGrp="1"/>
          </p:cNvSpPr>
          <p:nvPr>
            <p:ph idx="1"/>
          </p:nvPr>
        </p:nvSpPr>
        <p:spPr/>
        <p:txBody>
          <a:bodyPr/>
          <a:lstStyle/>
          <a:p>
            <a:endParaRPr lang="en-US"/>
          </a:p>
        </p:txBody>
      </p:sp>
      <p:pic>
        <p:nvPicPr>
          <p:cNvPr id="22530" name="Picture 2" descr="Vaizdo rezultatas pagal uÅ¾klausÄ âIstorinÄs baltÅ³ Å¾emÄsâ">
            <a:extLst>
              <a:ext uri="{FF2B5EF4-FFF2-40B4-BE49-F238E27FC236}">
                <a16:creationId xmlns:a16="http://schemas.microsoft.com/office/drawing/2014/main" id="{7455D008-06C2-4236-BF0E-788C8E981B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835" y="127553"/>
            <a:ext cx="9454006" cy="661780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12</a:t>
            </a:fld>
            <a:endParaRPr lang="en-US"/>
          </a:p>
        </p:txBody>
      </p:sp>
    </p:spTree>
    <p:extLst>
      <p:ext uri="{BB962C8B-B14F-4D97-AF65-F5344CB8AC3E}">
        <p14:creationId xmlns:p14="http://schemas.microsoft.com/office/powerpoint/2010/main" val="2394595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F0AC-4072-45E8-8779-E63F50A54B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14EE9B-3981-4CB7-9021-4F4E43DF8514}"/>
              </a:ext>
            </a:extLst>
          </p:cNvPr>
          <p:cNvSpPr>
            <a:spLocks noGrp="1"/>
          </p:cNvSpPr>
          <p:nvPr>
            <p:ph idx="1"/>
          </p:nvPr>
        </p:nvSpPr>
        <p:spPr>
          <a:xfrm>
            <a:off x="8865702" y="2381424"/>
            <a:ext cx="3226079" cy="4340051"/>
          </a:xfrm>
        </p:spPr>
        <p:txBody>
          <a:bodyPr>
            <a:normAutofit fontScale="55000" lnSpcReduction="20000"/>
          </a:bodyPr>
          <a:lstStyle/>
          <a:p>
            <a:pPr marL="0" indent="0">
              <a:buNone/>
            </a:pPr>
            <a:r>
              <a:rPr lang="lt-LT" sz="4400" dirty="0"/>
              <a:t>Kaip teigė vienas didžiausių etninės kultūros autoritetų, šviesios atminties profesorius dr. Norbertas Vėlius: </a:t>
            </a:r>
            <a:r>
              <a:rPr lang="lt-LT" sz="4400" dirty="0">
                <a:solidFill>
                  <a:srgbClr val="FF0000"/>
                </a:solidFill>
              </a:rPr>
              <a:t>„Etninės kultūros negalima atskirti nuo visos kultūros. Tai yra viena iš ryškiausių mūsų kultūros spalvų. Etninė kultūra kaip oras supa mus ir yra mumyse pačiuose. </a:t>
            </a:r>
            <a:r>
              <a:rPr lang="lt-LT" dirty="0"/>
              <a:t/>
            </a:r>
            <a:br>
              <a:rPr lang="lt-LT" dirty="0"/>
            </a:br>
            <a:endParaRPr lang="en-US" dirty="0"/>
          </a:p>
        </p:txBody>
      </p:sp>
      <p:pic>
        <p:nvPicPr>
          <p:cNvPr id="26626" name="Picture 2" descr="Vaizdo rezultatas pagal uÅ¾klausÄ âIstorinÄs baltÅ³ Å¾emÄsâ">
            <a:extLst>
              <a:ext uri="{FF2B5EF4-FFF2-40B4-BE49-F238E27FC236}">
                <a16:creationId xmlns:a16="http://schemas.microsoft.com/office/drawing/2014/main" id="{924C2451-4CA2-4157-A303-01207EF120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219" y="123411"/>
            <a:ext cx="8572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etuvos etnografiniai regionai â ar paÅ¾Ä¯state juos visus?">
            <a:extLst>
              <a:ext uri="{FF2B5EF4-FFF2-40B4-BE49-F238E27FC236}">
                <a16:creationId xmlns:a16="http://schemas.microsoft.com/office/drawing/2014/main" id="{62DC5D05-9DAF-4407-96CF-9B3040EF6A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5703" y="154057"/>
            <a:ext cx="3226078" cy="201629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62425-17F7-490E-8AAD-585866D8BD3E}" type="slidenum">
              <a:rPr lang="en-US" smtClean="0"/>
              <a:t>13</a:t>
            </a:fld>
            <a:endParaRPr lang="en-US"/>
          </a:p>
        </p:txBody>
      </p:sp>
    </p:spTree>
    <p:extLst>
      <p:ext uri="{BB962C8B-B14F-4D97-AF65-F5344CB8AC3E}">
        <p14:creationId xmlns:p14="http://schemas.microsoft.com/office/powerpoint/2010/main" val="3346106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8FF7-C8D0-4796-939B-991090EB63D7}"/>
              </a:ext>
            </a:extLst>
          </p:cNvPr>
          <p:cNvSpPr>
            <a:spLocks noGrp="1"/>
          </p:cNvSpPr>
          <p:nvPr>
            <p:ph type="ctrTitle"/>
          </p:nvPr>
        </p:nvSpPr>
        <p:spPr>
          <a:xfrm>
            <a:off x="3631096" y="1122363"/>
            <a:ext cx="8269356" cy="1822718"/>
          </a:xfrm>
        </p:spPr>
        <p:txBody>
          <a:bodyPr>
            <a:normAutofit fontScale="90000"/>
          </a:bodyPr>
          <a:lstStyle/>
          <a:p>
            <a:pPr algn="l"/>
            <a:r>
              <a:rPr lang="lt-LT" sz="3600" b="1" dirty="0" smtClean="0"/>
              <a:t/>
            </a:r>
            <a:br>
              <a:rPr lang="lt-LT" sz="3600" b="1" dirty="0" smtClean="0"/>
            </a:br>
            <a:r>
              <a:rPr lang="lt-LT" sz="3200" dirty="0"/>
              <a:t/>
            </a:r>
            <a:br>
              <a:rPr lang="lt-LT" sz="3200" dirty="0"/>
            </a:br>
            <a:r>
              <a:rPr lang="en-US" sz="3600" cap="all" dirty="0" smtClean="0">
                <a:solidFill>
                  <a:schemeClr val="accent1">
                    <a:lumMod val="75000"/>
                  </a:schemeClr>
                </a:solidFill>
                <a:effectLst/>
                <a:latin typeface="Roboto Condensed"/>
              </a:rPr>
              <a:t>BALTIŠKOJO </a:t>
            </a:r>
            <a:r>
              <a:rPr lang="en-US" sz="3600" cap="all" dirty="0">
                <a:solidFill>
                  <a:schemeClr val="accent1">
                    <a:lumMod val="75000"/>
                  </a:schemeClr>
                </a:solidFill>
                <a:effectLst/>
                <a:latin typeface="Roboto Condensed"/>
              </a:rPr>
              <a:t>KRAŠTOVAIZDŽIO ŽENKLŲ INTERPRETAVIMAS XXI AMŽIUJE</a:t>
            </a:r>
            <a:r>
              <a:rPr lang="lt-LT" sz="3200" b="1" cap="all" dirty="0">
                <a:effectLst/>
                <a:latin typeface="Roboto Condensed"/>
              </a:rPr>
              <a:t/>
            </a:r>
            <a:br>
              <a:rPr lang="lt-LT" sz="3200" b="1" cap="all" dirty="0">
                <a:effectLst/>
                <a:latin typeface="Roboto Condensed"/>
              </a:rPr>
            </a:br>
            <a:r>
              <a:rPr lang="en-US" sz="3600" b="1" cap="all" dirty="0">
                <a:effectLst/>
                <a:latin typeface="Roboto Condensed"/>
              </a:rPr>
              <a:t/>
            </a:r>
            <a:br>
              <a:rPr lang="en-US" sz="3600" b="1" cap="all" dirty="0">
                <a:effectLst/>
                <a:latin typeface="Roboto Condensed"/>
              </a:rPr>
            </a:br>
            <a:endParaRPr lang="en-US" sz="2800" dirty="0"/>
          </a:p>
        </p:txBody>
      </p:sp>
      <p:sp>
        <p:nvSpPr>
          <p:cNvPr id="3" name="Subtitle 2">
            <a:extLst>
              <a:ext uri="{FF2B5EF4-FFF2-40B4-BE49-F238E27FC236}">
                <a16:creationId xmlns:a16="http://schemas.microsoft.com/office/drawing/2014/main" id="{F2C3E6C8-D37D-473F-9B44-C017347A2891}"/>
              </a:ext>
            </a:extLst>
          </p:cNvPr>
          <p:cNvSpPr>
            <a:spLocks noGrp="1"/>
          </p:cNvSpPr>
          <p:nvPr>
            <p:ph type="subTitle" idx="1"/>
          </p:nvPr>
        </p:nvSpPr>
        <p:spPr>
          <a:xfrm>
            <a:off x="3631096" y="4055164"/>
            <a:ext cx="7050156" cy="1202635"/>
          </a:xfrm>
        </p:spPr>
        <p:txBody>
          <a:bodyPr/>
          <a:lstStyle/>
          <a:p>
            <a:pPr algn="l"/>
            <a:endParaRPr lang="en-US" dirty="0"/>
          </a:p>
        </p:txBody>
      </p:sp>
      <p:pic>
        <p:nvPicPr>
          <p:cNvPr id="4" name="Picture 2" descr="http://alkas.lt/wp-content/uploads/2012/01/Nuotr1-Baltu-rastai-1.jpg">
            <a:extLst>
              <a:ext uri="{FF2B5EF4-FFF2-40B4-BE49-F238E27FC236}">
                <a16:creationId xmlns:a16="http://schemas.microsoft.com/office/drawing/2014/main" id="{380FB0A2-A6CF-497B-A5D8-EB0227031C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261" y="187601"/>
            <a:ext cx="3396170" cy="616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C91D773E-CC57-43FF-93E0-707CA4AA55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3631096" y="4410675"/>
            <a:ext cx="2923994" cy="1957207"/>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62425-17F7-490E-8AAD-585866D8BD3E}" type="slidenum">
              <a:rPr lang="en-US" smtClean="0"/>
              <a:t>14</a:t>
            </a:fld>
            <a:endParaRPr lang="en-US"/>
          </a:p>
        </p:txBody>
      </p:sp>
      <p:pic>
        <p:nvPicPr>
          <p:cNvPr id="2050" name="Picture 2" descr="https://upload.wikimedia.org/wikipedia/commons/thumb/3/30/Amber_Bernstein_many_stones.jpg/480px-Amber_Bernstein_many_stone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1096" y="2276216"/>
            <a:ext cx="2923994" cy="1947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ChangeAspect="1"/>
          </p:cNvGraphicFramePr>
          <p:nvPr>
            <p:extLst>
              <p:ext uri="{D42A27DB-BD31-4B8C-83A1-F6EECF244321}">
                <p14:modId xmlns:p14="http://schemas.microsoft.com/office/powerpoint/2010/main" val="3030080957"/>
              </p:ext>
            </p:extLst>
          </p:nvPr>
        </p:nvGraphicFramePr>
        <p:xfrm>
          <a:off x="98425" y="98425"/>
          <a:ext cx="1052513" cy="515938"/>
        </p:xfrm>
        <a:graphic>
          <a:graphicData uri="http://schemas.openxmlformats.org/presentationml/2006/ole">
            <mc:AlternateContent xmlns:mc="http://schemas.openxmlformats.org/markup-compatibility/2006">
              <mc:Choice xmlns:v="urn:schemas-microsoft-com:vml" Requires="v">
                <p:oleObj spid="_x0000_s2075" name="Packager Shell Object" showAsIcon="1" r:id="rId6" imgW="1051920" imgH="516600" progId="Package">
                  <p:embed/>
                </p:oleObj>
              </mc:Choice>
              <mc:Fallback>
                <p:oleObj name="Packager Shell Object" showAsIcon="1" r:id="rId6" imgW="1051920" imgH="516600" progId="Package">
                  <p:embed/>
                  <p:pic>
                    <p:nvPicPr>
                      <p:cNvPr id="0" name=""/>
                      <p:cNvPicPr/>
                      <p:nvPr/>
                    </p:nvPicPr>
                    <p:blipFill>
                      <a:blip r:embed="rId7"/>
                      <a:stretch>
                        <a:fillRect/>
                      </a:stretch>
                    </p:blipFill>
                    <p:spPr>
                      <a:xfrm>
                        <a:off x="98425" y="98425"/>
                        <a:ext cx="1052513" cy="515938"/>
                      </a:xfrm>
                      <a:prstGeom prst="rect">
                        <a:avLst/>
                      </a:prstGeom>
                    </p:spPr>
                  </p:pic>
                </p:oleObj>
              </mc:Fallback>
            </mc:AlternateContent>
          </a:graphicData>
        </a:graphic>
      </p:graphicFrame>
      <p:pic>
        <p:nvPicPr>
          <p:cNvPr id="10" name="Picture 4" descr="Lietuvos etnografiniai regionai â ar paÅ¾Ä¯state juos visus?">
            <a:extLst>
              <a:ext uri="{FF2B5EF4-FFF2-40B4-BE49-F238E27FC236}">
                <a16:creationId xmlns:a16="http://schemas.microsoft.com/office/drawing/2014/main" id="{6765001D-1BDD-4244-A877-7EE5E56A838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39755" y="2276216"/>
            <a:ext cx="5440179" cy="408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64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38" y="274638"/>
            <a:ext cx="9816662" cy="1143000"/>
          </a:xfrm>
        </p:spPr>
        <p:txBody>
          <a:bodyPr rtlCol="0">
            <a:noAutofit/>
          </a:bodyPr>
          <a:lstStyle/>
          <a:p>
            <a:pPr>
              <a:defRPr/>
            </a:pPr>
            <a:r>
              <a:rPr lang="en-US" sz="2800" b="1" dirty="0" err="1">
                <a:solidFill>
                  <a:schemeClr val="accent1">
                    <a:lumMod val="75000"/>
                  </a:schemeClr>
                </a:solidFill>
              </a:rPr>
              <a:t>Kaip</a:t>
            </a:r>
            <a:r>
              <a:rPr lang="en-US" sz="2800" b="1" dirty="0">
                <a:solidFill>
                  <a:schemeClr val="accent1">
                    <a:lumMod val="75000"/>
                  </a:schemeClr>
                </a:solidFill>
              </a:rPr>
              <a:t> </a:t>
            </a:r>
            <a:r>
              <a:rPr lang="en-US" sz="2800" b="1" dirty="0" err="1">
                <a:solidFill>
                  <a:schemeClr val="accent1">
                    <a:lumMod val="75000"/>
                  </a:schemeClr>
                </a:solidFill>
              </a:rPr>
              <a:t>galim</a:t>
            </a:r>
            <a:r>
              <a:rPr lang="en-US" sz="2800" b="1" dirty="0">
                <a:solidFill>
                  <a:schemeClr val="accent1">
                    <a:lumMod val="75000"/>
                  </a:schemeClr>
                </a:solidFill>
              </a:rPr>
              <a:t> </a:t>
            </a:r>
            <a:r>
              <a:rPr lang="en-US" sz="2800" b="1" dirty="0" err="1">
                <a:solidFill>
                  <a:schemeClr val="accent1">
                    <a:lumMod val="75000"/>
                  </a:schemeClr>
                </a:solidFill>
              </a:rPr>
              <a:t>pritaikyti</a:t>
            </a:r>
            <a:r>
              <a:rPr lang="en-US" sz="2800" b="1" dirty="0">
                <a:solidFill>
                  <a:schemeClr val="accent1">
                    <a:lumMod val="75000"/>
                  </a:schemeClr>
                </a:solidFill>
              </a:rPr>
              <a:t> </a:t>
            </a:r>
            <a:r>
              <a:rPr lang="en-US" sz="2800" b="1" dirty="0" err="1">
                <a:solidFill>
                  <a:schemeClr val="accent1">
                    <a:lumMod val="75000"/>
                  </a:schemeClr>
                </a:solidFill>
              </a:rPr>
              <a:t>savo</a:t>
            </a:r>
            <a:r>
              <a:rPr lang="en-US" sz="2800" b="1" dirty="0">
                <a:solidFill>
                  <a:schemeClr val="accent1">
                    <a:lumMod val="75000"/>
                  </a:schemeClr>
                </a:solidFill>
              </a:rPr>
              <a:t> k</a:t>
            </a:r>
            <a:r>
              <a:rPr lang="lt-LT" sz="2800" b="1" dirty="0">
                <a:solidFill>
                  <a:schemeClr val="accent1">
                    <a:lumMod val="75000"/>
                  </a:schemeClr>
                </a:solidFill>
              </a:rPr>
              <a:t>ūryboje balt</a:t>
            </a:r>
            <a:r>
              <a:rPr lang="en-US" sz="2800" b="1" dirty="0" err="1">
                <a:solidFill>
                  <a:schemeClr val="accent1">
                    <a:lumMod val="75000"/>
                  </a:schemeClr>
                </a:solidFill>
              </a:rPr>
              <a:t>i</a:t>
            </a:r>
            <a:r>
              <a:rPr lang="lt-LT" sz="2800" b="1" dirty="0">
                <a:solidFill>
                  <a:schemeClr val="accent1">
                    <a:lumMod val="75000"/>
                  </a:schemeClr>
                </a:solidFill>
              </a:rPr>
              <a:t>š</a:t>
            </a:r>
            <a:r>
              <a:rPr lang="en-US" sz="2800" b="1" dirty="0">
                <a:solidFill>
                  <a:schemeClr val="accent1">
                    <a:lumMod val="75000"/>
                  </a:schemeClr>
                </a:solidFill>
              </a:rPr>
              <a:t>k</a:t>
            </a:r>
            <a:r>
              <a:rPr lang="lt-LT" sz="2800" b="1" dirty="0">
                <a:solidFill>
                  <a:schemeClr val="accent1">
                    <a:lumMod val="75000"/>
                  </a:schemeClr>
                </a:solidFill>
              </a:rPr>
              <a:t>ą</a:t>
            </a:r>
            <a:r>
              <a:rPr lang="en-US" sz="2800" b="1" dirty="0">
                <a:solidFill>
                  <a:schemeClr val="accent1">
                    <a:lumMod val="75000"/>
                  </a:schemeClr>
                </a:solidFill>
              </a:rPr>
              <a:t>j</a:t>
            </a:r>
            <a:r>
              <a:rPr lang="lt-LT" sz="2800" b="1" dirty="0">
                <a:solidFill>
                  <a:schemeClr val="accent1">
                    <a:lumMod val="75000"/>
                  </a:schemeClr>
                </a:solidFill>
              </a:rPr>
              <a:t>ą</a:t>
            </a:r>
            <a:r>
              <a:rPr lang="en-US" sz="2800" b="1" dirty="0">
                <a:solidFill>
                  <a:schemeClr val="accent1">
                    <a:lumMod val="75000"/>
                  </a:schemeClr>
                </a:solidFill>
              </a:rPr>
              <a:t> </a:t>
            </a:r>
            <a:r>
              <a:rPr lang="en-US" sz="2800" b="1" dirty="0" err="1">
                <a:solidFill>
                  <a:schemeClr val="accent1">
                    <a:lumMod val="75000"/>
                  </a:schemeClr>
                </a:solidFill>
              </a:rPr>
              <a:t>kult</a:t>
            </a:r>
            <a:r>
              <a:rPr lang="lt-LT" sz="2800" b="1" dirty="0">
                <a:solidFill>
                  <a:schemeClr val="accent1">
                    <a:lumMod val="75000"/>
                  </a:schemeClr>
                </a:solidFill>
              </a:rPr>
              <a:t>ū</a:t>
            </a:r>
            <a:r>
              <a:rPr lang="en-US" sz="2800" b="1" dirty="0">
                <a:solidFill>
                  <a:schemeClr val="accent1">
                    <a:lumMod val="75000"/>
                  </a:schemeClr>
                </a:solidFill>
              </a:rPr>
              <a:t>r</a:t>
            </a:r>
            <a:r>
              <a:rPr lang="lt-LT" sz="2800" b="1" dirty="0">
                <a:solidFill>
                  <a:schemeClr val="accent1">
                    <a:lumMod val="75000"/>
                  </a:schemeClr>
                </a:solidFill>
              </a:rPr>
              <a:t>ą?</a:t>
            </a:r>
            <a:br>
              <a:rPr lang="lt-LT" sz="2800" b="1" dirty="0">
                <a:solidFill>
                  <a:schemeClr val="accent1">
                    <a:lumMod val="75000"/>
                  </a:schemeClr>
                </a:solidFill>
              </a:rPr>
            </a:br>
            <a:r>
              <a:rPr lang="lt-LT" sz="2800" b="1" dirty="0">
                <a:solidFill>
                  <a:schemeClr val="accent1">
                    <a:lumMod val="75000"/>
                  </a:schemeClr>
                </a:solidFill>
              </a:rPr>
              <a:t>Filosofija, tradicija ir sodo – parko estetika</a:t>
            </a:r>
            <a:endParaRPr lang="en-US" sz="2800" b="1" dirty="0">
              <a:solidFill>
                <a:schemeClr val="accent1">
                  <a:lumMod val="75000"/>
                </a:schemeClr>
              </a:solidFill>
            </a:endParaRPr>
          </a:p>
        </p:txBody>
      </p:sp>
      <p:sp>
        <p:nvSpPr>
          <p:cNvPr id="17411" name="Content Placeholder 2"/>
          <p:cNvSpPr>
            <a:spLocks noGrp="1"/>
          </p:cNvSpPr>
          <p:nvPr>
            <p:ph idx="1"/>
          </p:nvPr>
        </p:nvSpPr>
        <p:spPr>
          <a:xfrm>
            <a:off x="1981200" y="1600200"/>
            <a:ext cx="9372600" cy="5068888"/>
          </a:xfrm>
        </p:spPr>
        <p:txBody>
          <a:bodyPr>
            <a:normAutofit fontScale="92500"/>
          </a:bodyPr>
          <a:lstStyle/>
          <a:p>
            <a:pPr marL="514350" indent="-514350">
              <a:lnSpc>
                <a:spcPct val="80000"/>
              </a:lnSpc>
              <a:buFont typeface="Arial" charset="0"/>
              <a:buAutoNum type="arabicPeriod"/>
            </a:pPr>
            <a:r>
              <a:rPr lang="lt-LT" sz="2700" dirty="0"/>
              <a:t>Pasaulio modelio suvokimas.</a:t>
            </a:r>
            <a:r>
              <a:rPr lang="lt-LT" sz="2700" i="1" dirty="0"/>
              <a:t> Saulės, mėnulio </a:t>
            </a:r>
            <a:r>
              <a:rPr lang="lt-LT" sz="2700" dirty="0"/>
              <a:t>simbolika sodyboje.</a:t>
            </a:r>
          </a:p>
          <a:p>
            <a:pPr marL="514350" indent="-514350">
              <a:lnSpc>
                <a:spcPct val="80000"/>
              </a:lnSpc>
              <a:buFont typeface="Arial" charset="0"/>
              <a:buAutoNum type="arabicPeriod"/>
            </a:pPr>
            <a:r>
              <a:rPr lang="lt-LT" sz="2700" dirty="0"/>
              <a:t>Pagarba gamtos jėgoms, gamtos reiškinių supratimas.</a:t>
            </a:r>
          </a:p>
          <a:p>
            <a:pPr marL="514350" indent="-514350">
              <a:lnSpc>
                <a:spcPct val="80000"/>
              </a:lnSpc>
              <a:buFont typeface="Arial" charset="0"/>
              <a:buAutoNum type="arabicPeriod"/>
            </a:pPr>
            <a:r>
              <a:rPr lang="lt-LT" sz="2700" dirty="0"/>
              <a:t>Pagarba medžiui. Šventgirių prasmė.</a:t>
            </a:r>
          </a:p>
          <a:p>
            <a:pPr marL="514350" indent="-514350">
              <a:lnSpc>
                <a:spcPct val="80000"/>
              </a:lnSpc>
              <a:buFont typeface="Arial" charset="0"/>
              <a:buAutoNum type="arabicPeriod"/>
            </a:pPr>
            <a:r>
              <a:rPr lang="lt-LT" sz="2700" dirty="0"/>
              <a:t>Harmonija tarp natūralios gamtos pagrindo ir žmogaus sukurtos dalies. Gebėjimas darniai įsirašyti į aplinką.</a:t>
            </a:r>
          </a:p>
          <a:p>
            <a:pPr marL="0" indent="0">
              <a:lnSpc>
                <a:spcPct val="80000"/>
              </a:lnSpc>
              <a:buNone/>
            </a:pPr>
            <a:r>
              <a:rPr lang="lt-LT" sz="2700" dirty="0"/>
              <a:t>5.   Grožio pagrindas įvairovėje. </a:t>
            </a:r>
            <a:r>
              <a:rPr lang="lt-LT" sz="2700" i="1" dirty="0"/>
              <a:t>Koloristikos tradicija.Formos logika.</a:t>
            </a:r>
          </a:p>
          <a:p>
            <a:pPr marL="0" indent="0">
              <a:lnSpc>
                <a:spcPct val="80000"/>
              </a:lnSpc>
              <a:buNone/>
            </a:pPr>
            <a:r>
              <a:rPr lang="lt-LT" sz="2700" i="1" dirty="0"/>
              <a:t>6.   </a:t>
            </a:r>
            <a:r>
              <a:rPr lang="lt-LT" sz="2700" dirty="0"/>
              <a:t>Didelės erdvės ir mikroerdvių derinys. Būstas, kiemas,   laukas.</a:t>
            </a:r>
          </a:p>
          <a:p>
            <a:pPr marL="0" indent="0">
              <a:lnSpc>
                <a:spcPct val="80000"/>
              </a:lnSpc>
              <a:buNone/>
            </a:pPr>
            <a:r>
              <a:rPr lang="lt-LT" sz="2700" dirty="0"/>
              <a:t>7.   Tuštumos, tylos prasmė.</a:t>
            </a:r>
          </a:p>
          <a:p>
            <a:pPr marL="0" indent="0">
              <a:lnSpc>
                <a:spcPct val="80000"/>
              </a:lnSpc>
              <a:buNone/>
            </a:pPr>
            <a:r>
              <a:rPr lang="lt-LT" sz="2700" dirty="0"/>
              <a:t>8.   Paprastumo grožis – vidaus savybių ir išorinės formos suderinamumas.</a:t>
            </a:r>
          </a:p>
          <a:p>
            <a:pPr marL="514350" indent="-514350">
              <a:lnSpc>
                <a:spcPct val="80000"/>
              </a:lnSpc>
              <a:buAutoNum type="arabicPeriod" startAt="9"/>
            </a:pPr>
            <a:r>
              <a:rPr lang="lt-LT" sz="2700" dirty="0" smtClean="0"/>
              <a:t>Architektūros </a:t>
            </a:r>
            <a:r>
              <a:rPr lang="lt-LT" sz="2700" dirty="0"/>
              <a:t>vertybių pabrėžimas želdinių, vandens pagalba. </a:t>
            </a:r>
            <a:endParaRPr lang="lt-LT" sz="2700" dirty="0" smtClean="0"/>
          </a:p>
          <a:p>
            <a:pPr marL="514350" indent="-514350">
              <a:lnSpc>
                <a:spcPct val="80000"/>
              </a:lnSpc>
              <a:buAutoNum type="arabicPeriod" startAt="9"/>
            </a:pPr>
            <a:r>
              <a:rPr lang="lt-LT" sz="2700" dirty="0" smtClean="0"/>
              <a:t>Priešybių </a:t>
            </a:r>
            <a:r>
              <a:rPr lang="lt-LT" sz="2700" dirty="0"/>
              <a:t>darna. </a:t>
            </a:r>
            <a:r>
              <a:rPr lang="lt-LT" sz="2700" i="1" dirty="0"/>
              <a:t>Minkšta – kieta, šviesu – tamsu,...</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15</a:t>
            </a:fld>
            <a:endParaRPr lang="en-US"/>
          </a:p>
        </p:txBody>
      </p:sp>
    </p:spTree>
    <p:extLst>
      <p:ext uri="{BB962C8B-B14F-4D97-AF65-F5344CB8AC3E}">
        <p14:creationId xmlns:p14="http://schemas.microsoft.com/office/powerpoint/2010/main" val="3840634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6697-2FED-4579-A338-30EAC183FDC0}"/>
              </a:ext>
            </a:extLst>
          </p:cNvPr>
          <p:cNvSpPr>
            <a:spLocks noGrp="1"/>
          </p:cNvSpPr>
          <p:nvPr>
            <p:ph type="title"/>
          </p:nvPr>
        </p:nvSpPr>
        <p:spPr/>
        <p:txBody>
          <a:bodyPr>
            <a:normAutofit/>
          </a:bodyPr>
          <a:lstStyle/>
          <a:p>
            <a:r>
              <a:rPr lang="lt-LT" sz="3600" b="1" dirty="0">
                <a:solidFill>
                  <a:schemeClr val="accent1">
                    <a:lumMod val="50000"/>
                  </a:schemeClr>
                </a:solidFill>
              </a:rPr>
              <a:t>Kaip praeityje rasti ir pritaikyti šiandien tai, kas suteiktų prasmę dabartinei tautos būčiai ir jos ateičiai?</a:t>
            </a:r>
          </a:p>
        </p:txBody>
      </p:sp>
      <p:sp>
        <p:nvSpPr>
          <p:cNvPr id="3" name="Content Placeholder 2">
            <a:extLst>
              <a:ext uri="{FF2B5EF4-FFF2-40B4-BE49-F238E27FC236}">
                <a16:creationId xmlns:a16="http://schemas.microsoft.com/office/drawing/2014/main" id="{6A1F3B1B-AE85-4071-BAA7-D98C0EA736E5}"/>
              </a:ext>
            </a:extLst>
          </p:cNvPr>
          <p:cNvSpPr>
            <a:spLocks noGrp="1"/>
          </p:cNvSpPr>
          <p:nvPr>
            <p:ph idx="1"/>
          </p:nvPr>
        </p:nvSpPr>
        <p:spPr/>
        <p:txBody>
          <a:bodyPr>
            <a:normAutofit/>
          </a:bodyPr>
          <a:lstStyle/>
          <a:p>
            <a:endParaRPr lang="lt-LT" dirty="0"/>
          </a:p>
          <a:p>
            <a:pPr marL="0" indent="0">
              <a:buNone/>
            </a:pPr>
            <a:r>
              <a:rPr lang="lt-LT" sz="2400" dirty="0"/>
              <a:t>„Bendrumo pojūtis, bendrystė, savumas, – brangūs tai dalykai, patys brangiausi žmogaus pasaulio ženklai. Nerimas – ar jų dar turime, ar randame praeityje, toje, kuri dar čia pat, vakar ar užvakar, o ir taip giliai, kaip begalime pasiekti. Ar tą bendrystę dar atpažįstame vieni kituose, lyg kažką ir labai tolimo prisimindami. Jei neberasime praeityje, nebeatpažinsime ir dabartyje. Tik pasigesdami ieškome. Mūsų ieškojimai yra patvirtinimai, kad tai mums svarbu, kad iš to esame, tuo keliu eidami pasiekiame savo atskirumo darną kaip derinį su tuo, kas mums yra bendra. Kur tie mūsų ženklai? Žemėje, pilkalniuose, archeologai vis dar ką atkasa. Ir </a:t>
            </a:r>
            <a:r>
              <a:rPr lang="lt-LT" sz="2400" dirty="0" smtClean="0"/>
              <a:t>žmonėse “. </a:t>
            </a:r>
            <a:endParaRPr lang="lt-LT" sz="2400" dirty="0"/>
          </a:p>
          <a:p>
            <a:pPr marL="0" indent="0">
              <a:buNone/>
            </a:pPr>
            <a:r>
              <a:rPr lang="lt-LT" sz="2400" dirty="0"/>
              <a:t>								</a:t>
            </a:r>
            <a:r>
              <a:rPr lang="lt-LT" sz="2400" i="1" dirty="0"/>
              <a:t>Viktorija Daujotytė</a:t>
            </a:r>
            <a:endParaRPr lang="en-US" sz="2400" i="1"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16</a:t>
            </a:fld>
            <a:endParaRPr lang="en-US"/>
          </a:p>
        </p:txBody>
      </p:sp>
    </p:spTree>
    <p:extLst>
      <p:ext uri="{BB962C8B-B14F-4D97-AF65-F5344CB8AC3E}">
        <p14:creationId xmlns:p14="http://schemas.microsoft.com/office/powerpoint/2010/main" val="1093851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9482"/>
          </a:xfrm>
        </p:spPr>
        <p:txBody>
          <a:bodyPr>
            <a:normAutofit/>
          </a:bodyPr>
          <a:lstStyle/>
          <a:p>
            <a:r>
              <a:rPr lang="lt-LT" sz="3600" b="1" dirty="0" smtClean="0">
                <a:solidFill>
                  <a:schemeClr val="accent1">
                    <a:lumMod val="75000"/>
                  </a:schemeClr>
                </a:solidFill>
                <a:latin typeface="+mn-lt"/>
              </a:rPr>
              <a:t>Kai kurie naudotinos baltiškosios simbolikos aspektai</a:t>
            </a:r>
            <a:endParaRPr lang="en-US" sz="3600" b="1" dirty="0">
              <a:solidFill>
                <a:schemeClr val="accent1">
                  <a:lumMod val="75000"/>
                </a:schemeClr>
              </a:solidFill>
              <a:latin typeface="+mn-lt"/>
            </a:endParaRPr>
          </a:p>
        </p:txBody>
      </p:sp>
      <p:sp>
        <p:nvSpPr>
          <p:cNvPr id="3" name="Content Placeholder 2"/>
          <p:cNvSpPr>
            <a:spLocks noGrp="1"/>
          </p:cNvSpPr>
          <p:nvPr>
            <p:ph idx="1"/>
          </p:nvPr>
        </p:nvSpPr>
        <p:spPr>
          <a:xfrm>
            <a:off x="838200" y="1502979"/>
            <a:ext cx="10515600" cy="4673984"/>
          </a:xfrm>
        </p:spPr>
        <p:txBody>
          <a:bodyPr>
            <a:normAutofit fontScale="92500" lnSpcReduction="20000"/>
          </a:bodyPr>
          <a:lstStyle/>
          <a:p>
            <a:pPr marL="0" indent="0">
              <a:buNone/>
            </a:pPr>
            <a:r>
              <a:rPr lang="en-US" sz="2600" b="1" dirty="0" smtClean="0"/>
              <a:t>Ta</a:t>
            </a:r>
            <a:r>
              <a:rPr lang="lt-LT" sz="2600" b="1" dirty="0" smtClean="0"/>
              <a:t>š</a:t>
            </a:r>
            <a:r>
              <a:rPr lang="en-US" sz="2600" b="1" dirty="0" err="1" smtClean="0"/>
              <a:t>kas</a:t>
            </a:r>
            <a:endParaRPr lang="en-US" sz="2600" b="1" dirty="0" smtClean="0"/>
          </a:p>
          <a:p>
            <a:pPr marL="0" indent="0">
              <a:buNone/>
            </a:pPr>
            <a:r>
              <a:rPr lang="lt-LT" sz="2600" b="1" dirty="0" smtClean="0"/>
              <a:t>Trikampis</a:t>
            </a:r>
            <a:r>
              <a:rPr lang="lt-LT" sz="2600" dirty="0"/>
              <a:t> – baltams reiškė ugnį, vandenį, vyrą ir moterį.</a:t>
            </a:r>
            <a:endParaRPr lang="en-US" sz="2600" dirty="0"/>
          </a:p>
          <a:p>
            <a:pPr marL="0" indent="0">
              <a:buNone/>
            </a:pPr>
            <a:r>
              <a:rPr lang="lt-LT" sz="2600" b="1" dirty="0"/>
              <a:t>Rombas</a:t>
            </a:r>
            <a:r>
              <a:rPr lang="lt-LT" sz="2600" dirty="0"/>
              <a:t>. Aktyvumo simbolis. </a:t>
            </a:r>
            <a:endParaRPr lang="lt-LT" sz="2600" dirty="0" smtClean="0"/>
          </a:p>
          <a:p>
            <a:pPr marL="0" indent="0">
              <a:buNone/>
            </a:pPr>
            <a:r>
              <a:rPr lang="lt-LT" sz="2600" b="1" dirty="0" smtClean="0"/>
              <a:t>Apskritimas</a:t>
            </a:r>
            <a:r>
              <a:rPr lang="lt-LT" sz="2600" dirty="0"/>
              <a:t> (skritulys). Saulės simbolis, kartais apsuptas spindulių. </a:t>
            </a:r>
            <a:endParaRPr lang="lt-LT" sz="2600" dirty="0" smtClean="0"/>
          </a:p>
          <a:p>
            <a:pPr marL="0" indent="0">
              <a:buNone/>
            </a:pPr>
            <a:r>
              <a:rPr lang="lt-LT" sz="2600" b="1" dirty="0" smtClean="0"/>
              <a:t>Segmentinė </a:t>
            </a:r>
            <a:r>
              <a:rPr lang="lt-LT" sz="2600" b="1" dirty="0"/>
              <a:t>žvaigždė</a:t>
            </a:r>
            <a:r>
              <a:rPr lang="lt-LT" sz="2600" dirty="0"/>
              <a:t> (šešiakampė žvaigždė) – saulės simbolis. </a:t>
            </a:r>
            <a:r>
              <a:rPr lang="lt-LT" sz="2600" dirty="0" smtClean="0"/>
              <a:t>Ja </a:t>
            </a:r>
            <a:r>
              <a:rPr lang="lt-LT" sz="2600" dirty="0"/>
              <a:t>puošiami rakandai, prieverpstės, kultuvės, architektūra. Tai yra vienas seniausių pasaulyje saulės ir šviesos simbolių, žinomas senovės Mesopotamijoje, Indijoje. Kaimo žmonės vadino saulute, žvaigžde (V. Europoje – rozetė, roželė). Žemaitijoje dažnai segmentinė žvaigždė virš koplytėlių atstodavo kryžių</a:t>
            </a:r>
            <a:r>
              <a:rPr lang="lt-LT" sz="2600" dirty="0" smtClean="0"/>
              <a:t>.</a:t>
            </a:r>
          </a:p>
          <a:p>
            <a:pPr marL="0" indent="0">
              <a:buNone/>
            </a:pPr>
            <a:r>
              <a:rPr lang="lt-LT" sz="2600" dirty="0" smtClean="0"/>
              <a:t> </a:t>
            </a:r>
            <a:r>
              <a:rPr lang="lt-LT" b="1" dirty="0"/>
              <a:t>Kryžius</a:t>
            </a:r>
            <a:r>
              <a:rPr lang="lt-LT" dirty="0"/>
              <a:t>. Magiškas ir religinis simbolis, ornamento motyvas. </a:t>
            </a:r>
          </a:p>
          <a:p>
            <a:pPr marL="0" indent="0">
              <a:buNone/>
            </a:pPr>
            <a:r>
              <a:rPr lang="lt-LT" b="1" dirty="0"/>
              <a:t>Svastika</a:t>
            </a:r>
            <a:r>
              <a:rPr lang="lt-LT" dirty="0"/>
              <a:t>. Kryžiaus pavidalo dinamiškas Saulės, Perkūno, ugnies, jėgos, judesio ženklas. Senovės Rytuose – derlingumo, saulės ir žaibo simbolis. Svastikos motyvai būdingi lietuvių ir latvių ornamentikai. Baltai juos dar siejo su laime, šviesa ir gėriu. </a:t>
            </a:r>
          </a:p>
          <a:p>
            <a:pPr marL="0" indent="0">
              <a:buNone/>
            </a:pPr>
            <a:endParaRPr lang="en-US" dirty="0"/>
          </a:p>
        </p:txBody>
      </p:sp>
    </p:spTree>
    <p:extLst>
      <p:ext uri="{BB962C8B-B14F-4D97-AF65-F5344CB8AC3E}">
        <p14:creationId xmlns:p14="http://schemas.microsoft.com/office/powerpoint/2010/main" val="37739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538" y="365126"/>
            <a:ext cx="9283262" cy="149882"/>
          </a:xfrm>
        </p:spPr>
        <p:txBody>
          <a:bodyPr>
            <a:normAutofit fontScale="90000"/>
          </a:bodyPr>
          <a:lstStyle/>
          <a:p>
            <a:endParaRPr lang="en-US" dirty="0"/>
          </a:p>
        </p:txBody>
      </p:sp>
      <p:sp>
        <p:nvSpPr>
          <p:cNvPr id="3" name="Content Placeholder 2"/>
          <p:cNvSpPr>
            <a:spLocks noGrp="1"/>
          </p:cNvSpPr>
          <p:nvPr>
            <p:ph idx="1"/>
          </p:nvPr>
        </p:nvSpPr>
        <p:spPr>
          <a:xfrm>
            <a:off x="838199" y="966952"/>
            <a:ext cx="10639097" cy="5517931"/>
          </a:xfrm>
        </p:spPr>
        <p:txBody>
          <a:bodyPr>
            <a:normAutofit fontScale="85000" lnSpcReduction="20000"/>
          </a:bodyPr>
          <a:lstStyle/>
          <a:p>
            <a:pPr marL="0" indent="0">
              <a:buNone/>
            </a:pPr>
            <a:r>
              <a:rPr lang="lt-LT" b="1" dirty="0" smtClean="0"/>
              <a:t>Pasaulio </a:t>
            </a:r>
            <a:r>
              <a:rPr lang="lt-LT" b="1" dirty="0"/>
              <a:t>medis</a:t>
            </a:r>
            <a:r>
              <a:rPr lang="lt-LT" dirty="0"/>
              <a:t>. Pasaulio stulpas. Būdingas daugelio pasaulio tautoms. Pasaulio medis jungia atskirus pasaulius: medžio viršuje – dangaus šviesuliai, kamienas – žemė, šaknys – požemis. Lietuvių Pasaulio medžio prototipu buvo uosis, pušis, ąžuolas. </a:t>
            </a:r>
            <a:endParaRPr lang="lt-LT" dirty="0" smtClean="0"/>
          </a:p>
          <a:p>
            <a:pPr marL="0" indent="0">
              <a:buNone/>
            </a:pPr>
            <a:r>
              <a:rPr lang="en-US" b="1" dirty="0"/>
              <a:t>RATAS</a:t>
            </a:r>
            <a:r>
              <a:rPr lang="en-US" dirty="0"/>
              <a:t> </a:t>
            </a:r>
            <a:r>
              <a:rPr lang="en-US" dirty="0" err="1"/>
              <a:t>simbolizuoja</a:t>
            </a:r>
            <a:r>
              <a:rPr lang="en-US" dirty="0"/>
              <a:t> </a:t>
            </a:r>
            <a:r>
              <a:rPr lang="en-US" dirty="0" err="1"/>
              <a:t>Saulę</a:t>
            </a:r>
            <a:r>
              <a:rPr lang="en-US" dirty="0"/>
              <a:t>. </a:t>
            </a:r>
            <a:r>
              <a:rPr lang="en-US" dirty="0" err="1" smtClean="0"/>
              <a:t>Liaudies</a:t>
            </a:r>
            <a:r>
              <a:rPr lang="en-US" dirty="0" smtClean="0"/>
              <a:t> </a:t>
            </a:r>
            <a:r>
              <a:rPr lang="en-US" dirty="0" err="1"/>
              <a:t>sąmonėje</a:t>
            </a:r>
            <a:r>
              <a:rPr lang="en-US" dirty="0"/>
              <a:t> </a:t>
            </a:r>
            <a:r>
              <a:rPr lang="en-US" dirty="0" err="1"/>
              <a:t>ratas</a:t>
            </a:r>
            <a:r>
              <a:rPr lang="en-US" dirty="0"/>
              <a:t> </a:t>
            </a:r>
            <a:r>
              <a:rPr lang="en-US" dirty="0" err="1"/>
              <a:t>visų</a:t>
            </a:r>
            <a:r>
              <a:rPr lang="en-US" dirty="0"/>
              <a:t> </a:t>
            </a:r>
            <a:r>
              <a:rPr lang="en-US" dirty="0" err="1"/>
              <a:t>pirma</a:t>
            </a:r>
            <a:r>
              <a:rPr lang="en-US" dirty="0"/>
              <a:t> </a:t>
            </a:r>
            <a:r>
              <a:rPr lang="en-US" dirty="0" err="1"/>
              <a:t>yra</a:t>
            </a:r>
            <a:r>
              <a:rPr lang="en-US" dirty="0"/>
              <a:t> </a:t>
            </a:r>
            <a:r>
              <a:rPr lang="en-US" dirty="0" err="1"/>
              <a:t>Perkūno</a:t>
            </a:r>
            <a:r>
              <a:rPr lang="en-US" dirty="0"/>
              <a:t> </a:t>
            </a:r>
            <a:r>
              <a:rPr lang="en-US" dirty="0" err="1"/>
              <a:t>ženklas</a:t>
            </a:r>
            <a:r>
              <a:rPr lang="en-US" dirty="0"/>
              <a:t>. </a:t>
            </a:r>
            <a:r>
              <a:rPr lang="en-US" dirty="0" err="1" smtClean="0"/>
              <a:t>Ratas</a:t>
            </a:r>
            <a:r>
              <a:rPr lang="en-US" dirty="0" smtClean="0"/>
              <a:t> </a:t>
            </a:r>
            <a:r>
              <a:rPr lang="en-US" dirty="0" err="1"/>
              <a:t>apsaugo</a:t>
            </a:r>
            <a:r>
              <a:rPr lang="en-US" dirty="0"/>
              <a:t> </a:t>
            </a:r>
            <a:r>
              <a:rPr lang="en-US" dirty="0" err="1"/>
              <a:t>žmogų</a:t>
            </a:r>
            <a:r>
              <a:rPr lang="en-US" dirty="0"/>
              <a:t> </a:t>
            </a:r>
            <a:r>
              <a:rPr lang="en-US" dirty="0" err="1"/>
              <a:t>nuo</a:t>
            </a:r>
            <a:r>
              <a:rPr lang="en-US" dirty="0"/>
              <a:t> </a:t>
            </a:r>
            <a:r>
              <a:rPr lang="en-US" dirty="0" err="1"/>
              <a:t>piktųjų</a:t>
            </a:r>
            <a:r>
              <a:rPr lang="en-US" dirty="0"/>
              <a:t> </a:t>
            </a:r>
            <a:r>
              <a:rPr lang="en-US" dirty="0" err="1"/>
              <a:t>jėgų</a:t>
            </a:r>
            <a:r>
              <a:rPr lang="en-US" dirty="0"/>
              <a:t>. </a:t>
            </a:r>
            <a:r>
              <a:rPr lang="en-US" dirty="0" err="1"/>
              <a:t>Todėl</a:t>
            </a:r>
            <a:r>
              <a:rPr lang="en-US" dirty="0"/>
              <a:t> </a:t>
            </a:r>
            <a:r>
              <a:rPr lang="en-US" dirty="0" err="1"/>
              <a:t>senosios</a:t>
            </a:r>
            <a:r>
              <a:rPr lang="en-US" dirty="0"/>
              <a:t> </a:t>
            </a:r>
            <a:r>
              <a:rPr lang="en-US" dirty="0" err="1"/>
              <a:t>šventyklos</a:t>
            </a:r>
            <a:r>
              <a:rPr lang="en-US" dirty="0"/>
              <a:t> </a:t>
            </a:r>
            <a:r>
              <a:rPr lang="en-US" dirty="0" err="1"/>
              <a:t>statytos</a:t>
            </a:r>
            <a:r>
              <a:rPr lang="en-US" dirty="0"/>
              <a:t> </a:t>
            </a:r>
            <a:r>
              <a:rPr lang="en-US" dirty="0" err="1"/>
              <a:t>apvalios</a:t>
            </a:r>
            <a:r>
              <a:rPr lang="en-US" dirty="0"/>
              <a:t>, </a:t>
            </a:r>
            <a:r>
              <a:rPr lang="en-US" dirty="0" err="1"/>
              <a:t>kapus</a:t>
            </a:r>
            <a:r>
              <a:rPr lang="en-US" dirty="0"/>
              <a:t> </a:t>
            </a:r>
            <a:r>
              <a:rPr lang="en-US" dirty="0" err="1"/>
              <a:t>apjuosdavo</a:t>
            </a:r>
            <a:r>
              <a:rPr lang="en-US" dirty="0"/>
              <a:t> </a:t>
            </a:r>
            <a:r>
              <a:rPr lang="en-US" dirty="0" err="1"/>
              <a:t>akmenų</a:t>
            </a:r>
            <a:r>
              <a:rPr lang="en-US" dirty="0"/>
              <a:t> </a:t>
            </a:r>
            <a:r>
              <a:rPr lang="en-US" dirty="0" err="1"/>
              <a:t>vainikais</a:t>
            </a:r>
            <a:r>
              <a:rPr lang="en-US" dirty="0"/>
              <a:t>. </a:t>
            </a:r>
            <a:r>
              <a:rPr lang="en-US" dirty="0" err="1"/>
              <a:t>Manyta</a:t>
            </a:r>
            <a:r>
              <a:rPr lang="en-US" dirty="0"/>
              <a:t>, </a:t>
            </a:r>
            <a:r>
              <a:rPr lang="en-US" dirty="0" err="1"/>
              <a:t>kad</a:t>
            </a:r>
            <a:r>
              <a:rPr lang="en-US" dirty="0"/>
              <a:t> </a:t>
            </a:r>
            <a:r>
              <a:rPr lang="en-US" dirty="0" err="1"/>
              <a:t>kosmosas</a:t>
            </a:r>
            <a:r>
              <a:rPr lang="en-US" dirty="0"/>
              <a:t> </a:t>
            </a:r>
            <a:r>
              <a:rPr lang="en-US" dirty="0" err="1"/>
              <a:t>primena</a:t>
            </a:r>
            <a:r>
              <a:rPr lang="en-US" dirty="0"/>
              <a:t> </a:t>
            </a:r>
            <a:r>
              <a:rPr lang="en-US" dirty="0" err="1"/>
              <a:t>ratą</a:t>
            </a:r>
            <a:r>
              <a:rPr lang="en-US" dirty="0"/>
              <a:t>. </a:t>
            </a:r>
            <a:endParaRPr lang="lt-LT" dirty="0" smtClean="0"/>
          </a:p>
          <a:p>
            <a:pPr marL="0" indent="0">
              <a:buNone/>
            </a:pPr>
            <a:r>
              <a:rPr lang="en-US" dirty="0" smtClean="0"/>
              <a:t>Su </a:t>
            </a:r>
            <a:r>
              <a:rPr lang="en-US" dirty="0" err="1"/>
              <a:t>rato</a:t>
            </a:r>
            <a:r>
              <a:rPr lang="en-US" dirty="0"/>
              <a:t> </a:t>
            </a:r>
            <a:r>
              <a:rPr lang="en-US" dirty="0" err="1"/>
              <a:t>simbolika</a:t>
            </a:r>
            <a:r>
              <a:rPr lang="en-US" dirty="0"/>
              <a:t> </a:t>
            </a:r>
            <a:r>
              <a:rPr lang="en-US" dirty="0" err="1"/>
              <a:t>siejasi</a:t>
            </a:r>
            <a:r>
              <a:rPr lang="en-US" dirty="0"/>
              <a:t> </a:t>
            </a:r>
            <a:r>
              <a:rPr lang="en-US" dirty="0" err="1"/>
              <a:t>ir</a:t>
            </a:r>
            <a:r>
              <a:rPr lang="en-US" dirty="0"/>
              <a:t> </a:t>
            </a:r>
            <a:r>
              <a:rPr lang="en-US" b="1" dirty="0"/>
              <a:t>VAINIKAS</a:t>
            </a:r>
            <a:r>
              <a:rPr lang="en-US" dirty="0"/>
              <a:t>. </a:t>
            </a:r>
            <a:r>
              <a:rPr lang="en-US" dirty="0" err="1"/>
              <a:t>Dabar</a:t>
            </a:r>
            <a:r>
              <a:rPr lang="en-US" dirty="0"/>
              <a:t> </a:t>
            </a:r>
            <a:r>
              <a:rPr lang="en-US" dirty="0" err="1"/>
              <a:t>vainikas</a:t>
            </a:r>
            <a:r>
              <a:rPr lang="en-US" dirty="0"/>
              <a:t>, </a:t>
            </a:r>
            <a:r>
              <a:rPr lang="en-US" dirty="0" err="1"/>
              <a:t>ypač</a:t>
            </a:r>
            <a:r>
              <a:rPr lang="en-US" dirty="0"/>
              <a:t> </a:t>
            </a:r>
            <a:r>
              <a:rPr lang="en-US" dirty="0" err="1"/>
              <a:t>rūtų</a:t>
            </a:r>
            <a:r>
              <a:rPr lang="en-US" dirty="0"/>
              <a:t>, </a:t>
            </a:r>
            <a:r>
              <a:rPr lang="en-US" dirty="0" err="1"/>
              <a:t>laikomas</a:t>
            </a:r>
            <a:r>
              <a:rPr lang="en-US" dirty="0"/>
              <a:t> </a:t>
            </a:r>
            <a:r>
              <a:rPr lang="en-US" dirty="0" err="1"/>
              <a:t>skaistumo</a:t>
            </a:r>
            <a:r>
              <a:rPr lang="en-US" dirty="0"/>
              <a:t>, </a:t>
            </a:r>
            <a:r>
              <a:rPr lang="en-US" dirty="0" err="1"/>
              <a:t>dorybės</a:t>
            </a:r>
            <a:r>
              <a:rPr lang="en-US" dirty="0"/>
              <a:t>, </a:t>
            </a:r>
            <a:r>
              <a:rPr lang="en-US" dirty="0" err="1"/>
              <a:t>nekaltumo</a:t>
            </a:r>
            <a:r>
              <a:rPr lang="en-US" dirty="0"/>
              <a:t> </a:t>
            </a:r>
            <a:r>
              <a:rPr lang="en-US" dirty="0" err="1"/>
              <a:t>simboliu</a:t>
            </a:r>
            <a:r>
              <a:rPr lang="en-US" dirty="0"/>
              <a:t>. </a:t>
            </a:r>
            <a:r>
              <a:rPr lang="en-US" dirty="0" err="1" smtClean="0"/>
              <a:t>Vainikas</a:t>
            </a:r>
            <a:r>
              <a:rPr lang="en-US" dirty="0" smtClean="0"/>
              <a:t> </a:t>
            </a:r>
            <a:r>
              <a:rPr lang="en-US" dirty="0" err="1"/>
              <a:t>simbolizuoja</a:t>
            </a:r>
            <a:r>
              <a:rPr lang="en-US" dirty="0"/>
              <a:t> </a:t>
            </a:r>
            <a:r>
              <a:rPr lang="en-US" dirty="0" err="1"/>
              <a:t>pasaulio</a:t>
            </a:r>
            <a:r>
              <a:rPr lang="en-US" dirty="0"/>
              <a:t> </a:t>
            </a:r>
            <a:r>
              <a:rPr lang="en-US" dirty="0" err="1"/>
              <a:t>tvarkos</a:t>
            </a:r>
            <a:r>
              <a:rPr lang="en-US" dirty="0"/>
              <a:t> </a:t>
            </a:r>
            <a:r>
              <a:rPr lang="en-US" dirty="0" err="1"/>
              <a:t>ir</a:t>
            </a:r>
            <a:r>
              <a:rPr lang="en-US" dirty="0"/>
              <a:t> </a:t>
            </a:r>
            <a:r>
              <a:rPr lang="en-US" dirty="0" err="1"/>
              <a:t>gyvybės</a:t>
            </a:r>
            <a:r>
              <a:rPr lang="en-US" dirty="0"/>
              <a:t> </a:t>
            </a:r>
            <a:r>
              <a:rPr lang="en-US" dirty="0" err="1"/>
              <a:t>kulminaciją</a:t>
            </a:r>
            <a:r>
              <a:rPr lang="en-US" dirty="0"/>
              <a:t>, </a:t>
            </a:r>
            <a:r>
              <a:rPr lang="en-US" dirty="0" err="1"/>
              <a:t>pribrendimą</a:t>
            </a:r>
            <a:r>
              <a:rPr lang="en-US" dirty="0"/>
              <a:t> </a:t>
            </a:r>
            <a:r>
              <a:rPr lang="en-US" dirty="0" err="1"/>
              <a:t>kitam</a:t>
            </a:r>
            <a:r>
              <a:rPr lang="en-US" dirty="0"/>
              <a:t> </a:t>
            </a:r>
            <a:r>
              <a:rPr lang="en-US" dirty="0" err="1"/>
              <a:t>gyvenimo</a:t>
            </a:r>
            <a:r>
              <a:rPr lang="en-US" dirty="0"/>
              <a:t> </a:t>
            </a:r>
            <a:r>
              <a:rPr lang="en-US" dirty="0" err="1"/>
              <a:t>ciklui</a:t>
            </a:r>
            <a:r>
              <a:rPr lang="en-US" dirty="0"/>
              <a:t>. Be to, </a:t>
            </a:r>
            <a:r>
              <a:rPr lang="en-US" dirty="0" err="1"/>
              <a:t>rūtų</a:t>
            </a:r>
            <a:r>
              <a:rPr lang="en-US" dirty="0"/>
              <a:t> </a:t>
            </a:r>
            <a:r>
              <a:rPr lang="en-US" dirty="0" err="1"/>
              <a:t>vainikas</a:t>
            </a:r>
            <a:r>
              <a:rPr lang="en-US" dirty="0"/>
              <a:t> </a:t>
            </a:r>
            <a:r>
              <a:rPr lang="en-US" dirty="0" err="1"/>
              <a:t>yra</a:t>
            </a:r>
            <a:r>
              <a:rPr lang="en-US" dirty="0"/>
              <a:t> </a:t>
            </a:r>
            <a:r>
              <a:rPr lang="en-US" dirty="0" err="1"/>
              <a:t>ir</a:t>
            </a:r>
            <a:r>
              <a:rPr lang="en-US" dirty="0"/>
              <a:t> </a:t>
            </a:r>
            <a:r>
              <a:rPr lang="en-US" dirty="0" err="1"/>
              <a:t>Saulės</a:t>
            </a:r>
            <a:r>
              <a:rPr lang="en-US" dirty="0"/>
              <a:t>, </a:t>
            </a:r>
            <a:r>
              <a:rPr lang="en-US" dirty="0" err="1"/>
              <a:t>moteriškojo</a:t>
            </a:r>
            <a:r>
              <a:rPr lang="en-US" dirty="0"/>
              <a:t> </a:t>
            </a:r>
            <a:r>
              <a:rPr lang="en-US" dirty="0" err="1"/>
              <a:t>prado</a:t>
            </a:r>
            <a:r>
              <a:rPr lang="en-US" dirty="0"/>
              <a:t> </a:t>
            </a:r>
            <a:r>
              <a:rPr lang="en-US" dirty="0" err="1"/>
              <a:t>simbolis</a:t>
            </a:r>
            <a:r>
              <a:rPr lang="en-US" dirty="0"/>
              <a:t>.</a:t>
            </a:r>
            <a:br>
              <a:rPr lang="en-US" dirty="0"/>
            </a:br>
            <a:r>
              <a:rPr lang="en-US" dirty="0"/>
              <a:t/>
            </a:r>
            <a:br>
              <a:rPr lang="en-US" dirty="0"/>
            </a:br>
            <a:r>
              <a:rPr lang="en-US" b="1" dirty="0"/>
              <a:t>SAULĖS </a:t>
            </a:r>
            <a:r>
              <a:rPr lang="en-US" dirty="0" err="1"/>
              <a:t>ir</a:t>
            </a:r>
            <a:r>
              <a:rPr lang="en-US" b="1" dirty="0"/>
              <a:t> MĖNULIO </a:t>
            </a:r>
            <a:r>
              <a:rPr lang="en-US" dirty="0" err="1"/>
              <a:t>simboliai</a:t>
            </a:r>
            <a:r>
              <a:rPr lang="en-US" dirty="0"/>
              <a:t> </a:t>
            </a:r>
            <a:r>
              <a:rPr lang="en-US" dirty="0" err="1"/>
              <a:t>ypač</a:t>
            </a:r>
            <a:r>
              <a:rPr lang="en-US" dirty="0"/>
              <a:t> </a:t>
            </a:r>
            <a:r>
              <a:rPr lang="en-US" dirty="0" err="1"/>
              <a:t>dažni</a:t>
            </a:r>
            <a:r>
              <a:rPr lang="en-US" dirty="0"/>
              <a:t> </a:t>
            </a:r>
            <a:r>
              <a:rPr lang="en-US" dirty="0" err="1"/>
              <a:t>geležiniuose</a:t>
            </a:r>
            <a:r>
              <a:rPr lang="en-US" dirty="0"/>
              <a:t> </a:t>
            </a:r>
            <a:r>
              <a:rPr lang="en-US" dirty="0" err="1"/>
              <a:t>kryžiuose</a:t>
            </a:r>
            <a:r>
              <a:rPr lang="en-US" dirty="0"/>
              <a:t>. </a:t>
            </a:r>
            <a:r>
              <a:rPr lang="en-US" dirty="0" err="1"/>
              <a:t>Mėnulis</a:t>
            </a:r>
            <a:r>
              <a:rPr lang="en-US" dirty="0"/>
              <a:t> </a:t>
            </a:r>
            <a:r>
              <a:rPr lang="en-US" dirty="0" err="1"/>
              <a:t>dažniausiai</a:t>
            </a:r>
            <a:r>
              <a:rPr lang="en-US" dirty="0"/>
              <a:t> </a:t>
            </a:r>
            <a:r>
              <a:rPr lang="en-US" dirty="0" err="1"/>
              <a:t>vaizduojamas</a:t>
            </a:r>
            <a:r>
              <a:rPr lang="en-US" dirty="0"/>
              <a:t> </a:t>
            </a:r>
            <a:r>
              <a:rPr lang="en-US" dirty="0" err="1"/>
              <a:t>rageliais</a:t>
            </a:r>
            <a:r>
              <a:rPr lang="en-US" dirty="0"/>
              <a:t> į </a:t>
            </a:r>
            <a:r>
              <a:rPr lang="en-US" dirty="0" err="1"/>
              <a:t>viršų</a:t>
            </a:r>
            <a:r>
              <a:rPr lang="en-US" dirty="0"/>
              <a:t> – </a:t>
            </a:r>
            <a:r>
              <a:rPr lang="en-US" dirty="0" err="1"/>
              <a:t>jauno</a:t>
            </a:r>
            <a:r>
              <a:rPr lang="en-US" dirty="0"/>
              <a:t> </a:t>
            </a:r>
            <a:r>
              <a:rPr lang="en-US" dirty="0" err="1"/>
              <a:t>mėnulio</a:t>
            </a:r>
            <a:r>
              <a:rPr lang="en-US" dirty="0"/>
              <a:t> </a:t>
            </a:r>
            <a:r>
              <a:rPr lang="en-US" dirty="0" err="1"/>
              <a:t>įvaizdis</a:t>
            </a:r>
            <a:r>
              <a:rPr lang="en-US" dirty="0"/>
              <a:t> (</a:t>
            </a:r>
            <a:r>
              <a:rPr lang="en-US" dirty="0" err="1"/>
              <a:t>jei</a:t>
            </a:r>
            <a:r>
              <a:rPr lang="en-US" dirty="0"/>
              <a:t> </a:t>
            </a:r>
            <a:r>
              <a:rPr lang="en-US" dirty="0" err="1"/>
              <a:t>rageliai</a:t>
            </a:r>
            <a:r>
              <a:rPr lang="en-US" dirty="0"/>
              <a:t> į </a:t>
            </a:r>
            <a:r>
              <a:rPr lang="en-US" dirty="0" err="1"/>
              <a:t>apačią</a:t>
            </a:r>
            <a:r>
              <a:rPr lang="en-US" dirty="0"/>
              <a:t> – </a:t>
            </a:r>
            <a:r>
              <a:rPr lang="en-US" dirty="0" err="1"/>
              <a:t>delčia</a:t>
            </a:r>
            <a:r>
              <a:rPr lang="en-US" dirty="0"/>
              <a:t>). Vis </a:t>
            </a:r>
            <a:r>
              <a:rPr lang="en-US" dirty="0" err="1"/>
              <a:t>dėlto</a:t>
            </a:r>
            <a:r>
              <a:rPr lang="en-US" dirty="0"/>
              <a:t> </a:t>
            </a:r>
            <a:r>
              <a:rPr lang="en-US" dirty="0" err="1"/>
              <a:t>centrinę</a:t>
            </a:r>
            <a:r>
              <a:rPr lang="en-US" dirty="0"/>
              <a:t> </a:t>
            </a:r>
            <a:r>
              <a:rPr lang="en-US" dirty="0" err="1"/>
              <a:t>vietą</a:t>
            </a:r>
            <a:r>
              <a:rPr lang="en-US" dirty="0"/>
              <a:t> </a:t>
            </a:r>
            <a:r>
              <a:rPr lang="en-US" dirty="0" err="1"/>
              <a:t>kryžiuose</a:t>
            </a:r>
            <a:r>
              <a:rPr lang="en-US" dirty="0"/>
              <a:t> </a:t>
            </a:r>
            <a:r>
              <a:rPr lang="en-US" dirty="0" err="1"/>
              <a:t>užima</a:t>
            </a:r>
            <a:r>
              <a:rPr lang="en-US" dirty="0"/>
              <a:t> </a:t>
            </a:r>
            <a:r>
              <a:rPr lang="en-US" dirty="0" err="1"/>
              <a:t>saulė</a:t>
            </a:r>
            <a:r>
              <a:rPr lang="en-US" dirty="0"/>
              <a:t>, </a:t>
            </a:r>
            <a:r>
              <a:rPr lang="en-US" dirty="0" err="1"/>
              <a:t>jos</a:t>
            </a:r>
            <a:r>
              <a:rPr lang="en-US" dirty="0"/>
              <a:t> </a:t>
            </a:r>
            <a:r>
              <a:rPr lang="en-US" dirty="0" err="1"/>
              <a:t>diskas</a:t>
            </a:r>
            <a:r>
              <a:rPr lang="en-US" dirty="0"/>
              <a:t> </a:t>
            </a:r>
            <a:r>
              <a:rPr lang="en-US" dirty="0" err="1"/>
              <a:t>gali</a:t>
            </a:r>
            <a:r>
              <a:rPr lang="en-US" dirty="0"/>
              <a:t> </a:t>
            </a:r>
            <a:r>
              <a:rPr lang="en-US" dirty="0" err="1"/>
              <a:t>būti</a:t>
            </a:r>
            <a:r>
              <a:rPr lang="en-US" dirty="0"/>
              <a:t> </a:t>
            </a:r>
            <a:r>
              <a:rPr lang="en-US" dirty="0" err="1"/>
              <a:t>užpildytas</a:t>
            </a:r>
            <a:r>
              <a:rPr lang="en-US" dirty="0"/>
              <a:t> </a:t>
            </a:r>
            <a:r>
              <a:rPr lang="en-US" dirty="0" err="1"/>
              <a:t>augmenijos</a:t>
            </a:r>
            <a:r>
              <a:rPr lang="en-US" dirty="0"/>
              <a:t> </a:t>
            </a:r>
            <a:r>
              <a:rPr lang="en-US" dirty="0" err="1"/>
              <a:t>motyvų</a:t>
            </a:r>
            <a:r>
              <a:rPr lang="en-US" dirty="0"/>
              <a:t> (</a:t>
            </a:r>
            <a:r>
              <a:rPr lang="en-US" dirty="0" err="1"/>
              <a:t>rūtų</a:t>
            </a:r>
            <a:r>
              <a:rPr lang="en-US" dirty="0"/>
              <a:t>, </a:t>
            </a:r>
            <a:r>
              <a:rPr lang="en-US" dirty="0" err="1"/>
              <a:t>eglučių</a:t>
            </a:r>
            <a:r>
              <a:rPr lang="en-US" dirty="0"/>
              <a:t>, </a:t>
            </a:r>
            <a:r>
              <a:rPr lang="en-US" dirty="0" err="1"/>
              <a:t>paparčių</a:t>
            </a:r>
            <a:r>
              <a:rPr lang="en-US" dirty="0"/>
              <a:t>). </a:t>
            </a:r>
            <a:br>
              <a:rPr lang="en-US" dirty="0"/>
            </a:br>
            <a:r>
              <a:rPr lang="en-US" dirty="0"/>
              <a:t/>
            </a:r>
            <a:br>
              <a:rPr lang="en-US" dirty="0"/>
            </a:br>
            <a:r>
              <a:rPr lang="en-US" dirty="0" err="1"/>
              <a:t>Dažnas</a:t>
            </a:r>
            <a:r>
              <a:rPr lang="en-US" dirty="0"/>
              <a:t> </a:t>
            </a:r>
            <a:r>
              <a:rPr lang="en-US" dirty="0" err="1"/>
              <a:t>ornamentas</a:t>
            </a:r>
            <a:r>
              <a:rPr lang="en-US" dirty="0"/>
              <a:t> – </a:t>
            </a:r>
            <a:r>
              <a:rPr lang="en-US" b="1" dirty="0"/>
              <a:t>SPIRALĖ</a:t>
            </a:r>
            <a:r>
              <a:rPr lang="en-US" dirty="0"/>
              <a:t>, </a:t>
            </a:r>
            <a:r>
              <a:rPr lang="en-US" dirty="0" err="1"/>
              <a:t>reiškianti</a:t>
            </a:r>
            <a:r>
              <a:rPr lang="en-US" dirty="0"/>
              <a:t> </a:t>
            </a:r>
            <a:r>
              <a:rPr lang="en-US" dirty="0" err="1"/>
              <a:t>atgimimą</a:t>
            </a:r>
            <a:r>
              <a:rPr lang="en-US" dirty="0"/>
              <a:t>, </a:t>
            </a:r>
            <a:r>
              <a:rPr lang="en-US" dirty="0" err="1"/>
              <a:t>nuolatinį</a:t>
            </a:r>
            <a:r>
              <a:rPr lang="en-US" dirty="0"/>
              <a:t> </a:t>
            </a:r>
            <a:r>
              <a:rPr lang="en-US" dirty="0" err="1"/>
              <a:t>atsinaujinimą</a:t>
            </a:r>
            <a:r>
              <a:rPr lang="en-US" dirty="0"/>
              <a:t>, </a:t>
            </a:r>
            <a:r>
              <a:rPr lang="en-US" dirty="0" err="1"/>
              <a:t>amžinybę</a:t>
            </a:r>
            <a:r>
              <a:rPr lang="en-US" dirty="0"/>
              <a:t>, </a:t>
            </a:r>
            <a:r>
              <a:rPr lang="en-US" dirty="0" err="1"/>
              <a:t>gali</a:t>
            </a:r>
            <a:r>
              <a:rPr lang="en-US" dirty="0"/>
              <a:t> </a:t>
            </a:r>
            <a:r>
              <a:rPr lang="en-US" dirty="0" err="1"/>
              <a:t>būti</a:t>
            </a:r>
            <a:r>
              <a:rPr lang="en-US" dirty="0"/>
              <a:t> </a:t>
            </a:r>
            <a:r>
              <a:rPr lang="en-US" dirty="0" err="1"/>
              <a:t>ir</a:t>
            </a:r>
            <a:r>
              <a:rPr lang="en-US" dirty="0"/>
              <a:t> </a:t>
            </a:r>
            <a:r>
              <a:rPr lang="en-US" dirty="0" err="1"/>
              <a:t>Pasaulio</a:t>
            </a:r>
            <a:r>
              <a:rPr lang="en-US" dirty="0"/>
              <a:t> </a:t>
            </a:r>
            <a:r>
              <a:rPr lang="en-US" dirty="0" err="1"/>
              <a:t>medžio</a:t>
            </a:r>
            <a:r>
              <a:rPr lang="en-US" dirty="0"/>
              <a:t> </a:t>
            </a:r>
            <a:r>
              <a:rPr lang="en-US" dirty="0" err="1"/>
              <a:t>įvaizdis</a:t>
            </a:r>
            <a:r>
              <a:rPr lang="en-US" dirty="0"/>
              <a:t>.</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63740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515601" cy="223454"/>
          </a:xfrm>
        </p:spPr>
        <p:txBody>
          <a:bodyPr>
            <a:normAutofit fontScale="90000"/>
          </a:bodyPr>
          <a:lstStyle/>
          <a:p>
            <a:endParaRPr lang="en-US" dirty="0"/>
          </a:p>
        </p:txBody>
      </p:sp>
      <p:sp>
        <p:nvSpPr>
          <p:cNvPr id="3" name="Content Placeholder 2"/>
          <p:cNvSpPr>
            <a:spLocks noGrp="1"/>
          </p:cNvSpPr>
          <p:nvPr>
            <p:ph idx="1"/>
          </p:nvPr>
        </p:nvSpPr>
        <p:spPr>
          <a:xfrm>
            <a:off x="838199" y="262759"/>
            <a:ext cx="10880835" cy="6222124"/>
          </a:xfrm>
        </p:spPr>
        <p:txBody>
          <a:bodyPr>
            <a:normAutofit fontScale="85000" lnSpcReduction="20000"/>
          </a:bodyPr>
          <a:lstStyle/>
          <a:p>
            <a:pPr marL="0" indent="0">
              <a:buNone/>
            </a:pPr>
            <a:r>
              <a:rPr lang="en-US" b="1" dirty="0"/>
              <a:t>GYVULINIAI MOTYVAI</a:t>
            </a:r>
            <a:r>
              <a:rPr lang="en-US" dirty="0"/>
              <a:t>. </a:t>
            </a:r>
            <a:r>
              <a:rPr lang="en-US" dirty="0" err="1"/>
              <a:t>Labiausiai</a:t>
            </a:r>
            <a:r>
              <a:rPr lang="en-US" dirty="0"/>
              <a:t> </a:t>
            </a:r>
            <a:r>
              <a:rPr lang="en-US" dirty="0" err="1"/>
              <a:t>paplitę</a:t>
            </a:r>
            <a:r>
              <a:rPr lang="en-US" dirty="0"/>
              <a:t> </a:t>
            </a:r>
            <a:r>
              <a:rPr lang="en-US" dirty="0" err="1"/>
              <a:t>arklio</a:t>
            </a:r>
            <a:r>
              <a:rPr lang="en-US" dirty="0"/>
              <a:t>, </a:t>
            </a:r>
            <a:r>
              <a:rPr lang="en-US" dirty="0" err="1"/>
              <a:t>ožio</a:t>
            </a:r>
            <a:r>
              <a:rPr lang="en-US" dirty="0"/>
              <a:t>, </a:t>
            </a:r>
            <a:r>
              <a:rPr lang="en-US" dirty="0" err="1"/>
              <a:t>jaučio</a:t>
            </a:r>
            <a:r>
              <a:rPr lang="en-US" dirty="0"/>
              <a:t> </a:t>
            </a:r>
            <a:r>
              <a:rPr lang="en-US" dirty="0" err="1"/>
              <a:t>vaizdiniai</a:t>
            </a:r>
            <a:r>
              <a:rPr lang="en-US" dirty="0"/>
              <a:t>. </a:t>
            </a:r>
            <a:r>
              <a:rPr lang="en-US" dirty="0" err="1"/>
              <a:t>Jie</a:t>
            </a:r>
            <a:r>
              <a:rPr lang="en-US" dirty="0"/>
              <a:t> </a:t>
            </a:r>
            <a:r>
              <a:rPr lang="en-US" dirty="0" err="1"/>
              <a:t>dažnai</a:t>
            </a:r>
            <a:r>
              <a:rPr lang="en-US" dirty="0"/>
              <a:t> </a:t>
            </a:r>
            <a:r>
              <a:rPr lang="en-US" dirty="0" err="1"/>
              <a:t>susipynę</a:t>
            </a:r>
            <a:r>
              <a:rPr lang="en-US" dirty="0"/>
              <a:t> </a:t>
            </a:r>
            <a:r>
              <a:rPr lang="en-US" dirty="0" err="1"/>
              <a:t>su</a:t>
            </a:r>
            <a:r>
              <a:rPr lang="en-US" dirty="0"/>
              <a:t> </a:t>
            </a:r>
            <a:r>
              <a:rPr lang="en-US" dirty="0" err="1"/>
              <a:t>rato</a:t>
            </a:r>
            <a:r>
              <a:rPr lang="en-US" dirty="0"/>
              <a:t>, </a:t>
            </a:r>
            <a:r>
              <a:rPr lang="en-US" dirty="0" err="1"/>
              <a:t>koncentrinio</a:t>
            </a:r>
            <a:r>
              <a:rPr lang="en-US" dirty="0"/>
              <a:t> </a:t>
            </a:r>
            <a:r>
              <a:rPr lang="en-US" dirty="0" err="1"/>
              <a:t>apskritimo</a:t>
            </a:r>
            <a:r>
              <a:rPr lang="en-US" dirty="0"/>
              <a:t>, </a:t>
            </a:r>
            <a:r>
              <a:rPr lang="en-US" dirty="0" err="1"/>
              <a:t>saulės</a:t>
            </a:r>
            <a:r>
              <a:rPr lang="en-US" dirty="0"/>
              <a:t>, </a:t>
            </a:r>
            <a:r>
              <a:rPr lang="en-US" dirty="0" err="1"/>
              <a:t>mėnulio</a:t>
            </a:r>
            <a:r>
              <a:rPr lang="en-US" dirty="0"/>
              <a:t> </a:t>
            </a:r>
            <a:r>
              <a:rPr lang="en-US" dirty="0" err="1"/>
              <a:t>ar</a:t>
            </a:r>
            <a:r>
              <a:rPr lang="en-US" dirty="0"/>
              <a:t> </a:t>
            </a:r>
            <a:r>
              <a:rPr lang="en-US" dirty="0" err="1"/>
              <a:t>gyvatės</a:t>
            </a:r>
            <a:r>
              <a:rPr lang="en-US" dirty="0"/>
              <a:t> </a:t>
            </a:r>
            <a:r>
              <a:rPr lang="en-US" dirty="0" err="1"/>
              <a:t>ženklais</a:t>
            </a:r>
            <a:r>
              <a:rPr lang="en-US" dirty="0"/>
              <a:t>. Tai </a:t>
            </a:r>
            <a:r>
              <a:rPr lang="en-US" dirty="0" err="1"/>
              <a:t>svarbiausi</a:t>
            </a:r>
            <a:r>
              <a:rPr lang="en-US" dirty="0"/>
              <a:t> </a:t>
            </a:r>
            <a:r>
              <a:rPr lang="en-US" dirty="0" err="1"/>
              <a:t>baltų</a:t>
            </a:r>
            <a:r>
              <a:rPr lang="en-US" dirty="0"/>
              <a:t> </a:t>
            </a:r>
            <a:r>
              <a:rPr lang="en-US" dirty="0" err="1"/>
              <a:t>pasaulėjautos</a:t>
            </a:r>
            <a:r>
              <a:rPr lang="en-US" dirty="0"/>
              <a:t>, </a:t>
            </a:r>
            <a:r>
              <a:rPr lang="en-US" dirty="0" err="1"/>
              <a:t>vyriškojo</a:t>
            </a:r>
            <a:r>
              <a:rPr lang="en-US" dirty="0"/>
              <a:t> </a:t>
            </a:r>
            <a:r>
              <a:rPr lang="en-US" dirty="0" err="1"/>
              <a:t>prado</a:t>
            </a:r>
            <a:r>
              <a:rPr lang="en-US" dirty="0"/>
              <a:t> </a:t>
            </a:r>
            <a:r>
              <a:rPr lang="en-US" dirty="0" err="1"/>
              <a:t>simboliai</a:t>
            </a:r>
            <a:r>
              <a:rPr lang="en-US" dirty="0"/>
              <a:t>. ŽIRGAS </a:t>
            </a:r>
            <a:r>
              <a:rPr lang="en-US" dirty="0" err="1"/>
              <a:t>gali</a:t>
            </a:r>
            <a:r>
              <a:rPr lang="en-US" dirty="0"/>
              <a:t> </a:t>
            </a:r>
            <a:r>
              <a:rPr lang="en-US" dirty="0" err="1"/>
              <a:t>simbolizuoti</a:t>
            </a:r>
            <a:r>
              <a:rPr lang="en-US" dirty="0"/>
              <a:t> </a:t>
            </a:r>
            <a:r>
              <a:rPr lang="en-US" dirty="0" err="1"/>
              <a:t>dvasios</a:t>
            </a:r>
            <a:r>
              <a:rPr lang="en-US" dirty="0"/>
              <a:t> </a:t>
            </a:r>
            <a:r>
              <a:rPr lang="en-US" dirty="0" err="1"/>
              <a:t>lydėtoją</a:t>
            </a:r>
            <a:r>
              <a:rPr lang="en-US" dirty="0"/>
              <a:t> į </a:t>
            </a:r>
            <a:r>
              <a:rPr lang="en-US" dirty="0" err="1"/>
              <a:t>aną</a:t>
            </a:r>
            <a:r>
              <a:rPr lang="en-US" dirty="0"/>
              <a:t> </a:t>
            </a:r>
            <a:r>
              <a:rPr lang="en-US" dirty="0" err="1"/>
              <a:t>pasaulį</a:t>
            </a:r>
            <a:r>
              <a:rPr lang="en-US" dirty="0"/>
              <a:t>, </a:t>
            </a:r>
            <a:r>
              <a:rPr lang="en-US" dirty="0" err="1"/>
              <a:t>t.y</a:t>
            </a:r>
            <a:r>
              <a:rPr lang="en-US" dirty="0"/>
              <a:t>. </a:t>
            </a:r>
            <a:r>
              <a:rPr lang="en-US" dirty="0" err="1"/>
              <a:t>tarpininką</a:t>
            </a:r>
            <a:r>
              <a:rPr lang="en-US" dirty="0"/>
              <a:t> tarp </a:t>
            </a:r>
            <a:r>
              <a:rPr lang="en-US" dirty="0" err="1"/>
              <a:t>dviejų</a:t>
            </a:r>
            <a:r>
              <a:rPr lang="en-US" dirty="0"/>
              <a:t> </a:t>
            </a:r>
            <a:r>
              <a:rPr lang="en-US" dirty="0" err="1"/>
              <a:t>pasaulių</a:t>
            </a:r>
            <a:r>
              <a:rPr lang="en-US" dirty="0"/>
              <a:t> (</a:t>
            </a:r>
            <a:r>
              <a:rPr lang="en-US" dirty="0" err="1"/>
              <a:t>jojimas</a:t>
            </a:r>
            <a:r>
              <a:rPr lang="en-US" dirty="0"/>
              <a:t> </a:t>
            </a:r>
            <a:r>
              <a:rPr lang="en-US" dirty="0" err="1"/>
              <a:t>gali</a:t>
            </a:r>
            <a:r>
              <a:rPr lang="en-US" dirty="0"/>
              <a:t> </a:t>
            </a:r>
            <a:r>
              <a:rPr lang="en-US" dirty="0" err="1"/>
              <a:t>reikšti</a:t>
            </a:r>
            <a:r>
              <a:rPr lang="en-US" dirty="0"/>
              <a:t> </a:t>
            </a:r>
            <a:r>
              <a:rPr lang="en-US" dirty="0" err="1"/>
              <a:t>išsiskyrimą</a:t>
            </a:r>
            <a:r>
              <a:rPr lang="en-US" dirty="0"/>
              <a:t> </a:t>
            </a:r>
            <a:r>
              <a:rPr lang="en-US" dirty="0" err="1"/>
              <a:t>su</a:t>
            </a:r>
            <a:r>
              <a:rPr lang="en-US" dirty="0"/>
              <a:t> </a:t>
            </a:r>
            <a:r>
              <a:rPr lang="en-US" dirty="0" err="1"/>
              <a:t>kūnu</a:t>
            </a:r>
            <a:r>
              <a:rPr lang="en-US" dirty="0"/>
              <a:t>). </a:t>
            </a:r>
            <a:br>
              <a:rPr lang="en-US" dirty="0"/>
            </a:br>
            <a:r>
              <a:rPr lang="en-US" dirty="0"/>
              <a:t/>
            </a:r>
            <a:br>
              <a:rPr lang="en-US" dirty="0"/>
            </a:br>
            <a:r>
              <a:rPr lang="en-US" b="1" dirty="0"/>
              <a:t>PAUKŠČIAI</a:t>
            </a:r>
            <a:r>
              <a:rPr lang="en-US" dirty="0"/>
              <a:t> – </a:t>
            </a:r>
            <a:r>
              <a:rPr lang="en-US" dirty="0" err="1"/>
              <a:t>dangaus</a:t>
            </a:r>
            <a:r>
              <a:rPr lang="en-US" dirty="0"/>
              <a:t> </a:t>
            </a:r>
            <a:r>
              <a:rPr lang="en-US" dirty="0" err="1"/>
              <a:t>ir</a:t>
            </a:r>
            <a:r>
              <a:rPr lang="en-US" dirty="0"/>
              <a:t> </a:t>
            </a:r>
            <a:r>
              <a:rPr lang="en-US" dirty="0" err="1"/>
              <a:t>žemės</a:t>
            </a:r>
            <a:r>
              <a:rPr lang="en-US" dirty="0"/>
              <a:t> </a:t>
            </a:r>
            <a:r>
              <a:rPr lang="en-US" dirty="0" err="1"/>
              <a:t>tarpininkai</a:t>
            </a:r>
            <a:r>
              <a:rPr lang="en-US" dirty="0"/>
              <a:t>, </a:t>
            </a:r>
            <a:r>
              <a:rPr lang="en-US" dirty="0" err="1"/>
              <a:t>turėję</a:t>
            </a:r>
            <a:r>
              <a:rPr lang="en-US" dirty="0"/>
              <a:t> </a:t>
            </a:r>
            <a:r>
              <a:rPr lang="en-US" dirty="0" err="1"/>
              <a:t>jungti</a:t>
            </a:r>
            <a:r>
              <a:rPr lang="en-US" dirty="0"/>
              <a:t> </a:t>
            </a:r>
            <a:r>
              <a:rPr lang="en-US" dirty="0" err="1"/>
              <a:t>dievybes</a:t>
            </a:r>
            <a:r>
              <a:rPr lang="en-US" dirty="0"/>
              <a:t> </a:t>
            </a:r>
            <a:r>
              <a:rPr lang="en-US" dirty="0" err="1"/>
              <a:t>su</a:t>
            </a:r>
            <a:r>
              <a:rPr lang="en-US" dirty="0"/>
              <a:t> </a:t>
            </a:r>
            <a:r>
              <a:rPr lang="en-US" dirty="0" err="1"/>
              <a:t>žmonėmis</a:t>
            </a:r>
            <a:r>
              <a:rPr lang="en-US" dirty="0"/>
              <a:t>. </a:t>
            </a:r>
            <a:r>
              <a:rPr lang="en-US" dirty="0" err="1"/>
              <a:t>Vieni</a:t>
            </a:r>
            <a:r>
              <a:rPr lang="en-US" dirty="0"/>
              <a:t> </a:t>
            </a:r>
            <a:r>
              <a:rPr lang="en-US" dirty="0" err="1"/>
              <a:t>jų</a:t>
            </a:r>
            <a:r>
              <a:rPr lang="en-US" dirty="0"/>
              <a:t> </a:t>
            </a:r>
            <a:r>
              <a:rPr lang="en-US" dirty="0" err="1"/>
              <a:t>simbolizuoja</a:t>
            </a:r>
            <a:r>
              <a:rPr lang="en-US" dirty="0"/>
              <a:t> </a:t>
            </a:r>
            <a:r>
              <a:rPr lang="en-US" dirty="0" err="1"/>
              <a:t>vaisingumą</a:t>
            </a:r>
            <a:r>
              <a:rPr lang="en-US" dirty="0"/>
              <a:t> (</a:t>
            </a:r>
            <a:r>
              <a:rPr lang="en-US" dirty="0" err="1"/>
              <a:t>gulbė</a:t>
            </a:r>
            <a:r>
              <a:rPr lang="en-US" dirty="0"/>
              <a:t>, </a:t>
            </a:r>
            <a:r>
              <a:rPr lang="en-US" dirty="0" err="1"/>
              <a:t>gandras</a:t>
            </a:r>
            <a:r>
              <a:rPr lang="en-US" dirty="0"/>
              <a:t>, </a:t>
            </a:r>
            <a:r>
              <a:rPr lang="en-US" dirty="0" err="1"/>
              <a:t>gaidys</a:t>
            </a:r>
            <a:r>
              <a:rPr lang="en-US" dirty="0"/>
              <a:t>), </a:t>
            </a:r>
            <a:r>
              <a:rPr lang="en-US" dirty="0" err="1"/>
              <a:t>kiti</a:t>
            </a:r>
            <a:r>
              <a:rPr lang="en-US" dirty="0"/>
              <a:t> – </a:t>
            </a:r>
            <a:r>
              <a:rPr lang="en-US" dirty="0" err="1"/>
              <a:t>sielų</a:t>
            </a:r>
            <a:r>
              <a:rPr lang="en-US" dirty="0"/>
              <a:t> </a:t>
            </a:r>
            <a:r>
              <a:rPr lang="en-US" dirty="0" err="1"/>
              <a:t>persikūnijimą</a:t>
            </a:r>
            <a:r>
              <a:rPr lang="en-US" dirty="0"/>
              <a:t> (</a:t>
            </a:r>
            <a:r>
              <a:rPr lang="en-US" dirty="0" err="1"/>
              <a:t>gegutė</a:t>
            </a:r>
            <a:r>
              <a:rPr lang="en-US" dirty="0"/>
              <a:t>, </a:t>
            </a:r>
            <a:r>
              <a:rPr lang="en-US" dirty="0" err="1"/>
              <a:t>balandis</a:t>
            </a:r>
            <a:r>
              <a:rPr lang="en-US" dirty="0"/>
              <a:t>, </a:t>
            </a:r>
            <a:r>
              <a:rPr lang="en-US" dirty="0" err="1"/>
              <a:t>lakštingala</a:t>
            </a:r>
            <a:r>
              <a:rPr lang="en-US" dirty="0"/>
              <a:t>, </a:t>
            </a:r>
            <a:r>
              <a:rPr lang="en-US" dirty="0" err="1"/>
              <a:t>volungė</a:t>
            </a:r>
            <a:r>
              <a:rPr lang="en-US" dirty="0"/>
              <a:t>), </a:t>
            </a:r>
            <a:r>
              <a:rPr lang="en-US" dirty="0" err="1"/>
              <a:t>povas</a:t>
            </a:r>
            <a:r>
              <a:rPr lang="en-US" dirty="0"/>
              <a:t> </a:t>
            </a:r>
            <a:r>
              <a:rPr lang="en-US" dirty="0" err="1"/>
              <a:t>sietinas</a:t>
            </a:r>
            <a:r>
              <a:rPr lang="en-US" dirty="0"/>
              <a:t> </a:t>
            </a:r>
            <a:r>
              <a:rPr lang="en-US" dirty="0" err="1"/>
              <a:t>su</a:t>
            </a:r>
            <a:r>
              <a:rPr lang="en-US" dirty="0"/>
              <a:t> </a:t>
            </a:r>
            <a:r>
              <a:rPr lang="en-US" dirty="0" err="1"/>
              <a:t>Pasaulio</a:t>
            </a:r>
            <a:r>
              <a:rPr lang="en-US" dirty="0"/>
              <a:t> </a:t>
            </a:r>
            <a:r>
              <a:rPr lang="en-US" dirty="0" err="1"/>
              <a:t>medžiu</a:t>
            </a:r>
            <a:r>
              <a:rPr lang="en-US" dirty="0"/>
              <a:t>. </a:t>
            </a:r>
            <a:br>
              <a:rPr lang="en-US" dirty="0"/>
            </a:br>
            <a:r>
              <a:rPr lang="en-US" dirty="0"/>
              <a:t/>
            </a:r>
            <a:br>
              <a:rPr lang="en-US" dirty="0"/>
            </a:br>
            <a:r>
              <a:rPr lang="en-US" dirty="0" err="1"/>
              <a:t>Reikšmingi</a:t>
            </a:r>
            <a:r>
              <a:rPr lang="en-US" dirty="0"/>
              <a:t> </a:t>
            </a:r>
            <a:r>
              <a:rPr lang="en-US" b="1" dirty="0"/>
              <a:t>ROPLIŲ</a:t>
            </a:r>
            <a:r>
              <a:rPr lang="en-US" dirty="0"/>
              <a:t> (</a:t>
            </a:r>
            <a:r>
              <a:rPr lang="en-US" dirty="0" err="1"/>
              <a:t>žalčių</a:t>
            </a:r>
            <a:r>
              <a:rPr lang="en-US" dirty="0"/>
              <a:t>, </a:t>
            </a:r>
            <a:r>
              <a:rPr lang="en-US" dirty="0" err="1"/>
              <a:t>gyvačių</a:t>
            </a:r>
            <a:r>
              <a:rPr lang="en-US" dirty="0"/>
              <a:t>) </a:t>
            </a:r>
            <a:r>
              <a:rPr lang="en-US" dirty="0" err="1"/>
              <a:t>motyvai</a:t>
            </a:r>
            <a:r>
              <a:rPr lang="en-US" dirty="0"/>
              <a:t>. </a:t>
            </a:r>
            <a:r>
              <a:rPr lang="en-US" dirty="0" err="1" smtClean="0"/>
              <a:t>Būta</a:t>
            </a:r>
            <a:r>
              <a:rPr lang="en-US" dirty="0" smtClean="0"/>
              <a:t> </a:t>
            </a:r>
            <a:r>
              <a:rPr lang="en-US" dirty="0" err="1"/>
              <a:t>tikėjimų</a:t>
            </a:r>
            <a:r>
              <a:rPr lang="en-US" dirty="0"/>
              <a:t>, </a:t>
            </a:r>
            <a:r>
              <a:rPr lang="en-US" dirty="0" err="1"/>
              <a:t>kad</a:t>
            </a:r>
            <a:r>
              <a:rPr lang="en-US" dirty="0"/>
              <a:t> į </a:t>
            </a:r>
            <a:r>
              <a:rPr lang="en-US" dirty="0" err="1"/>
              <a:t>roplius</a:t>
            </a:r>
            <a:r>
              <a:rPr lang="en-US" dirty="0"/>
              <a:t> </a:t>
            </a:r>
            <a:r>
              <a:rPr lang="en-US" dirty="0" err="1"/>
              <a:t>persikelia</a:t>
            </a:r>
            <a:r>
              <a:rPr lang="en-US" dirty="0"/>
              <a:t> </a:t>
            </a:r>
            <a:r>
              <a:rPr lang="en-US" dirty="0" err="1" smtClean="0"/>
              <a:t>mirusiųjų</a:t>
            </a:r>
            <a:r>
              <a:rPr lang="en-US" dirty="0" smtClean="0"/>
              <a:t> </a:t>
            </a:r>
            <a:r>
              <a:rPr lang="en-US" dirty="0" err="1"/>
              <a:t>sielos</a:t>
            </a:r>
            <a:r>
              <a:rPr lang="en-US" dirty="0"/>
              <a:t>, </a:t>
            </a:r>
            <a:r>
              <a:rPr lang="en-US" dirty="0" err="1"/>
              <a:t>todėl</a:t>
            </a:r>
            <a:r>
              <a:rPr lang="en-US" dirty="0"/>
              <a:t> </a:t>
            </a:r>
            <a:r>
              <a:rPr lang="en-US" dirty="0" err="1"/>
              <a:t>žalčius</a:t>
            </a:r>
            <a:r>
              <a:rPr lang="en-US" dirty="0"/>
              <a:t> </a:t>
            </a:r>
            <a:r>
              <a:rPr lang="en-US" dirty="0" err="1"/>
              <a:t>laikydavo</a:t>
            </a:r>
            <a:r>
              <a:rPr lang="en-US" dirty="0"/>
              <a:t> </a:t>
            </a:r>
            <a:r>
              <a:rPr lang="en-US" dirty="0" err="1"/>
              <a:t>namuose</a:t>
            </a:r>
            <a:r>
              <a:rPr lang="en-US" dirty="0"/>
              <a:t>. </a:t>
            </a:r>
            <a:r>
              <a:rPr lang="en-US" dirty="0" err="1"/>
              <a:t>Žalčių</a:t>
            </a:r>
            <a:r>
              <a:rPr lang="en-US" dirty="0"/>
              <a:t> </a:t>
            </a:r>
            <a:r>
              <a:rPr lang="en-US" dirty="0" err="1"/>
              <a:t>motyvai</a:t>
            </a:r>
            <a:r>
              <a:rPr lang="en-US" dirty="0"/>
              <a:t> </a:t>
            </a:r>
            <a:r>
              <a:rPr lang="en-US" dirty="0" err="1"/>
              <a:t>dažni</a:t>
            </a:r>
            <a:r>
              <a:rPr lang="en-US" dirty="0"/>
              <a:t> </a:t>
            </a:r>
            <a:r>
              <a:rPr lang="en-US" dirty="0" err="1"/>
              <a:t>baltų</a:t>
            </a:r>
            <a:r>
              <a:rPr lang="en-US" dirty="0"/>
              <a:t> </a:t>
            </a:r>
            <a:r>
              <a:rPr lang="en-US" dirty="0" err="1"/>
              <a:t>papuošaluose</a:t>
            </a:r>
            <a:r>
              <a:rPr lang="en-US" dirty="0"/>
              <a:t>, </a:t>
            </a:r>
            <a:r>
              <a:rPr lang="en-US" dirty="0" err="1"/>
              <a:t>stogastulpiuose</a:t>
            </a:r>
            <a:r>
              <a:rPr lang="en-US" dirty="0"/>
              <a:t>, </a:t>
            </a:r>
            <a:r>
              <a:rPr lang="en-US" dirty="0" err="1"/>
              <a:t>kryžiuose</a:t>
            </a:r>
            <a:r>
              <a:rPr lang="en-US" dirty="0"/>
              <a:t>, </a:t>
            </a:r>
            <a:r>
              <a:rPr lang="en-US" dirty="0" err="1"/>
              <a:t>prieverpstėse</a:t>
            </a:r>
            <a:r>
              <a:rPr lang="en-US" dirty="0"/>
              <a:t>, </a:t>
            </a:r>
            <a:r>
              <a:rPr lang="en-US" dirty="0" err="1"/>
              <a:t>margučiuose</a:t>
            </a:r>
            <a:r>
              <a:rPr lang="en-US" dirty="0"/>
              <a:t>. </a:t>
            </a:r>
            <a:r>
              <a:rPr lang="en-US" dirty="0" err="1"/>
              <a:t>Prūsijos</a:t>
            </a:r>
            <a:r>
              <a:rPr lang="en-US" dirty="0"/>
              <a:t> </a:t>
            </a:r>
            <a:r>
              <a:rPr lang="en-US" dirty="0" err="1"/>
              <a:t>lietuvių</a:t>
            </a:r>
            <a:r>
              <a:rPr lang="en-US" dirty="0"/>
              <a:t> </a:t>
            </a:r>
            <a:r>
              <a:rPr lang="en-US" dirty="0" err="1"/>
              <a:t>kapinėse</a:t>
            </a:r>
            <a:r>
              <a:rPr lang="en-US" dirty="0"/>
              <a:t> </a:t>
            </a:r>
            <a:r>
              <a:rPr lang="en-US" dirty="0" err="1"/>
              <a:t>krikštų</a:t>
            </a:r>
            <a:r>
              <a:rPr lang="en-US" dirty="0"/>
              <a:t> forma </a:t>
            </a:r>
            <a:r>
              <a:rPr lang="en-US" dirty="0" err="1"/>
              <a:t>neretai</a:t>
            </a:r>
            <a:r>
              <a:rPr lang="en-US" dirty="0"/>
              <a:t> </a:t>
            </a:r>
            <a:r>
              <a:rPr lang="en-US" dirty="0" err="1"/>
              <a:t>primena</a:t>
            </a:r>
            <a:r>
              <a:rPr lang="en-US" dirty="0"/>
              <a:t> </a:t>
            </a:r>
            <a:r>
              <a:rPr lang="en-US" dirty="0" err="1"/>
              <a:t>roplius</a:t>
            </a:r>
            <a:r>
              <a:rPr lang="en-US" dirty="0" smtClean="0"/>
              <a:t>.</a:t>
            </a:r>
            <a:endParaRPr lang="lt-LT" dirty="0" smtClean="0"/>
          </a:p>
          <a:p>
            <a:pPr marL="0" indent="0">
              <a:buNone/>
            </a:pPr>
            <a:r>
              <a:rPr lang="en-US" b="1" dirty="0"/>
              <a:t>AUGALINIAI MOTYVAI </a:t>
            </a:r>
            <a:r>
              <a:rPr lang="en-US" dirty="0" err="1"/>
              <a:t>simbolizuodavo</a:t>
            </a:r>
            <a:r>
              <a:rPr lang="en-US" dirty="0"/>
              <a:t> </a:t>
            </a:r>
            <a:r>
              <a:rPr lang="en-US" dirty="0" err="1"/>
              <a:t>vyriškojo</a:t>
            </a:r>
            <a:r>
              <a:rPr lang="en-US" dirty="0"/>
              <a:t> </a:t>
            </a:r>
            <a:r>
              <a:rPr lang="en-US" dirty="0" err="1"/>
              <a:t>dangaus</a:t>
            </a:r>
            <a:r>
              <a:rPr lang="en-US" dirty="0"/>
              <a:t> </a:t>
            </a:r>
            <a:r>
              <a:rPr lang="en-US" dirty="0" err="1"/>
              <a:t>prado</a:t>
            </a:r>
            <a:r>
              <a:rPr lang="en-US" dirty="0"/>
              <a:t> </a:t>
            </a:r>
            <a:r>
              <a:rPr lang="en-US" dirty="0" err="1"/>
              <a:t>ir</a:t>
            </a:r>
            <a:r>
              <a:rPr lang="en-US" dirty="0"/>
              <a:t> </a:t>
            </a:r>
            <a:r>
              <a:rPr lang="en-US" dirty="0" err="1"/>
              <a:t>žemės</a:t>
            </a:r>
            <a:r>
              <a:rPr lang="en-US" dirty="0"/>
              <a:t> </a:t>
            </a:r>
            <a:r>
              <a:rPr lang="en-US" dirty="0" err="1"/>
              <a:t>sąveikoje</a:t>
            </a:r>
            <a:r>
              <a:rPr lang="en-US" dirty="0"/>
              <a:t> </a:t>
            </a:r>
            <a:r>
              <a:rPr lang="en-US" dirty="0" err="1"/>
              <a:t>atsinaujinusią</a:t>
            </a:r>
            <a:r>
              <a:rPr lang="en-US" dirty="0"/>
              <a:t> </a:t>
            </a:r>
            <a:r>
              <a:rPr lang="en-US" dirty="0" err="1"/>
              <a:t>gyvybę</a:t>
            </a:r>
            <a:r>
              <a:rPr lang="en-US" dirty="0"/>
              <a:t>. </a:t>
            </a:r>
            <a:r>
              <a:rPr lang="en-US" dirty="0" err="1"/>
              <a:t>Eglė</a:t>
            </a:r>
            <a:r>
              <a:rPr lang="en-US" dirty="0"/>
              <a:t> </a:t>
            </a:r>
            <a:r>
              <a:rPr lang="en-US" dirty="0" err="1"/>
              <a:t>reiškė</a:t>
            </a:r>
            <a:r>
              <a:rPr lang="en-US" dirty="0"/>
              <a:t> </a:t>
            </a:r>
            <a:r>
              <a:rPr lang="en-US" dirty="0" err="1"/>
              <a:t>dorumą</a:t>
            </a:r>
            <a:r>
              <a:rPr lang="en-US" dirty="0"/>
              <a:t>, </a:t>
            </a:r>
            <a:r>
              <a:rPr lang="en-US" dirty="0" err="1"/>
              <a:t>tvirtumą</a:t>
            </a:r>
            <a:r>
              <a:rPr lang="en-US" dirty="0"/>
              <a:t>, </a:t>
            </a:r>
            <a:r>
              <a:rPr lang="en-US" dirty="0" err="1"/>
              <a:t>garbingumą</a:t>
            </a:r>
            <a:r>
              <a:rPr lang="en-US" dirty="0"/>
              <a:t>, </a:t>
            </a:r>
            <a:r>
              <a:rPr lang="en-US" dirty="0" err="1"/>
              <a:t>derlingumą</a:t>
            </a:r>
            <a:r>
              <a:rPr lang="en-US" dirty="0"/>
              <a:t>, </a:t>
            </a:r>
            <a:r>
              <a:rPr lang="en-US" dirty="0" err="1"/>
              <a:t>buvo</a:t>
            </a:r>
            <a:r>
              <a:rPr lang="en-US" dirty="0"/>
              <a:t> </a:t>
            </a:r>
            <a:r>
              <a:rPr lang="en-US" dirty="0" err="1"/>
              <a:t>nemirtingumo</a:t>
            </a:r>
            <a:r>
              <a:rPr lang="en-US" dirty="0"/>
              <a:t> </a:t>
            </a:r>
            <a:r>
              <a:rPr lang="en-US" dirty="0" err="1"/>
              <a:t>simbolis</a:t>
            </a:r>
            <a:r>
              <a:rPr lang="en-US" dirty="0"/>
              <a:t>, </a:t>
            </a:r>
            <a:r>
              <a:rPr lang="en-US" dirty="0" err="1"/>
              <a:t>reiškė</a:t>
            </a:r>
            <a:r>
              <a:rPr lang="en-US" dirty="0"/>
              <a:t> </a:t>
            </a:r>
            <a:r>
              <a:rPr lang="en-US" dirty="0" err="1"/>
              <a:t>Gyvybės</a:t>
            </a:r>
            <a:r>
              <a:rPr lang="en-US" dirty="0"/>
              <a:t> </a:t>
            </a:r>
            <a:r>
              <a:rPr lang="en-US" dirty="0" err="1"/>
              <a:t>medį</a:t>
            </a:r>
            <a:r>
              <a:rPr lang="en-US" dirty="0"/>
              <a:t>. </a:t>
            </a:r>
            <a:r>
              <a:rPr lang="en-US" dirty="0" err="1"/>
              <a:t>Sakmėse</a:t>
            </a:r>
            <a:r>
              <a:rPr lang="en-US" dirty="0"/>
              <a:t> </a:t>
            </a:r>
            <a:r>
              <a:rPr lang="en-US" dirty="0" err="1"/>
              <a:t>eglė</a:t>
            </a:r>
            <a:r>
              <a:rPr lang="en-US" dirty="0"/>
              <a:t> – </a:t>
            </a:r>
            <a:r>
              <a:rPr lang="en-US" dirty="0" err="1"/>
              <a:t>šventas</a:t>
            </a:r>
            <a:r>
              <a:rPr lang="en-US" dirty="0"/>
              <a:t> </a:t>
            </a:r>
            <a:r>
              <a:rPr lang="en-US" dirty="0" err="1"/>
              <a:t>medis</a:t>
            </a:r>
            <a:r>
              <a:rPr lang="en-US" dirty="0"/>
              <a:t>, </a:t>
            </a:r>
            <a:r>
              <a:rPr lang="en-US" dirty="0" err="1"/>
              <a:t>kadangi</a:t>
            </a:r>
            <a:r>
              <a:rPr lang="en-US" dirty="0"/>
              <a:t> </a:t>
            </a:r>
            <a:r>
              <a:rPr lang="en-US" dirty="0" err="1"/>
              <a:t>velnias</a:t>
            </a:r>
            <a:r>
              <a:rPr lang="en-US" dirty="0"/>
              <a:t> </a:t>
            </a:r>
            <a:r>
              <a:rPr lang="en-US" dirty="0" err="1"/>
              <a:t>negali</a:t>
            </a:r>
            <a:r>
              <a:rPr lang="en-US" dirty="0"/>
              <a:t> </a:t>
            </a:r>
            <a:r>
              <a:rPr lang="en-US" dirty="0" err="1"/>
              <a:t>slėptis</a:t>
            </a:r>
            <a:r>
              <a:rPr lang="en-US" dirty="0"/>
              <a:t> </a:t>
            </a:r>
            <a:r>
              <a:rPr lang="en-US" dirty="0" err="1"/>
              <a:t>po</a:t>
            </a:r>
            <a:r>
              <a:rPr lang="en-US" dirty="0"/>
              <a:t> ja, </a:t>
            </a:r>
            <a:r>
              <a:rPr lang="en-US" dirty="0" err="1"/>
              <a:t>nes</a:t>
            </a:r>
            <a:r>
              <a:rPr lang="en-US" dirty="0"/>
              <a:t> </a:t>
            </a:r>
            <a:r>
              <a:rPr lang="en-US" dirty="0" err="1"/>
              <a:t>šakos</a:t>
            </a:r>
            <a:r>
              <a:rPr lang="en-US" dirty="0"/>
              <a:t> </a:t>
            </a:r>
            <a:r>
              <a:rPr lang="en-US" dirty="0" err="1"/>
              <a:t>auga</a:t>
            </a:r>
            <a:r>
              <a:rPr lang="en-US" dirty="0"/>
              <a:t> </a:t>
            </a:r>
            <a:r>
              <a:rPr lang="en-US" dirty="0" err="1"/>
              <a:t>kryžiumi</a:t>
            </a:r>
            <a:r>
              <a:rPr lang="en-US" dirty="0"/>
              <a:t>. </a:t>
            </a:r>
            <a:r>
              <a:rPr lang="en-US" dirty="0" err="1"/>
              <a:t>Juostuose</a:t>
            </a:r>
            <a:r>
              <a:rPr lang="en-US" dirty="0"/>
              <a:t> </a:t>
            </a:r>
            <a:r>
              <a:rPr lang="en-US" dirty="0" err="1"/>
              <a:t>eglutės</a:t>
            </a:r>
            <a:r>
              <a:rPr lang="en-US" dirty="0"/>
              <a:t> </a:t>
            </a:r>
            <a:r>
              <a:rPr lang="en-US" dirty="0" err="1"/>
              <a:t>ornamentas</a:t>
            </a:r>
            <a:r>
              <a:rPr lang="en-US" dirty="0"/>
              <a:t> </a:t>
            </a:r>
            <a:r>
              <a:rPr lang="en-US" dirty="0" err="1"/>
              <a:t>gali</a:t>
            </a:r>
            <a:r>
              <a:rPr lang="en-US" dirty="0"/>
              <a:t> </a:t>
            </a:r>
            <a:r>
              <a:rPr lang="en-US" dirty="0" err="1"/>
              <a:t>būti</a:t>
            </a:r>
            <a:r>
              <a:rPr lang="en-US" dirty="0"/>
              <a:t> </a:t>
            </a:r>
            <a:r>
              <a:rPr lang="en-US" dirty="0" err="1"/>
              <a:t>Laimos</a:t>
            </a:r>
            <a:r>
              <a:rPr lang="en-US" dirty="0"/>
              <a:t> </a:t>
            </a:r>
            <a:r>
              <a:rPr lang="en-US" dirty="0" err="1"/>
              <a:t>ženklu</a:t>
            </a:r>
            <a:r>
              <a:rPr lang="en-US" dirty="0"/>
              <a:t>, </a:t>
            </a:r>
            <a:r>
              <a:rPr lang="en-US" dirty="0" err="1"/>
              <a:t>apsaugoti</a:t>
            </a:r>
            <a:r>
              <a:rPr lang="en-US" dirty="0"/>
              <a:t> </a:t>
            </a:r>
            <a:r>
              <a:rPr lang="en-US" dirty="0" err="1"/>
              <a:t>nuo</a:t>
            </a:r>
            <a:r>
              <a:rPr lang="en-US" dirty="0"/>
              <a:t> </a:t>
            </a:r>
            <a:r>
              <a:rPr lang="en-US" dirty="0" err="1"/>
              <a:t>Laumių</a:t>
            </a:r>
            <a:r>
              <a:rPr lang="en-US" dirty="0"/>
              <a:t> </a:t>
            </a:r>
            <a:r>
              <a:rPr lang="en-US" dirty="0" err="1"/>
              <a:t>blogio</a:t>
            </a:r>
            <a:r>
              <a:rPr lang="en-US" dirty="0"/>
              <a:t> (</a:t>
            </a:r>
            <a:r>
              <a:rPr lang="en-US" dirty="0" err="1"/>
              <a:t>toks</a:t>
            </a:r>
            <a:r>
              <a:rPr lang="en-US" dirty="0"/>
              <a:t> </a:t>
            </a:r>
            <a:r>
              <a:rPr lang="en-US" dirty="0" err="1"/>
              <a:t>raštas</a:t>
            </a:r>
            <a:r>
              <a:rPr lang="en-US" dirty="0"/>
              <a:t> </a:t>
            </a:r>
            <a:r>
              <a:rPr lang="en-US" dirty="0" err="1"/>
              <a:t>vadinamas</a:t>
            </a:r>
            <a:r>
              <a:rPr lang="en-US" dirty="0"/>
              <a:t> </a:t>
            </a:r>
            <a:r>
              <a:rPr lang="en-US" dirty="0" err="1"/>
              <a:t>šluotele</a:t>
            </a:r>
            <a:r>
              <a:rPr lang="en-US" dirty="0"/>
              <a:t>).</a:t>
            </a:r>
            <a:br>
              <a:rPr lang="en-US" dirty="0"/>
            </a:br>
            <a:r>
              <a:rPr lang="en-US" dirty="0"/>
              <a:t/>
            </a:r>
            <a:br>
              <a:rPr lang="en-US" dirty="0"/>
            </a:br>
            <a:r>
              <a:rPr lang="en-US" dirty="0" err="1"/>
              <a:t>Baltai</a:t>
            </a:r>
            <a:r>
              <a:rPr lang="en-US" dirty="0"/>
              <a:t> </a:t>
            </a:r>
            <a:r>
              <a:rPr lang="en-US" dirty="0" err="1"/>
              <a:t>tikėjo</a:t>
            </a:r>
            <a:r>
              <a:rPr lang="en-US" dirty="0"/>
              <a:t>, </a:t>
            </a:r>
            <a:r>
              <a:rPr lang="en-US" dirty="0" err="1"/>
              <a:t>kad</a:t>
            </a:r>
            <a:r>
              <a:rPr lang="en-US" dirty="0"/>
              <a:t> į </a:t>
            </a:r>
            <a:r>
              <a:rPr lang="en-US" dirty="0" err="1"/>
              <a:t>augalus</a:t>
            </a:r>
            <a:r>
              <a:rPr lang="en-US" dirty="0"/>
              <a:t> </a:t>
            </a:r>
            <a:r>
              <a:rPr lang="en-US" dirty="0" err="1"/>
              <a:t>taip</a:t>
            </a:r>
            <a:r>
              <a:rPr lang="en-US" dirty="0"/>
              <a:t> pat </a:t>
            </a:r>
            <a:r>
              <a:rPr lang="en-US" dirty="0" err="1"/>
              <a:t>pereina</a:t>
            </a:r>
            <a:r>
              <a:rPr lang="en-US" dirty="0"/>
              <a:t> </a:t>
            </a:r>
            <a:r>
              <a:rPr lang="en-US" dirty="0" err="1"/>
              <a:t>mirusiųjų</a:t>
            </a:r>
            <a:r>
              <a:rPr lang="en-US" dirty="0"/>
              <a:t> </a:t>
            </a:r>
            <a:r>
              <a:rPr lang="en-US" dirty="0" err="1"/>
              <a:t>sielos</a:t>
            </a:r>
            <a:r>
              <a:rPr lang="en-US" dirty="0"/>
              <a:t>: </a:t>
            </a:r>
            <a:r>
              <a:rPr lang="en-US" dirty="0" err="1"/>
              <a:t>vyrų</a:t>
            </a:r>
            <a:r>
              <a:rPr lang="en-US" dirty="0"/>
              <a:t> – į </a:t>
            </a:r>
            <a:r>
              <a:rPr lang="en-US" dirty="0" err="1"/>
              <a:t>ąžuolus</a:t>
            </a:r>
            <a:r>
              <a:rPr lang="en-US" dirty="0"/>
              <a:t>, </a:t>
            </a:r>
            <a:r>
              <a:rPr lang="en-US" dirty="0" err="1"/>
              <a:t>uosius</a:t>
            </a:r>
            <a:r>
              <a:rPr lang="en-US" dirty="0"/>
              <a:t>, </a:t>
            </a:r>
            <a:r>
              <a:rPr lang="en-US" dirty="0" err="1"/>
              <a:t>beržus</a:t>
            </a:r>
            <a:r>
              <a:rPr lang="en-US" dirty="0"/>
              <a:t>, </a:t>
            </a:r>
            <a:r>
              <a:rPr lang="en-US" dirty="0" err="1"/>
              <a:t>moterų</a:t>
            </a:r>
            <a:r>
              <a:rPr lang="en-US" dirty="0"/>
              <a:t> – į </a:t>
            </a:r>
            <a:r>
              <a:rPr lang="en-US" dirty="0" err="1"/>
              <a:t>liepas</a:t>
            </a:r>
            <a:r>
              <a:rPr lang="en-US" dirty="0"/>
              <a:t>, </a:t>
            </a:r>
            <a:r>
              <a:rPr lang="en-US" dirty="0" err="1"/>
              <a:t>egles</a:t>
            </a:r>
            <a:r>
              <a:rPr lang="en-US" dirty="0"/>
              <a:t>. </a:t>
            </a:r>
            <a:r>
              <a:rPr lang="en-US" dirty="0" err="1"/>
              <a:t>Todėl</a:t>
            </a:r>
            <a:r>
              <a:rPr lang="en-US" dirty="0"/>
              <a:t> </a:t>
            </a:r>
            <a:r>
              <a:rPr lang="en-US" dirty="0" err="1"/>
              <a:t>ąžuolinį</a:t>
            </a:r>
            <a:r>
              <a:rPr lang="en-US" dirty="0"/>
              <a:t> </a:t>
            </a:r>
            <a:r>
              <a:rPr lang="en-US" dirty="0" err="1"/>
              <a:t>kryžių</a:t>
            </a:r>
            <a:r>
              <a:rPr lang="en-US" dirty="0"/>
              <a:t> </a:t>
            </a:r>
            <a:r>
              <a:rPr lang="en-US" dirty="0" err="1"/>
              <a:t>statydavo</a:t>
            </a:r>
            <a:r>
              <a:rPr lang="en-US" dirty="0"/>
              <a:t> </a:t>
            </a:r>
            <a:r>
              <a:rPr lang="en-US" dirty="0" err="1"/>
              <a:t>vyrui</a:t>
            </a:r>
            <a:r>
              <a:rPr lang="en-US" dirty="0"/>
              <a:t>, o </a:t>
            </a:r>
            <a:r>
              <a:rPr lang="en-US" dirty="0" err="1"/>
              <a:t>liepinį</a:t>
            </a:r>
            <a:r>
              <a:rPr lang="en-US" dirty="0"/>
              <a:t> </a:t>
            </a:r>
            <a:r>
              <a:rPr lang="en-US" dirty="0" err="1"/>
              <a:t>ar</a:t>
            </a:r>
            <a:r>
              <a:rPr lang="en-US" dirty="0"/>
              <a:t> </a:t>
            </a:r>
            <a:r>
              <a:rPr lang="en-US" dirty="0" err="1"/>
              <a:t>eglinį</a:t>
            </a:r>
            <a:r>
              <a:rPr lang="en-US" dirty="0"/>
              <a:t> – </a:t>
            </a:r>
            <a:r>
              <a:rPr lang="en-US" dirty="0" err="1"/>
              <a:t>moteriai</a:t>
            </a:r>
            <a:r>
              <a:rPr lang="en-US" dirty="0"/>
              <a:t>. </a:t>
            </a:r>
            <a:r>
              <a:rPr lang="en-US" dirty="0" err="1"/>
              <a:t>Vyrus</a:t>
            </a:r>
            <a:r>
              <a:rPr lang="en-US" dirty="0"/>
              <a:t> </a:t>
            </a:r>
            <a:r>
              <a:rPr lang="en-US" dirty="0" err="1"/>
              <a:t>laidodavo</a:t>
            </a:r>
            <a:r>
              <a:rPr lang="en-US" dirty="0"/>
              <a:t> </a:t>
            </a:r>
            <a:r>
              <a:rPr lang="en-US" dirty="0" err="1"/>
              <a:t>galva</a:t>
            </a:r>
            <a:r>
              <a:rPr lang="en-US" dirty="0"/>
              <a:t> į </a:t>
            </a:r>
            <a:r>
              <a:rPr lang="en-US" dirty="0" err="1"/>
              <a:t>šiaurės</a:t>
            </a:r>
            <a:r>
              <a:rPr lang="en-US" dirty="0"/>
              <a:t> </a:t>
            </a:r>
            <a:r>
              <a:rPr lang="en-US" dirty="0" err="1"/>
              <a:t>vakarus</a:t>
            </a:r>
            <a:r>
              <a:rPr lang="en-US" dirty="0"/>
              <a:t>, </a:t>
            </a:r>
            <a:r>
              <a:rPr lang="en-US" dirty="0" err="1"/>
              <a:t>moteris</a:t>
            </a:r>
            <a:r>
              <a:rPr lang="en-US" dirty="0"/>
              <a:t> – į </a:t>
            </a:r>
            <a:r>
              <a:rPr lang="en-US" dirty="0" err="1"/>
              <a:t>pietus</a:t>
            </a:r>
            <a:r>
              <a:rPr lang="en-US" dirty="0"/>
              <a:t> </a:t>
            </a:r>
            <a:r>
              <a:rPr lang="en-US" dirty="0" err="1"/>
              <a:t>ar</a:t>
            </a:r>
            <a:r>
              <a:rPr lang="en-US" dirty="0"/>
              <a:t> </a:t>
            </a:r>
            <a:r>
              <a:rPr lang="en-US" dirty="0" err="1"/>
              <a:t>pietryčius</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3810608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9F4-17ED-4019-8D3F-CB871306BFA2}"/>
              </a:ext>
            </a:extLst>
          </p:cNvPr>
          <p:cNvSpPr>
            <a:spLocks noGrp="1"/>
          </p:cNvSpPr>
          <p:nvPr>
            <p:ph type="title"/>
          </p:nvPr>
        </p:nvSpPr>
        <p:spPr/>
        <p:txBody>
          <a:bodyPr/>
          <a:lstStyle/>
          <a:p>
            <a:r>
              <a:rPr lang="en-US" b="1" dirty="0" err="1" smtClean="0">
                <a:solidFill>
                  <a:schemeClr val="accent1">
                    <a:lumMod val="50000"/>
                  </a:schemeClr>
                </a:solidFill>
              </a:rPr>
              <a:t>Prane</a:t>
            </a:r>
            <a:r>
              <a:rPr lang="lt-LT" b="1" dirty="0" smtClean="0">
                <a:solidFill>
                  <a:schemeClr val="accent1">
                    <a:lumMod val="50000"/>
                  </a:schemeClr>
                </a:solidFill>
              </a:rPr>
              <a:t>š</a:t>
            </a:r>
            <a:r>
              <a:rPr lang="en-US" b="1" dirty="0" err="1" smtClean="0">
                <a:solidFill>
                  <a:schemeClr val="accent1">
                    <a:lumMod val="50000"/>
                  </a:schemeClr>
                </a:solidFill>
              </a:rPr>
              <a:t>imo</a:t>
            </a:r>
            <a:r>
              <a:rPr lang="en-US" b="1" dirty="0" smtClean="0">
                <a:solidFill>
                  <a:schemeClr val="accent1">
                    <a:lumMod val="50000"/>
                  </a:schemeClr>
                </a:solidFill>
              </a:rPr>
              <a:t> t</a:t>
            </a:r>
            <a:r>
              <a:rPr lang="lt-LT" b="1" dirty="0" smtClean="0">
                <a:solidFill>
                  <a:schemeClr val="accent1">
                    <a:lumMod val="50000"/>
                  </a:schemeClr>
                </a:solidFill>
              </a:rPr>
              <a:t>ematika</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9B6712E9-D1CF-4AE3-8D62-6AD99A95A9F5}"/>
              </a:ext>
            </a:extLst>
          </p:cNvPr>
          <p:cNvSpPr>
            <a:spLocks noGrp="1"/>
          </p:cNvSpPr>
          <p:nvPr>
            <p:ph idx="1"/>
          </p:nvPr>
        </p:nvSpPr>
        <p:spPr>
          <a:xfrm>
            <a:off x="1408386" y="1825625"/>
            <a:ext cx="9945414" cy="4351338"/>
          </a:xfrm>
        </p:spPr>
        <p:txBody>
          <a:bodyPr/>
          <a:lstStyle/>
          <a:p>
            <a:pPr marL="0" indent="0">
              <a:buNone/>
            </a:pPr>
            <a:r>
              <a:rPr lang="en-US" dirty="0" err="1" smtClean="0">
                <a:solidFill>
                  <a:schemeClr val="accent1">
                    <a:lumMod val="50000"/>
                  </a:schemeClr>
                </a:solidFill>
              </a:rPr>
              <a:t>Balt</a:t>
            </a:r>
            <a:r>
              <a:rPr lang="lt-LT" dirty="0" smtClean="0">
                <a:solidFill>
                  <a:schemeClr val="accent1">
                    <a:lumMod val="50000"/>
                  </a:schemeClr>
                </a:solidFill>
              </a:rPr>
              <a:t>ų</a:t>
            </a:r>
            <a:r>
              <a:rPr lang="en-US" dirty="0" smtClean="0">
                <a:solidFill>
                  <a:schemeClr val="accent1">
                    <a:lumMod val="50000"/>
                  </a:schemeClr>
                </a:solidFill>
              </a:rPr>
              <a:t> </a:t>
            </a:r>
            <a:r>
              <a:rPr lang="en-US" dirty="0" err="1" smtClean="0">
                <a:solidFill>
                  <a:schemeClr val="accent1">
                    <a:lumMod val="50000"/>
                  </a:schemeClr>
                </a:solidFill>
              </a:rPr>
              <a:t>saul</a:t>
            </a:r>
            <a:r>
              <a:rPr lang="lt-LT" dirty="0" smtClean="0">
                <a:solidFill>
                  <a:schemeClr val="accent1">
                    <a:lumMod val="50000"/>
                  </a:schemeClr>
                </a:solidFill>
              </a:rPr>
              <a:t>ės parko idėja Tauralaukyje;</a:t>
            </a:r>
          </a:p>
          <a:p>
            <a:pPr marL="0" indent="0">
              <a:buNone/>
            </a:pPr>
            <a:r>
              <a:rPr lang="lt-LT" dirty="0" smtClean="0">
                <a:solidFill>
                  <a:schemeClr val="accent1">
                    <a:lumMod val="50000"/>
                  </a:schemeClr>
                </a:solidFill>
              </a:rPr>
              <a:t>Kultūrinio </a:t>
            </a:r>
            <a:r>
              <a:rPr lang="lt-LT" dirty="0">
                <a:solidFill>
                  <a:schemeClr val="accent1">
                    <a:lumMod val="50000"/>
                  </a:schemeClr>
                </a:solidFill>
              </a:rPr>
              <a:t>kraštovaizdžio sąvasties prasmė;</a:t>
            </a:r>
          </a:p>
          <a:p>
            <a:pPr marL="0" indent="0">
              <a:buNone/>
            </a:pPr>
            <a:r>
              <a:rPr lang="lt-LT" dirty="0">
                <a:solidFill>
                  <a:schemeClr val="accent1">
                    <a:lumMod val="50000"/>
                  </a:schemeClr>
                </a:solidFill>
              </a:rPr>
              <a:t>Baltų kultūros fenomenas;</a:t>
            </a:r>
          </a:p>
          <a:p>
            <a:pPr marL="0" indent="0">
              <a:buNone/>
            </a:pPr>
            <a:r>
              <a:rPr lang="lt-LT" dirty="0">
                <a:solidFill>
                  <a:schemeClr val="accent1">
                    <a:lumMod val="50000"/>
                  </a:schemeClr>
                </a:solidFill>
              </a:rPr>
              <a:t>Baltiškojo kraštovaizdžio ženklai kraštovaizdyje;</a:t>
            </a:r>
          </a:p>
          <a:p>
            <a:pPr marL="0" indent="0">
              <a:buNone/>
            </a:pPr>
            <a:r>
              <a:rPr lang="lt-LT" dirty="0" smtClean="0">
                <a:solidFill>
                  <a:schemeClr val="accent1">
                    <a:lumMod val="50000"/>
                  </a:schemeClr>
                </a:solidFill>
              </a:rPr>
              <a:t>Kai kurie baltų </a:t>
            </a:r>
            <a:r>
              <a:rPr lang="lt-LT" dirty="0">
                <a:solidFill>
                  <a:schemeClr val="accent1">
                    <a:lumMod val="50000"/>
                  </a:schemeClr>
                </a:solidFill>
              </a:rPr>
              <a:t>kultūros </a:t>
            </a:r>
            <a:r>
              <a:rPr lang="lt-LT" dirty="0" smtClean="0">
                <a:solidFill>
                  <a:schemeClr val="accent1">
                    <a:lumMod val="50000"/>
                  </a:schemeClr>
                </a:solidFill>
              </a:rPr>
              <a:t>parkų kūrimo atvejai;</a:t>
            </a:r>
            <a:endParaRPr lang="lt-LT" dirty="0">
              <a:solidFill>
                <a:schemeClr val="accent1">
                  <a:lumMod val="50000"/>
                </a:schemeClr>
              </a:solidFill>
            </a:endParaRPr>
          </a:p>
          <a:p>
            <a:pPr marL="0" indent="0">
              <a:buNone/>
            </a:pPr>
            <a:r>
              <a:rPr lang="lt-LT" dirty="0">
                <a:solidFill>
                  <a:schemeClr val="accent1">
                    <a:lumMod val="50000"/>
                  </a:schemeClr>
                </a:solidFill>
              </a:rPr>
              <a:t>Baltiškojo kraštovaizdžio ženklų naudojimo patirtis ir galimybės XXI amžiuje</a:t>
            </a:r>
            <a:r>
              <a:rPr lang="lt-LT" dirty="0" smtClean="0">
                <a:solidFill>
                  <a:schemeClr val="accent1">
                    <a:lumMod val="50000"/>
                  </a:schemeClr>
                </a:solidFill>
              </a:rPr>
              <a:t>;</a:t>
            </a:r>
            <a:endParaRPr lang="en-US" dirty="0" smtClean="0">
              <a:solidFill>
                <a:schemeClr val="accent1">
                  <a:lumMod val="50000"/>
                </a:schemeClr>
              </a:solidFill>
            </a:endParaRPr>
          </a:p>
          <a:p>
            <a:pPr marL="0" indent="0">
              <a:buNone/>
            </a:pPr>
            <a:r>
              <a:rPr lang="en-US" dirty="0" err="1" smtClean="0">
                <a:solidFill>
                  <a:schemeClr val="accent1">
                    <a:lumMod val="50000"/>
                  </a:schemeClr>
                </a:solidFill>
              </a:rPr>
              <a:t>Balt</a:t>
            </a:r>
            <a:r>
              <a:rPr lang="lt-LT" dirty="0" smtClean="0">
                <a:solidFill>
                  <a:schemeClr val="accent1">
                    <a:lumMod val="50000"/>
                  </a:schemeClr>
                </a:solidFill>
              </a:rPr>
              <a:t>ų saulės parko preliminari vizija;</a:t>
            </a:r>
            <a:r>
              <a:rPr lang="en-US" dirty="0" smtClean="0">
                <a:solidFill>
                  <a:schemeClr val="accent1">
                    <a:lumMod val="50000"/>
                  </a:schemeClr>
                </a:solidFill>
              </a:rPr>
              <a:t> </a:t>
            </a:r>
            <a:endParaRPr lang="lt-LT" dirty="0">
              <a:solidFill>
                <a:schemeClr val="accent1">
                  <a:lumMod val="50000"/>
                </a:schemeClr>
              </a:solidFill>
            </a:endParaRPr>
          </a:p>
          <a:p>
            <a:pPr marL="0" indent="0">
              <a:buNone/>
            </a:pPr>
            <a:endParaRPr lang="lt-LT" dirty="0">
              <a:solidFill>
                <a:schemeClr val="accent1">
                  <a:lumMod val="50000"/>
                </a:schemeClr>
              </a:solidFill>
            </a:endParaRPr>
          </a:p>
          <a:p>
            <a:pPr marL="0" indent="0">
              <a:buNone/>
            </a:pPr>
            <a:endParaRPr lang="lt-LT" dirty="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2</a:t>
            </a:fld>
            <a:endParaRPr lang="en-US"/>
          </a:p>
        </p:txBody>
      </p:sp>
      <p:pic>
        <p:nvPicPr>
          <p:cNvPr id="5122" name="Picture 2" descr="Baltiški ženklai, ornamentai, simbolia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4280" y="158777"/>
            <a:ext cx="3235902" cy="226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14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65125"/>
            <a:ext cx="5867400" cy="1325563"/>
          </a:xfrm>
        </p:spPr>
        <p:txBody>
          <a:bodyPr>
            <a:normAutofit/>
          </a:bodyPr>
          <a:lstStyle/>
          <a:p>
            <a:r>
              <a:rPr lang="lt-LT" sz="3600" b="1" dirty="0" smtClean="0">
                <a:solidFill>
                  <a:schemeClr val="accent1">
                    <a:lumMod val="75000"/>
                  </a:schemeClr>
                </a:solidFill>
              </a:rPr>
              <a:t>Baltiškoji s</a:t>
            </a:r>
            <a:r>
              <a:rPr lang="en-US" sz="3600" b="1" dirty="0" err="1" smtClean="0">
                <a:solidFill>
                  <a:schemeClr val="accent1">
                    <a:lumMod val="75000"/>
                  </a:schemeClr>
                </a:solidFill>
              </a:rPr>
              <a:t>imbolika</a:t>
            </a:r>
            <a:r>
              <a:rPr lang="en-US" sz="3600" b="1" dirty="0" smtClean="0">
                <a:solidFill>
                  <a:schemeClr val="accent1">
                    <a:lumMod val="75000"/>
                  </a:schemeClr>
                </a:solidFill>
              </a:rPr>
              <a:t> </a:t>
            </a:r>
            <a:r>
              <a:rPr lang="en-US" sz="3600" b="1" dirty="0" err="1" smtClean="0">
                <a:solidFill>
                  <a:schemeClr val="accent1">
                    <a:lumMod val="75000"/>
                  </a:schemeClr>
                </a:solidFill>
              </a:rPr>
              <a:t>audi</a:t>
            </a:r>
            <a:r>
              <a:rPr lang="lt-LT" sz="3600" b="1" dirty="0" smtClean="0">
                <a:solidFill>
                  <a:schemeClr val="accent1">
                    <a:lumMod val="75000"/>
                  </a:schemeClr>
                </a:solidFill>
              </a:rPr>
              <a:t>ni</a:t>
            </a:r>
            <a:r>
              <a:rPr lang="en-US" sz="3600" b="1" dirty="0" err="1" smtClean="0">
                <a:solidFill>
                  <a:schemeClr val="accent1">
                    <a:lumMod val="75000"/>
                  </a:schemeClr>
                </a:solidFill>
              </a:rPr>
              <a:t>uose</a:t>
            </a:r>
            <a:endParaRPr lang="en-US" sz="3600" b="1" dirty="0">
              <a:solidFill>
                <a:schemeClr val="accent1">
                  <a:lumMod val="75000"/>
                </a:schemeClr>
              </a:solidFill>
            </a:endParaRPr>
          </a:p>
        </p:txBody>
      </p:sp>
      <p:pic>
        <p:nvPicPr>
          <p:cNvPr id="4" name="Content Placeholder 3" descr="Augalijos pasaulio įvaizdžiai. Tumėnas, Vytautas. Baltų ir slavų tekstilės geometrinių raštų pavadinimų (nomenklatūros) ir pavidalų (formos) bendrybės.  Iš: Baltai ir slavai: dvasinių kultūrų sankirtos. Балты и славяне: пересечения духовных культур. Vilnius: Versmė, 2014, p. 384–402.  Prieiga per internetą: http://tautosmenta.lt/wp-content/uploads/2013/12/Tumenas_Vytautas/Tumenas_Baltai_slavai_2014.pdf">
            <a:hlinkClick r:id="rId2" tgtFrame="&quot;_blank&quot;"/>
          </p:cNvPr>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59371" y="103702"/>
            <a:ext cx="5030146" cy="6617731"/>
          </a:xfrm>
          <a:prstGeom prst="rect">
            <a:avLst/>
          </a:prstGeom>
          <a:noFill/>
          <a:ln>
            <a:noFill/>
          </a:ln>
        </p:spPr>
      </p:pic>
      <p:pic>
        <p:nvPicPr>
          <p:cNvPr id="5" name="Picture 2" descr="http://alkas.lt/wp-content/uploads/2016/01/Ornamentika-6-kosmosas.jpg">
            <a:extLst>
              <a:ext uri="{FF2B5EF4-FFF2-40B4-BE49-F238E27FC236}">
                <a16:creationId xmlns:a16="http://schemas.microsoft.com/office/drawing/2014/main" id="{2283442C-4DAD-426B-A728-D4BD0A8390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1520456"/>
            <a:ext cx="4509922" cy="520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86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AC7D-C06F-4BAE-870D-B5B3EB94AF2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7576D2-21B2-4883-B00F-EAB3F8ADFDD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36075" y="150873"/>
            <a:ext cx="9568342" cy="6448710"/>
          </a:xfr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21</a:t>
            </a:fld>
            <a:endParaRPr lang="en-US"/>
          </a:p>
        </p:txBody>
      </p:sp>
      <p:pic>
        <p:nvPicPr>
          <p:cNvPr id="6" name="Picture 2" descr="Baltiški ženklai, simbolik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30051" y="127553"/>
            <a:ext cx="1725874" cy="64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84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DC87-15CF-4442-B8D3-9731A85A43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2A3F7F-A0E3-4D90-8E2E-7199B9E8DF7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3580" y="208859"/>
            <a:ext cx="5604123" cy="6439197"/>
          </a:xfrm>
        </p:spPr>
      </p:pic>
      <p:pic>
        <p:nvPicPr>
          <p:cNvPr id="7" name="Picture 6">
            <a:extLst>
              <a:ext uri="{FF2B5EF4-FFF2-40B4-BE49-F238E27FC236}">
                <a16:creationId xmlns:a16="http://schemas.microsoft.com/office/drawing/2014/main" id="{B9094E59-721C-4E3C-868C-829D16B0E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0520" y="0"/>
            <a:ext cx="2561480" cy="6858000"/>
          </a:xfrm>
          <a:prstGeom prst="rect">
            <a:avLst/>
          </a:prstGeom>
        </p:spPr>
      </p:pic>
      <p:pic>
        <p:nvPicPr>
          <p:cNvPr id="9" name="Picture 8">
            <a:extLst>
              <a:ext uri="{FF2B5EF4-FFF2-40B4-BE49-F238E27FC236}">
                <a16:creationId xmlns:a16="http://schemas.microsoft.com/office/drawing/2014/main" id="{CCB545A5-BB2B-413D-81E1-3096E40DEF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1520" y="609600"/>
            <a:ext cx="3429000" cy="6248400"/>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22</a:t>
            </a:fld>
            <a:endParaRPr lang="en-US"/>
          </a:p>
        </p:txBody>
      </p:sp>
    </p:spTree>
    <p:extLst>
      <p:ext uri="{BB962C8B-B14F-4D97-AF65-F5344CB8AC3E}">
        <p14:creationId xmlns:p14="http://schemas.microsoft.com/office/powerpoint/2010/main" val="3275710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1419-32FD-422A-ADB7-441B2E046DFA}"/>
              </a:ext>
            </a:extLst>
          </p:cNvPr>
          <p:cNvSpPr>
            <a:spLocks noGrp="1"/>
          </p:cNvSpPr>
          <p:nvPr>
            <p:ph type="title"/>
          </p:nvPr>
        </p:nvSpPr>
        <p:spPr>
          <a:xfrm>
            <a:off x="1460938" y="3636578"/>
            <a:ext cx="1778874" cy="1608083"/>
          </a:xfrm>
        </p:spPr>
        <p:txBody>
          <a:bodyPr>
            <a:normAutofit/>
          </a:bodyPr>
          <a:lstStyle/>
          <a:p>
            <a:r>
              <a:rPr lang="lt-LT" sz="3600" dirty="0" smtClean="0">
                <a:latin typeface="+mn-lt"/>
              </a:rPr>
              <a:t>Verpstė</a:t>
            </a:r>
            <a:endParaRPr lang="en-US" sz="3600" dirty="0">
              <a:latin typeface="+mn-lt"/>
            </a:endParaRPr>
          </a:p>
        </p:txBody>
      </p:sp>
      <p:pic>
        <p:nvPicPr>
          <p:cNvPr id="6" name="Content Placeholder 5">
            <a:extLst>
              <a:ext uri="{FF2B5EF4-FFF2-40B4-BE49-F238E27FC236}">
                <a16:creationId xmlns:a16="http://schemas.microsoft.com/office/drawing/2014/main" id="{E148A830-3132-4949-9442-C90EBB2E639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407965" y="128587"/>
            <a:ext cx="4631941" cy="6640113"/>
          </a:xfrm>
        </p:spPr>
      </p:pic>
      <p:pic>
        <p:nvPicPr>
          <p:cNvPr id="4" name="Picture 2" descr="http://i85.photobucket.com/albums/k67/simuchiuke/Nuotraukos%20akademijai/zvaigzde.jpg">
            <a:extLst>
              <a:ext uri="{FF2B5EF4-FFF2-40B4-BE49-F238E27FC236}">
                <a16:creationId xmlns:a16="http://schemas.microsoft.com/office/drawing/2014/main" id="{C01E3509-C641-4D82-A2D6-C89981E4D9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8413" y="3057748"/>
            <a:ext cx="3710951" cy="371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23</a:t>
            </a:fld>
            <a:endParaRPr lang="en-US"/>
          </a:p>
        </p:txBody>
      </p:sp>
      <p:pic>
        <p:nvPicPr>
          <p:cNvPr id="7" name="Picture 2" descr="Vaizdo rezultatas pagal uÅ¾klausÄ âIstorinÄs baltÅ³ Å¾emÄsâ">
            <a:extLst>
              <a:ext uri="{FF2B5EF4-FFF2-40B4-BE49-F238E27FC236}">
                <a16:creationId xmlns:a16="http://schemas.microsoft.com/office/drawing/2014/main" id="{990CE294-A4AE-446E-8879-BB5EF8AE03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56" y="128587"/>
            <a:ext cx="3408257" cy="279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723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2F9A-8AA2-4AC1-82D1-04C41ED86F07}"/>
              </a:ext>
            </a:extLst>
          </p:cNvPr>
          <p:cNvSpPr>
            <a:spLocks noGrp="1"/>
          </p:cNvSpPr>
          <p:nvPr>
            <p:ph type="title"/>
          </p:nvPr>
        </p:nvSpPr>
        <p:spPr>
          <a:xfrm>
            <a:off x="5115338" y="365125"/>
            <a:ext cx="6238461" cy="1325563"/>
          </a:xfrm>
        </p:spPr>
        <p:txBody>
          <a:bodyPr>
            <a:normAutofit/>
          </a:bodyPr>
          <a:lstStyle/>
          <a:p>
            <a:r>
              <a:rPr lang="lt-LT" sz="3600" b="1" dirty="0"/>
              <a:t>Pasaulio modelio samprata</a:t>
            </a:r>
            <a:endParaRPr lang="en-US" sz="3600" b="1" dirty="0"/>
          </a:p>
        </p:txBody>
      </p:sp>
      <p:pic>
        <p:nvPicPr>
          <p:cNvPr id="4" name="Picture 2" descr="http://alkas.lt/wp-content/uploads/2012/01/Nuotr.1-Baltu-ra%C5%A1tai-2.jpg">
            <a:extLst>
              <a:ext uri="{FF2B5EF4-FFF2-40B4-BE49-F238E27FC236}">
                <a16:creationId xmlns:a16="http://schemas.microsoft.com/office/drawing/2014/main" id="{F8A14274-C3AB-4FBD-85CA-B0243A4DA6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963" y="3819387"/>
            <a:ext cx="7966308"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etnopapuosalai.weebly.com/uploads/7/0/9/4/7094826/251573.jpg">
            <a:extLst>
              <a:ext uri="{FF2B5EF4-FFF2-40B4-BE49-F238E27FC236}">
                <a16:creationId xmlns:a16="http://schemas.microsoft.com/office/drawing/2014/main" id="{96D474A0-25E9-4045-B0C1-CECBF4AAF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63" y="184288"/>
            <a:ext cx="4634423" cy="335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4446F1D7-01B3-4C9F-BA36-F3AC0322FA1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634626" y="1643718"/>
            <a:ext cx="4446592" cy="5029994"/>
          </a:xfrm>
        </p:spPr>
      </p:pic>
      <p:sp>
        <p:nvSpPr>
          <p:cNvPr id="3" name="Footer Placeholder 2"/>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62425-17F7-490E-8AAD-585866D8BD3E}" type="slidenum">
              <a:rPr lang="en-US" smtClean="0"/>
              <a:t>24</a:t>
            </a:fld>
            <a:endParaRPr lang="en-US"/>
          </a:p>
        </p:txBody>
      </p:sp>
    </p:spTree>
    <p:extLst>
      <p:ext uri="{BB962C8B-B14F-4D97-AF65-F5344CB8AC3E}">
        <p14:creationId xmlns:p14="http://schemas.microsoft.com/office/powerpoint/2010/main" val="98823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3F66-0347-4F1F-86B9-1212373B4D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0772BA3-B4E4-42F9-BB47-E36712C371F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98823" y="168274"/>
            <a:ext cx="5479899" cy="6324599"/>
          </a:xfrm>
        </p:spPr>
      </p:pic>
      <p:pic>
        <p:nvPicPr>
          <p:cNvPr id="37890" name="Picture 2" descr="SusijÄs vaizdas">
            <a:extLst>
              <a:ext uri="{FF2B5EF4-FFF2-40B4-BE49-F238E27FC236}">
                <a16:creationId xmlns:a16="http://schemas.microsoft.com/office/drawing/2014/main" id="{E477A3B1-1DC7-4AA1-B672-0C11FBB414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278" y="168275"/>
            <a:ext cx="5086350"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25</a:t>
            </a:fld>
            <a:endParaRPr lang="en-US"/>
          </a:p>
        </p:txBody>
      </p:sp>
    </p:spTree>
    <p:extLst>
      <p:ext uri="{BB962C8B-B14F-4D97-AF65-F5344CB8AC3E}">
        <p14:creationId xmlns:p14="http://schemas.microsoft.com/office/powerpoint/2010/main" val="2667864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AB35-1D34-4B1A-A2F9-64E7B12D2F8A}"/>
              </a:ext>
            </a:extLst>
          </p:cNvPr>
          <p:cNvSpPr>
            <a:spLocks noGrp="1"/>
          </p:cNvSpPr>
          <p:nvPr>
            <p:ph type="title"/>
          </p:nvPr>
        </p:nvSpPr>
        <p:spPr>
          <a:xfrm>
            <a:off x="6877877" y="365125"/>
            <a:ext cx="5134101" cy="1325563"/>
          </a:xfrm>
        </p:spPr>
        <p:txBody>
          <a:bodyPr>
            <a:normAutofit/>
          </a:bodyPr>
          <a:lstStyle/>
          <a:p>
            <a:endParaRPr lang="en-US" sz="2400" b="1" dirty="0">
              <a:solidFill>
                <a:schemeClr val="accent1">
                  <a:lumMod val="50000"/>
                </a:schemeClr>
              </a:solidFill>
            </a:endParaRPr>
          </a:p>
        </p:txBody>
      </p:sp>
      <p:pic>
        <p:nvPicPr>
          <p:cNvPr id="4" name="Picture 2" descr="http://www.diena.lt/sites/default/files/sites/default/files/test/1__399e7a.jpg">
            <a:extLst>
              <a:ext uri="{FF2B5EF4-FFF2-40B4-BE49-F238E27FC236}">
                <a16:creationId xmlns:a16="http://schemas.microsoft.com/office/drawing/2014/main" id="{05234776-C598-4681-BC79-33E7311277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020" y="129346"/>
            <a:ext cx="6936329" cy="462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62425-17F7-490E-8AAD-585866D8BD3E}" type="slidenum">
              <a:rPr lang="en-US" smtClean="0"/>
              <a:t>26</a:t>
            </a:fld>
            <a:endParaRPr lang="en-US"/>
          </a:p>
        </p:txBody>
      </p:sp>
      <p:pic>
        <p:nvPicPr>
          <p:cNvPr id="7" name="Content Placeholder 4">
            <a:extLst>
              <a:ext uri="{FF2B5EF4-FFF2-40B4-BE49-F238E27FC236}">
                <a16:creationId xmlns:a16="http://schemas.microsoft.com/office/drawing/2014/main" id="{24A893EE-AE2F-45A3-BC64-D7662C86DB3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338283" y="129346"/>
            <a:ext cx="4673695" cy="4621330"/>
          </a:xfrm>
        </p:spPr>
      </p:pic>
      <p:pic>
        <p:nvPicPr>
          <p:cNvPr id="3074" name="Picture 2" descr="https://i.pinimg.com/564x/ac/be/af/acbeaf3e559f6dda2d7219802de1b89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020" y="4834759"/>
            <a:ext cx="1239647" cy="1886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rds in tree something to think about for pear tre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41601" y="4834759"/>
            <a:ext cx="1219904" cy="18867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s contains an image of: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83439" y="4834759"/>
            <a:ext cx="1911008" cy="18867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his contains an image of: Colouring book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16381" y="4834847"/>
            <a:ext cx="1268502" cy="188662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tse2.mm.bing.net/th?id=OIP.ypl7T4zGhtNd1k9_iWVUpgAAAA&amp;pid=Api&amp;P=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84385" y="4834759"/>
            <a:ext cx="1373765" cy="188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137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B2480A3-B8B3-43DA-889C-1B116B3F364D}"/>
              </a:ext>
            </a:extLst>
          </p:cNvPr>
          <p:cNvSpPr>
            <a:spLocks noGrp="1"/>
          </p:cNvSpPr>
          <p:nvPr>
            <p:ph type="title"/>
          </p:nvPr>
        </p:nvSpPr>
        <p:spPr>
          <a:xfrm>
            <a:off x="4267201" y="1635125"/>
            <a:ext cx="5483225" cy="1066800"/>
          </a:xfrm>
        </p:spPr>
        <p:txBody>
          <a:bodyPr/>
          <a:lstStyle/>
          <a:p>
            <a:endParaRPr lang="lt-LT" altLang="lt-LT"/>
          </a:p>
        </p:txBody>
      </p:sp>
      <p:pic>
        <p:nvPicPr>
          <p:cNvPr id="32771" name="Picture 2" descr="http://3.bp.blogspot.com/-gIzmL3IdYaU/TsUqukC1IWI/AAAAAAAAAJg/VM67WfjY3qI/s1600/C_7.jpg">
            <a:extLst>
              <a:ext uri="{FF2B5EF4-FFF2-40B4-BE49-F238E27FC236}">
                <a16:creationId xmlns:a16="http://schemas.microsoft.com/office/drawing/2014/main" id="{D5742709-4A7A-4551-85B7-DE4BF705A5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2314" y="404813"/>
            <a:ext cx="4054475"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https://s-media-cache-ak0.pinimg.com/236x/02/12/38/021238cc53de9440becfd50da516a954.jpg">
            <a:extLst>
              <a:ext uri="{FF2B5EF4-FFF2-40B4-BE49-F238E27FC236}">
                <a16:creationId xmlns:a16="http://schemas.microsoft.com/office/drawing/2014/main" id="{39FACD3D-39DE-4242-8D0A-11B9104BAE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0776" y="4506913"/>
            <a:ext cx="1827213"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http://asset.zcache.co.uk/assets/graphics/s.gif">
            <a:extLst>
              <a:ext uri="{FF2B5EF4-FFF2-40B4-BE49-F238E27FC236}">
                <a16:creationId xmlns:a16="http://schemas.microsoft.com/office/drawing/2014/main" id="{CC014287-1E78-46E2-B997-100D837BA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http://asset.zcache.co.uk/assets/graphics/s.gif">
            <a:extLst>
              <a:ext uri="{FF2B5EF4-FFF2-40B4-BE49-F238E27FC236}">
                <a16:creationId xmlns:a16="http://schemas.microsoft.com/office/drawing/2014/main" id="{5909EC8D-342F-4114-9671-7029C9EAB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976" y="15876"/>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descr="http://asset.zcache.co.uk/assets/graphics/s.gif">
            <a:extLst>
              <a:ext uri="{FF2B5EF4-FFF2-40B4-BE49-F238E27FC236}">
                <a16:creationId xmlns:a16="http://schemas.microsoft.com/office/drawing/2014/main" id="{63F0721E-DD0E-4860-8155-B0E194025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76" y="168276"/>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descr="https://encrypted-tbn3.gstatic.com/images?q=tbn:ANd9GcRdTisCZsDcdV_UV2mW8KLsJhmwWmeGYSbm5YjZ4Jdsn799ZOz5">
            <a:extLst>
              <a:ext uri="{FF2B5EF4-FFF2-40B4-BE49-F238E27FC236}">
                <a16:creationId xmlns:a16="http://schemas.microsoft.com/office/drawing/2014/main" id="{1E093487-B6D2-469E-A3B3-E7BF4BB3EB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99426" y="4506914"/>
            <a:ext cx="19843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4" descr="http://media-1.web.britannica.com/eb-media/78/67978-004-2690DC0F.jpg">
            <a:extLst>
              <a:ext uri="{FF2B5EF4-FFF2-40B4-BE49-F238E27FC236}">
                <a16:creationId xmlns:a16="http://schemas.microsoft.com/office/drawing/2014/main" id="{EBA6597E-6EB5-4C5E-B7F5-47D39812EF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3950" y="1571626"/>
            <a:ext cx="3879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6" descr="http://upload.wikimedia.org/wikipedia/commons/thumb/a/a0/Maruni_sumitate_yotsume.svg/1000px-Maruni_sumitate_yotsume.svg.png">
            <a:extLst>
              <a:ext uri="{FF2B5EF4-FFF2-40B4-BE49-F238E27FC236}">
                <a16:creationId xmlns:a16="http://schemas.microsoft.com/office/drawing/2014/main" id="{778775E8-BA3A-48F8-8CEF-9F34CC09C9A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03951" y="404813"/>
            <a:ext cx="10572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8" descr="http://upload.wikimedia.org/wikipedia/commons/thumb/2/2f/Ura_manji.svg/560px-Ura_manji.svg.png">
            <a:extLst>
              <a:ext uri="{FF2B5EF4-FFF2-40B4-BE49-F238E27FC236}">
                <a16:creationId xmlns:a16="http://schemas.microsoft.com/office/drawing/2014/main" id="{36BB81B9-925D-49D9-9B6F-92CD64BB34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83475" y="4762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0" descr="http://upload.wikimedia.org/wikipedia/commons/8/80/%E5%AE%B6%E5%BE%BD.jpg">
            <a:extLst>
              <a:ext uri="{FF2B5EF4-FFF2-40B4-BE49-F238E27FC236}">
                <a16:creationId xmlns:a16="http://schemas.microsoft.com/office/drawing/2014/main" id="{A8DB77B4-82BF-44B5-9A99-C83CB98F837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543925" y="476251"/>
            <a:ext cx="12334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endParaRPr lang="en-US" altLang="lt-LT"/>
          </a:p>
        </p:txBody>
      </p:sp>
      <p:sp>
        <p:nvSpPr>
          <p:cNvPr id="3" name="Slide Number Placeholder 2"/>
          <p:cNvSpPr>
            <a:spLocks noGrp="1"/>
          </p:cNvSpPr>
          <p:nvPr>
            <p:ph type="sldNum" sz="quarter" idx="12"/>
          </p:nvPr>
        </p:nvSpPr>
        <p:spPr/>
        <p:txBody>
          <a:bodyPr/>
          <a:lstStyle/>
          <a:p>
            <a:fld id="{94894251-DBDA-443E-BBFD-3E84BE7D63BC}" type="slidenum">
              <a:rPr lang="en-US" altLang="lt-LT" smtClean="0"/>
              <a:pPr/>
              <a:t>27</a:t>
            </a:fld>
            <a:endParaRPr lang="en-US" altLang="lt-LT"/>
          </a:p>
        </p:txBody>
      </p:sp>
      <p:sp>
        <p:nvSpPr>
          <p:cNvPr id="4" name="TextBox 3"/>
          <p:cNvSpPr txBox="1"/>
          <p:nvPr/>
        </p:nvSpPr>
        <p:spPr>
          <a:xfrm>
            <a:off x="10415752" y="914400"/>
            <a:ext cx="1386058" cy="1200329"/>
          </a:xfrm>
          <a:prstGeom prst="rect">
            <a:avLst/>
          </a:prstGeom>
          <a:noFill/>
        </p:spPr>
        <p:txBody>
          <a:bodyPr wrap="square" rtlCol="0">
            <a:spAutoFit/>
          </a:bodyPr>
          <a:lstStyle/>
          <a:p>
            <a:r>
              <a:rPr lang="lt-LT" sz="2400" dirty="0" smtClean="0"/>
              <a:t>Kinija</a:t>
            </a:r>
          </a:p>
          <a:p>
            <a:r>
              <a:rPr lang="lt-LT" sz="2400" dirty="0" smtClean="0"/>
              <a:t>Korėja</a:t>
            </a:r>
          </a:p>
          <a:p>
            <a:r>
              <a:rPr lang="lt-LT" sz="2400" dirty="0" smtClean="0"/>
              <a:t>Japonija</a:t>
            </a:r>
            <a:endParaRPr lang="en-US" sz="2400" dirty="0"/>
          </a:p>
        </p:txBody>
      </p:sp>
    </p:spTree>
    <p:extLst>
      <p:ext uri="{BB962C8B-B14F-4D97-AF65-F5344CB8AC3E}">
        <p14:creationId xmlns:p14="http://schemas.microsoft.com/office/powerpoint/2010/main" val="972038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6C03-DBD0-40D2-9F42-C473BCFB17B4}"/>
              </a:ext>
            </a:extLst>
          </p:cNvPr>
          <p:cNvSpPr>
            <a:spLocks noGrp="1"/>
          </p:cNvSpPr>
          <p:nvPr>
            <p:ph type="title"/>
          </p:nvPr>
        </p:nvSpPr>
        <p:spPr>
          <a:xfrm>
            <a:off x="5791200" y="365125"/>
            <a:ext cx="5562600" cy="1325563"/>
          </a:xfrm>
        </p:spPr>
        <p:txBody>
          <a:bodyPr>
            <a:noAutofit/>
          </a:bodyPr>
          <a:lstStyle/>
          <a:p>
            <a:r>
              <a:rPr lang="lt-LT" sz="3200" dirty="0"/>
              <a:t>Mūsų protėviai turėjo savo Zodiako ženklų sistemą</a:t>
            </a:r>
            <a:br>
              <a:rPr lang="lt-LT" sz="3200" dirty="0"/>
            </a:br>
            <a:endParaRPr lang="en-US" sz="3200" dirty="0"/>
          </a:p>
        </p:txBody>
      </p:sp>
      <p:sp>
        <p:nvSpPr>
          <p:cNvPr id="3" name="Content Placeholder 2">
            <a:extLst>
              <a:ext uri="{FF2B5EF4-FFF2-40B4-BE49-F238E27FC236}">
                <a16:creationId xmlns:a16="http://schemas.microsoft.com/office/drawing/2014/main" id="{06DB03B6-AACF-47DF-9674-3EE8BC7A6D70}"/>
              </a:ext>
            </a:extLst>
          </p:cNvPr>
          <p:cNvSpPr>
            <a:spLocks noGrp="1"/>
          </p:cNvSpPr>
          <p:nvPr>
            <p:ph idx="1"/>
          </p:nvPr>
        </p:nvSpPr>
        <p:spPr/>
        <p:txBody>
          <a:bodyPr/>
          <a:lstStyle/>
          <a:p>
            <a:endParaRPr lang="en-US" dirty="0"/>
          </a:p>
        </p:txBody>
      </p:sp>
      <p:pic>
        <p:nvPicPr>
          <p:cNvPr id="38914" name="Picture 2" descr="SusijÄs vaizdas">
            <a:extLst>
              <a:ext uri="{FF2B5EF4-FFF2-40B4-BE49-F238E27FC236}">
                <a16:creationId xmlns:a16="http://schemas.microsoft.com/office/drawing/2014/main" id="{ECD9A951-0199-4D52-BF6A-783ED5E3F9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103" y="175591"/>
            <a:ext cx="5238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28</a:t>
            </a:fld>
            <a:endParaRPr lang="en-US"/>
          </a:p>
        </p:txBody>
      </p:sp>
      <p:pic>
        <p:nvPicPr>
          <p:cNvPr id="7" name="Picture 2" descr="https://encrypted-tbn3.gstatic.com/images?q=tbn:ANd9GcQry6afM0qTRe02LCIDLUBFWGzRnDY4fruQsxcASTUB69g--f1R">
            <a:extLst>
              <a:ext uri="{FF2B5EF4-FFF2-40B4-BE49-F238E27FC236}">
                <a16:creationId xmlns:a16="http://schemas.microsoft.com/office/drawing/2014/main" id="{B47730D3-3CD9-4C55-A035-DA2C190CB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8231" y="3116427"/>
            <a:ext cx="5418423" cy="360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02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4AA4-2D10-46D0-B669-7FBB2F420C00}"/>
              </a:ext>
            </a:extLst>
          </p:cNvPr>
          <p:cNvSpPr>
            <a:spLocks noGrp="1"/>
          </p:cNvSpPr>
          <p:nvPr>
            <p:ph type="title"/>
          </p:nvPr>
        </p:nvSpPr>
        <p:spPr/>
        <p:txBody>
          <a:bodyPr>
            <a:normAutofit/>
          </a:bodyPr>
          <a:lstStyle/>
          <a:p>
            <a:pPr algn="ctr"/>
            <a:r>
              <a:rPr lang="lt-LT" sz="3600" b="1" dirty="0" smtClean="0">
                <a:solidFill>
                  <a:schemeClr val="accent1">
                    <a:lumMod val="50000"/>
                  </a:schemeClr>
                </a:solidFill>
              </a:rPr>
              <a:t>Baltiškosios kultūros ženklai </a:t>
            </a:r>
            <a:r>
              <a:rPr lang="lt-LT" sz="3600" b="1" dirty="0">
                <a:solidFill>
                  <a:schemeClr val="accent1">
                    <a:lumMod val="50000"/>
                  </a:schemeClr>
                </a:solidFill>
              </a:rPr>
              <a:t>kraštovaizdyje</a:t>
            </a:r>
            <a:endParaRPr lang="en-US" sz="3600" b="1" dirty="0">
              <a:solidFill>
                <a:schemeClr val="accent1">
                  <a:lumMod val="50000"/>
                </a:schemeClr>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29</a:t>
            </a:fld>
            <a:endParaRPr lang="en-US"/>
          </a:p>
        </p:txBody>
      </p:sp>
      <p:pic>
        <p:nvPicPr>
          <p:cNvPr id="6" name="Picture 2" descr="Lietuvos etnografiniai regionai â ar paÅ¾Ä¯state juos visus?">
            <a:extLst>
              <a:ext uri="{FF2B5EF4-FFF2-40B4-BE49-F238E27FC236}">
                <a16:creationId xmlns:a16="http://schemas.microsoft.com/office/drawing/2014/main" id="{464F1419-2B14-4749-86E2-73BFADD3322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3079" y="1477925"/>
            <a:ext cx="7108658" cy="4730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an0118"/>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2041" y="1477924"/>
            <a:ext cx="4216880" cy="4730935"/>
          </a:xfrm>
          <a:prstGeom prst="rect">
            <a:avLst/>
          </a:prstGeom>
          <a:noFill/>
          <a:extLst/>
        </p:spPr>
      </p:pic>
    </p:spTree>
    <p:extLst>
      <p:ext uri="{BB962C8B-B14F-4D97-AF65-F5344CB8AC3E}">
        <p14:creationId xmlns:p14="http://schemas.microsoft.com/office/powerpoint/2010/main" val="1839481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378" y="0"/>
            <a:ext cx="10460421" cy="1355124"/>
          </a:xfrm>
        </p:spPr>
        <p:txBody>
          <a:bodyPr/>
          <a:lstStyle/>
          <a:p>
            <a:pPr algn="ctr"/>
            <a:r>
              <a:rPr lang="lt-LT" b="1" dirty="0" smtClean="0">
                <a:solidFill>
                  <a:schemeClr val="accent1">
                    <a:lumMod val="50000"/>
                  </a:schemeClr>
                </a:solidFill>
              </a:rPr>
              <a:t>Baltų saulės parko idėja Tauralaukyje</a:t>
            </a:r>
            <a:endParaRPr lang="en-US" b="1" dirty="0">
              <a:solidFill>
                <a:schemeClr val="accent1">
                  <a:lumMod val="50000"/>
                </a:schemeClr>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3</a:t>
            </a:fld>
            <a:endParaRPr lang="en-US"/>
          </a:p>
        </p:txBody>
      </p:sp>
      <p:sp>
        <p:nvSpPr>
          <p:cNvPr id="3" name="Rectangle 2"/>
          <p:cNvSpPr/>
          <p:nvPr/>
        </p:nvSpPr>
        <p:spPr>
          <a:xfrm>
            <a:off x="3142593" y="1534510"/>
            <a:ext cx="8776138" cy="4278094"/>
          </a:xfrm>
          <a:prstGeom prst="rect">
            <a:avLst/>
          </a:prstGeom>
        </p:spPr>
        <p:txBody>
          <a:bodyPr wrap="square">
            <a:spAutoFit/>
          </a:bodyPr>
          <a:lstStyle/>
          <a:p>
            <a:r>
              <a:rPr lang="lt-LT" sz="3200" i="1" dirty="0">
                <a:solidFill>
                  <a:schemeClr val="accent6">
                    <a:lumMod val="75000"/>
                  </a:schemeClr>
                </a:solidFill>
              </a:rPr>
              <a:t>Bendruomenės idėja sveikintina</a:t>
            </a:r>
            <a:r>
              <a:rPr lang="en-US" sz="3200" i="1" dirty="0">
                <a:solidFill>
                  <a:schemeClr val="accent6">
                    <a:lumMod val="75000"/>
                  </a:schemeClr>
                </a:solidFill>
              </a:rPr>
              <a:t>, </a:t>
            </a:r>
            <a:r>
              <a:rPr lang="lt-LT" sz="3200" i="1" dirty="0">
                <a:solidFill>
                  <a:schemeClr val="accent6">
                    <a:lumMod val="75000"/>
                  </a:schemeClr>
                </a:solidFill>
              </a:rPr>
              <a:t>remtina</a:t>
            </a:r>
            <a:r>
              <a:rPr lang="en-US" sz="3200" i="1" dirty="0">
                <a:solidFill>
                  <a:schemeClr val="accent6">
                    <a:lumMod val="75000"/>
                  </a:schemeClr>
                </a:solidFill>
              </a:rPr>
              <a:t> </a:t>
            </a:r>
            <a:r>
              <a:rPr lang="en-US" sz="3200" i="1" dirty="0" err="1">
                <a:solidFill>
                  <a:schemeClr val="accent6">
                    <a:lumMod val="75000"/>
                  </a:schemeClr>
                </a:solidFill>
              </a:rPr>
              <a:t>ir</a:t>
            </a:r>
            <a:r>
              <a:rPr lang="en-US" sz="3200" i="1" dirty="0">
                <a:solidFill>
                  <a:schemeClr val="accent6">
                    <a:lumMod val="75000"/>
                  </a:schemeClr>
                </a:solidFill>
              </a:rPr>
              <a:t> </a:t>
            </a:r>
            <a:r>
              <a:rPr lang="en-US" sz="3200" i="1" dirty="0" err="1">
                <a:solidFill>
                  <a:schemeClr val="accent6">
                    <a:lumMod val="75000"/>
                  </a:schemeClr>
                </a:solidFill>
              </a:rPr>
              <a:t>pl</a:t>
            </a:r>
            <a:r>
              <a:rPr lang="lt-LT" sz="3200" i="1" dirty="0">
                <a:solidFill>
                  <a:schemeClr val="accent6">
                    <a:lumMod val="75000"/>
                  </a:schemeClr>
                </a:solidFill>
              </a:rPr>
              <a:t>ė</a:t>
            </a:r>
            <a:r>
              <a:rPr lang="en-US" sz="3200" i="1" dirty="0" err="1">
                <a:solidFill>
                  <a:schemeClr val="accent6">
                    <a:lumMod val="75000"/>
                  </a:schemeClr>
                </a:solidFill>
              </a:rPr>
              <a:t>totina</a:t>
            </a:r>
            <a:r>
              <a:rPr lang="ru-RU" sz="3200" i="1" dirty="0" smtClean="0">
                <a:solidFill>
                  <a:schemeClr val="accent6">
                    <a:lumMod val="75000"/>
                  </a:schemeClr>
                </a:solidFill>
              </a:rPr>
              <a:t>!</a:t>
            </a:r>
            <a:endParaRPr lang="lt-LT" sz="3200" i="1" dirty="0" smtClean="0">
              <a:solidFill>
                <a:schemeClr val="accent6">
                  <a:lumMod val="75000"/>
                </a:schemeClr>
              </a:solidFill>
            </a:endParaRPr>
          </a:p>
          <a:p>
            <a:r>
              <a:rPr lang="lt-LT" sz="3200" i="1" dirty="0" smtClean="0">
                <a:solidFill>
                  <a:schemeClr val="accent1">
                    <a:lumMod val="75000"/>
                  </a:schemeClr>
                </a:solidFill>
              </a:rPr>
              <a:t>Tačiau parką kurdami turim atsakyti į eilę svarbių klausimų:</a:t>
            </a:r>
          </a:p>
          <a:p>
            <a:r>
              <a:rPr lang="lt-LT" sz="2400" i="1" dirty="0" smtClean="0">
                <a:solidFill>
                  <a:schemeClr val="accent1">
                    <a:lumMod val="75000"/>
                  </a:schemeClr>
                </a:solidFill>
              </a:rPr>
              <a:t>Autentiškumo ir kultūrinio integralumo problema?</a:t>
            </a:r>
          </a:p>
          <a:p>
            <a:r>
              <a:rPr lang="lt-LT" sz="2400" i="1" dirty="0" smtClean="0">
                <a:solidFill>
                  <a:schemeClr val="accent1">
                    <a:lumMod val="75000"/>
                  </a:schemeClr>
                </a:solidFill>
              </a:rPr>
              <a:t>Senosios kultūros ir naujos gyvenimo būdo raiškos suderinimas?</a:t>
            </a:r>
          </a:p>
          <a:p>
            <a:r>
              <a:rPr lang="lt-LT" sz="2400" i="1" dirty="0" smtClean="0">
                <a:solidFill>
                  <a:schemeClr val="accent1">
                    <a:lumMod val="75000"/>
                  </a:schemeClr>
                </a:solidFill>
              </a:rPr>
              <a:t>Ar visiems bendruomenės nariams priimtini baltų kultūros ženklai, jų sematika? </a:t>
            </a:r>
          </a:p>
          <a:p>
            <a:r>
              <a:rPr lang="lt-LT" sz="2400" i="1" dirty="0" smtClean="0">
                <a:solidFill>
                  <a:schemeClr val="accent1">
                    <a:lumMod val="75000"/>
                  </a:schemeClr>
                </a:solidFill>
              </a:rPr>
              <a:t>Idėjos gyvybingumo, tęstinumo užtikrinimas?</a:t>
            </a:r>
          </a:p>
          <a:p>
            <a:r>
              <a:rPr lang="lt-LT" sz="2400" i="1" dirty="0" smtClean="0">
                <a:solidFill>
                  <a:schemeClr val="accent1">
                    <a:lumMod val="75000"/>
                  </a:schemeClr>
                </a:solidFill>
              </a:rPr>
              <a:t>Ir kt............................................???????</a:t>
            </a:r>
            <a:endParaRPr lang="en-US" sz="2400" i="1" dirty="0">
              <a:solidFill>
                <a:schemeClr val="accent1">
                  <a:lumMod val="75000"/>
                </a:schemeClr>
              </a:solidFill>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4019" y="1189987"/>
            <a:ext cx="2517175" cy="1671855"/>
          </a:xfr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020" y="2963916"/>
            <a:ext cx="2517174" cy="167185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019" y="4737844"/>
            <a:ext cx="2517175" cy="1671855"/>
          </a:xfrm>
          <a:prstGeom prst="rect">
            <a:avLst/>
          </a:prstGeom>
        </p:spPr>
      </p:pic>
    </p:spTree>
    <p:extLst>
      <p:ext uri="{BB962C8B-B14F-4D97-AF65-F5344CB8AC3E}">
        <p14:creationId xmlns:p14="http://schemas.microsoft.com/office/powerpoint/2010/main" val="2593537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823FA45-BD18-4FCF-B750-960B83466A7E}"/>
              </a:ext>
            </a:extLst>
          </p:cNvPr>
          <p:cNvSpPr>
            <a:spLocks noGrp="1"/>
          </p:cNvSpPr>
          <p:nvPr>
            <p:ph type="title"/>
          </p:nvPr>
        </p:nvSpPr>
        <p:spPr/>
        <p:txBody>
          <a:bodyPr/>
          <a:lstStyle/>
          <a:p>
            <a:endParaRPr lang="lt-LT" altLang="lt-LT"/>
          </a:p>
        </p:txBody>
      </p:sp>
      <p:sp>
        <p:nvSpPr>
          <p:cNvPr id="21507" name="Content Placeholder 2">
            <a:extLst>
              <a:ext uri="{FF2B5EF4-FFF2-40B4-BE49-F238E27FC236}">
                <a16:creationId xmlns:a16="http://schemas.microsoft.com/office/drawing/2014/main" id="{83E89813-4BA3-40D8-BA71-443E4EF0C794}"/>
              </a:ext>
            </a:extLst>
          </p:cNvPr>
          <p:cNvSpPr>
            <a:spLocks noGrp="1"/>
          </p:cNvSpPr>
          <p:nvPr>
            <p:ph idx="1"/>
          </p:nvPr>
        </p:nvSpPr>
        <p:spPr>
          <a:xfrm>
            <a:off x="5738647" y="3350797"/>
            <a:ext cx="5949769" cy="2902858"/>
          </a:xfrm>
        </p:spPr>
        <p:txBody>
          <a:bodyPr>
            <a:normAutofit fontScale="77500" lnSpcReduction="20000"/>
          </a:bodyPr>
          <a:lstStyle/>
          <a:p>
            <a:pPr marL="0" indent="0">
              <a:buNone/>
            </a:pPr>
            <a:r>
              <a:rPr lang="lt-LT" altLang="lt-LT" dirty="0"/>
              <a:t>Piliakalniai, kurie Lietuvoje pilti (kartais) be jokios regimos priežasties, tarkime, nei politinės, nei karinės – pilti, kai greta stūkso trys ar keturios natūralios ir daug geriau gynybai tinkančios kalvos.</a:t>
            </a:r>
          </a:p>
          <a:p>
            <a:pPr marL="0" indent="0">
              <a:buNone/>
            </a:pPr>
            <a:r>
              <a:rPr lang="lt-LT" altLang="lt-LT" dirty="0"/>
              <a:t> </a:t>
            </a:r>
          </a:p>
          <a:p>
            <a:pPr marL="0" indent="0">
              <a:buNone/>
            </a:pPr>
            <a:r>
              <a:rPr lang="lt-LT" altLang="lt-LT" dirty="0"/>
              <a:t>Šintoizme tokių kalvų pylimas prisimenamas labai gerai ir žinoma, kam jos pilamos, tai mirusiųjų pilkapiai, per kuriuos sujungiama žemė ir dangus.</a:t>
            </a:r>
            <a:endParaRPr lang="en-US" dirty="0"/>
          </a:p>
          <a:p>
            <a:endParaRPr lang="lt-LT" altLang="lt-LT" dirty="0"/>
          </a:p>
        </p:txBody>
      </p:sp>
      <p:pic>
        <p:nvPicPr>
          <p:cNvPr id="21508" name="Picture 2" descr="http://www.15min.lt/images/photos/616303/big/satrijos-kalnas-51c57ed82e48f.jpg">
            <a:extLst>
              <a:ext uri="{FF2B5EF4-FFF2-40B4-BE49-F238E27FC236}">
                <a16:creationId xmlns:a16="http://schemas.microsoft.com/office/drawing/2014/main" id="{20A40815-0FDA-4334-8660-1753BADD3D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203" y="2891846"/>
            <a:ext cx="5304769" cy="352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http://ekonaujienos.files.wordpress.com/2012/11/medvegalis.jpg">
            <a:extLst>
              <a:ext uri="{FF2B5EF4-FFF2-40B4-BE49-F238E27FC236}">
                <a16:creationId xmlns:a16="http://schemas.microsoft.com/office/drawing/2014/main" id="{A458AE63-2004-43A4-957D-05370DCC94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203" y="128587"/>
            <a:ext cx="3990920" cy="26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descr="http://konkursas.lad.lt/2007_pritaikymas/4pav.jpg">
            <a:extLst>
              <a:ext uri="{FF2B5EF4-FFF2-40B4-BE49-F238E27FC236}">
                <a16:creationId xmlns:a16="http://schemas.microsoft.com/office/drawing/2014/main" id="{E2ACB979-2545-44F5-9794-73B9A4CCB8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9926" y="128588"/>
            <a:ext cx="3563623" cy="267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D4562425-17F7-490E-8AAD-585866D8BD3E}" type="slidenum">
              <a:rPr lang="en-US" smtClean="0"/>
              <a:t>30</a:t>
            </a:fld>
            <a:endParaRPr lang="en-US"/>
          </a:p>
        </p:txBody>
      </p:sp>
      <p:pic>
        <p:nvPicPr>
          <p:cNvPr id="9" name="Picture 2" descr="http://www.efoto.lt/files/images/5511/4287-02.jpg">
            <a:extLst>
              <a:ext uri="{FF2B5EF4-FFF2-40B4-BE49-F238E27FC236}">
                <a16:creationId xmlns:a16="http://schemas.microsoft.com/office/drawing/2014/main" id="{EC15C9B7-45DF-4916-8647-5F2507C62D0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77352" y="128588"/>
            <a:ext cx="4104566" cy="267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273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2551E39-8CD7-4849-A64A-080E88D189BA}"/>
              </a:ext>
            </a:extLst>
          </p:cNvPr>
          <p:cNvSpPr>
            <a:spLocks noGrp="1"/>
          </p:cNvSpPr>
          <p:nvPr>
            <p:ph type="title"/>
          </p:nvPr>
        </p:nvSpPr>
        <p:spPr/>
        <p:txBody>
          <a:bodyPr/>
          <a:lstStyle/>
          <a:p>
            <a:endParaRPr lang="lt-LT" altLang="lt-LT"/>
          </a:p>
        </p:txBody>
      </p:sp>
      <p:sp>
        <p:nvSpPr>
          <p:cNvPr id="22531" name="Content Placeholder 2">
            <a:extLst>
              <a:ext uri="{FF2B5EF4-FFF2-40B4-BE49-F238E27FC236}">
                <a16:creationId xmlns:a16="http://schemas.microsoft.com/office/drawing/2014/main" id="{0746A0EC-1642-451D-8460-75DA8E206152}"/>
              </a:ext>
            </a:extLst>
          </p:cNvPr>
          <p:cNvSpPr>
            <a:spLocks noGrp="1"/>
          </p:cNvSpPr>
          <p:nvPr>
            <p:ph idx="1"/>
          </p:nvPr>
        </p:nvSpPr>
        <p:spPr/>
        <p:txBody>
          <a:bodyPr/>
          <a:lstStyle/>
          <a:p>
            <a:endParaRPr lang="lt-LT" altLang="lt-LT"/>
          </a:p>
        </p:txBody>
      </p:sp>
      <p:pic>
        <p:nvPicPr>
          <p:cNvPr id="22532" name="Picture 4" descr="http://www.alytausgidas.lt/media/_news/kernave-audriusbagdonas1.jpg">
            <a:extLst>
              <a:ext uri="{FF2B5EF4-FFF2-40B4-BE49-F238E27FC236}">
                <a16:creationId xmlns:a16="http://schemas.microsoft.com/office/drawing/2014/main" id="{5D2BB7F6-8155-473F-B9C3-8A566E2836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497" y="228600"/>
            <a:ext cx="43815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http://www.litaupa.lt/galery/_litaupatours/spec_pasiulymai/kernave_.jpg">
            <a:extLst>
              <a:ext uri="{FF2B5EF4-FFF2-40B4-BE49-F238E27FC236}">
                <a16:creationId xmlns:a16="http://schemas.microsoft.com/office/drawing/2014/main" id="{09714770-936F-4522-833D-903835BE21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134" y="3287712"/>
            <a:ext cx="43608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Vaizdo rezultatas pagal užklausą „Kernavė“">
            <a:extLst>
              <a:ext uri="{FF2B5EF4-FFF2-40B4-BE49-F238E27FC236}">
                <a16:creationId xmlns:a16="http://schemas.microsoft.com/office/drawing/2014/main" id="{5707494E-DB48-4CFC-BC55-19026472B7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67320" y="117612"/>
            <a:ext cx="7400092" cy="487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D4562425-17F7-490E-8AAD-585866D8BD3E}" type="slidenum">
              <a:rPr lang="en-US" smtClean="0"/>
              <a:t>31</a:t>
            </a:fld>
            <a:endParaRPr lang="en-US"/>
          </a:p>
        </p:txBody>
      </p:sp>
    </p:spTree>
    <p:extLst>
      <p:ext uri="{BB962C8B-B14F-4D97-AF65-F5344CB8AC3E}">
        <p14:creationId xmlns:p14="http://schemas.microsoft.com/office/powerpoint/2010/main" val="1161074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E827-EFCA-4EC6-BC98-ABBD55708DBA}"/>
              </a:ext>
            </a:extLst>
          </p:cNvPr>
          <p:cNvSpPr>
            <a:spLocks noGrp="1"/>
          </p:cNvSpPr>
          <p:nvPr>
            <p:ph type="title"/>
          </p:nvPr>
        </p:nvSpPr>
        <p:spPr/>
        <p:txBody>
          <a:bodyPr/>
          <a:lstStyle/>
          <a:p>
            <a:endParaRPr lang="en-US"/>
          </a:p>
        </p:txBody>
      </p:sp>
      <p:pic>
        <p:nvPicPr>
          <p:cNvPr id="4" name="Picture 2" descr="http://www.ve.lt/uploads/img/4_129.jpg">
            <a:extLst>
              <a:ext uri="{FF2B5EF4-FFF2-40B4-BE49-F238E27FC236}">
                <a16:creationId xmlns:a16="http://schemas.microsoft.com/office/drawing/2014/main" id="{D0C51209-2C19-4300-881E-7B2F25647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816" y="151504"/>
            <a:ext cx="6954326" cy="501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http://s1.15cdn.lt/static/cache/MzM1eDIwMCwsNjE2MTg5LGJpZywsMTQxMzMwNjA2Ng==/1253646346penkiosnendrinesskulpturosilankojestovejonuogegues..jpg">
            <a:extLst>
              <a:ext uri="{FF2B5EF4-FFF2-40B4-BE49-F238E27FC236}">
                <a16:creationId xmlns:a16="http://schemas.microsoft.com/office/drawing/2014/main" id="{B49DC88F-EF95-404E-81FF-775C96E7550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268541" y="151504"/>
            <a:ext cx="4829434" cy="288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15min.lt/images/photos/616189/big/1253646303latviosukurtaskulpturasaulesirgas..jpg">
            <a:extLst>
              <a:ext uri="{FF2B5EF4-FFF2-40B4-BE49-F238E27FC236}">
                <a16:creationId xmlns:a16="http://schemas.microsoft.com/office/drawing/2014/main" id="{A71E5D4F-047D-4A0B-BF7E-590002C915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68541" y="3218622"/>
            <a:ext cx="4829434" cy="32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62425-17F7-490E-8AAD-585866D8BD3E}" type="slidenum">
              <a:rPr lang="en-US" smtClean="0"/>
              <a:t>32</a:t>
            </a:fld>
            <a:endParaRPr lang="en-US"/>
          </a:p>
        </p:txBody>
      </p:sp>
    </p:spTree>
    <p:extLst>
      <p:ext uri="{BB962C8B-B14F-4D97-AF65-F5344CB8AC3E}">
        <p14:creationId xmlns:p14="http://schemas.microsoft.com/office/powerpoint/2010/main" val="1971227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5AA6216-0832-43DC-8D2B-397469A32496}"/>
              </a:ext>
            </a:extLst>
          </p:cNvPr>
          <p:cNvSpPr>
            <a:spLocks noGrp="1"/>
          </p:cNvSpPr>
          <p:nvPr>
            <p:ph type="title"/>
          </p:nvPr>
        </p:nvSpPr>
        <p:spPr/>
        <p:txBody>
          <a:bodyPr/>
          <a:lstStyle/>
          <a:p>
            <a:r>
              <a:rPr lang="lt-LT" altLang="lt-LT" sz="3600" b="1" dirty="0"/>
              <a:t>Akmuo kaip bendruomenės kultūros centro simbolis šventvietėse</a:t>
            </a:r>
            <a:r>
              <a:rPr lang="lt-LT" altLang="lt-LT" dirty="0"/>
              <a:t> </a:t>
            </a:r>
          </a:p>
        </p:txBody>
      </p:sp>
      <p:pic>
        <p:nvPicPr>
          <p:cNvPr id="3" name="Content Placeholder 2">
            <a:extLst>
              <a:ext uri="{FF2B5EF4-FFF2-40B4-BE49-F238E27FC236}">
                <a16:creationId xmlns:a16="http://schemas.microsoft.com/office/drawing/2014/main" id="{8A349369-0606-4A50-B1C3-ABD8350EB68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76730" y="1690688"/>
            <a:ext cx="6051757" cy="4258924"/>
          </a:xfrm>
        </p:spPr>
      </p:pic>
      <p:pic>
        <p:nvPicPr>
          <p:cNvPr id="15364" name="Picture 2" descr="http://www.baltai.lt/wp-content/uploads/2011/03/akm.seimaties.jpg">
            <a:extLst>
              <a:ext uri="{FF2B5EF4-FFF2-40B4-BE49-F238E27FC236}">
                <a16:creationId xmlns:a16="http://schemas.microsoft.com/office/drawing/2014/main" id="{52B94E9C-B037-477B-AA96-EDFF060F03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512" y="1690688"/>
            <a:ext cx="5639403" cy="425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33</a:t>
            </a:fld>
            <a:endParaRPr lang="en-US"/>
          </a:p>
        </p:txBody>
      </p:sp>
    </p:spTree>
    <p:extLst>
      <p:ext uri="{BB962C8B-B14F-4D97-AF65-F5344CB8AC3E}">
        <p14:creationId xmlns:p14="http://schemas.microsoft.com/office/powerpoint/2010/main" val="37456000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3600" b="1" dirty="0">
                <a:solidFill>
                  <a:schemeClr val="accent1">
                    <a:lumMod val="75000"/>
                  </a:schemeClr>
                </a:solidFill>
                <a:latin typeface="+mn-lt"/>
              </a:rPr>
              <a:t>Kai kurie baltų kultūros parkų </a:t>
            </a:r>
            <a:r>
              <a:rPr lang="lt-LT" sz="3600" b="1" dirty="0" smtClean="0">
                <a:solidFill>
                  <a:schemeClr val="accent1">
                    <a:lumMod val="75000"/>
                  </a:schemeClr>
                </a:solidFill>
                <a:latin typeface="+mn-lt"/>
              </a:rPr>
              <a:t>ar jų fragmentų </a:t>
            </a:r>
            <a:br>
              <a:rPr lang="lt-LT" sz="3600" b="1" dirty="0" smtClean="0">
                <a:solidFill>
                  <a:schemeClr val="accent1">
                    <a:lumMod val="75000"/>
                  </a:schemeClr>
                </a:solidFill>
                <a:latin typeface="+mn-lt"/>
              </a:rPr>
            </a:br>
            <a:r>
              <a:rPr lang="lt-LT" sz="3600" b="1" dirty="0" smtClean="0">
                <a:solidFill>
                  <a:schemeClr val="accent1">
                    <a:lumMod val="75000"/>
                  </a:schemeClr>
                </a:solidFill>
                <a:latin typeface="+mn-lt"/>
              </a:rPr>
              <a:t>kūrimo atvejai</a:t>
            </a:r>
            <a:endParaRPr lang="en-US" sz="3600" b="1" dirty="0">
              <a:solidFill>
                <a:schemeClr val="accent1">
                  <a:lumMod val="75000"/>
                </a:schemeClr>
              </a:solidFill>
              <a:latin typeface="+mn-lt"/>
            </a:endParaRPr>
          </a:p>
        </p:txBody>
      </p:sp>
      <p:sp>
        <p:nvSpPr>
          <p:cNvPr id="3" name="Content Placeholder 2"/>
          <p:cNvSpPr>
            <a:spLocks noGrp="1"/>
          </p:cNvSpPr>
          <p:nvPr>
            <p:ph idx="1"/>
          </p:nvPr>
        </p:nvSpPr>
        <p:spPr/>
        <p:txBody>
          <a:bodyPr/>
          <a:lstStyle/>
          <a:p>
            <a:pPr marL="0" indent="0">
              <a:buNone/>
            </a:pPr>
            <a:r>
              <a:rPr lang="lt-LT" dirty="0" smtClean="0"/>
              <a:t>Užsienyje: </a:t>
            </a:r>
            <a:r>
              <a:rPr lang="lt-LT" i="1" dirty="0" smtClean="0"/>
              <a:t>Latvijoje, Kinijoje, Pasaulio lietuvių bendruomenėse,...</a:t>
            </a:r>
          </a:p>
          <a:p>
            <a:pPr marL="0" indent="0">
              <a:buNone/>
            </a:pPr>
            <a:r>
              <a:rPr lang="lt-LT" dirty="0" smtClean="0"/>
              <a:t>	Lietuvoje: </a:t>
            </a:r>
            <a:r>
              <a:rPr lang="lt-LT" i="1" dirty="0" smtClean="0"/>
              <a:t>Palanga,</a:t>
            </a:r>
            <a:r>
              <a:rPr lang="lt-LT" dirty="0" smtClean="0"/>
              <a:t> </a:t>
            </a:r>
            <a:r>
              <a:rPr lang="lt-LT" i="1" dirty="0" smtClean="0"/>
              <a:t>Šiauliai, Kretinga, Skuodas, Neringa, Telšiai, ... </a:t>
            </a:r>
          </a:p>
          <a:p>
            <a:pPr marL="0" indent="0">
              <a:buNone/>
            </a:pPr>
            <a:r>
              <a:rPr lang="lt-LT" dirty="0" smtClean="0"/>
              <a:t>		Klaipėdoje: </a:t>
            </a:r>
            <a:r>
              <a:rPr lang="lt-LT" i="1" dirty="0" smtClean="0"/>
              <a:t>Tauralaukis,  </a:t>
            </a:r>
            <a:r>
              <a:rPr lang="lt-LT" dirty="0" smtClean="0"/>
              <a:t>???...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34</a:t>
            </a:fld>
            <a:endParaRPr lang="en-US"/>
          </a:p>
        </p:txBody>
      </p:sp>
    </p:spTree>
    <p:extLst>
      <p:ext uri="{BB962C8B-B14F-4D97-AF65-F5344CB8AC3E}">
        <p14:creationId xmlns:p14="http://schemas.microsoft.com/office/powerpoint/2010/main" val="2918880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a:solidFill>
                  <a:schemeClr val="accent1">
                    <a:lumMod val="75000"/>
                  </a:schemeClr>
                </a:solidFill>
              </a:rPr>
              <a:t>Parkų projektų idėjos</a:t>
            </a:r>
            <a:endParaRPr lang="en-US" b="1" dirty="0">
              <a:solidFill>
                <a:schemeClr val="accent1">
                  <a:lumMod val="75000"/>
                </a:schemeClr>
              </a:solidFill>
            </a:endParaRPr>
          </a:p>
        </p:txBody>
      </p:sp>
      <p:sp>
        <p:nvSpPr>
          <p:cNvPr id="3" name="Content Placeholder 2"/>
          <p:cNvSpPr>
            <a:spLocks noGrp="1"/>
          </p:cNvSpPr>
          <p:nvPr>
            <p:ph idx="1"/>
          </p:nvPr>
        </p:nvSpPr>
        <p:spPr>
          <a:xfrm>
            <a:off x="838201" y="1825625"/>
            <a:ext cx="7013028" cy="3545161"/>
          </a:xfrm>
        </p:spPr>
        <p:txBody>
          <a:bodyPr>
            <a:normAutofit/>
          </a:bodyPr>
          <a:lstStyle/>
          <a:p>
            <a:pPr marL="514350" indent="-514350">
              <a:buFont typeface="+mj-lt"/>
              <a:buAutoNum type="arabicPeriod"/>
            </a:pPr>
            <a:r>
              <a:rPr lang="lt-LT" sz="2400" dirty="0"/>
              <a:t>Klasikinės tradicinės formos</a:t>
            </a:r>
          </a:p>
          <a:p>
            <a:pPr marL="514350" indent="-514350">
              <a:buFont typeface="+mj-lt"/>
              <a:buAutoNum type="arabicPeriod"/>
            </a:pPr>
            <a:r>
              <a:rPr lang="lt-LT" sz="2400" b="1" dirty="0">
                <a:solidFill>
                  <a:srgbClr val="FF0000"/>
                </a:solidFill>
              </a:rPr>
              <a:t>Užmirštų kultūrų ženklai</a:t>
            </a:r>
          </a:p>
          <a:p>
            <a:pPr marL="514350" indent="-514350">
              <a:buFont typeface="+mj-lt"/>
              <a:buAutoNum type="arabicPeriod"/>
            </a:pPr>
            <a:r>
              <a:rPr lang="lt-LT" sz="2400" dirty="0"/>
              <a:t>Modernūs sprendimai su sudėtingomis technologijomis</a:t>
            </a:r>
          </a:p>
          <a:p>
            <a:pPr marL="514350" indent="-514350">
              <a:buFont typeface="+mj-lt"/>
              <a:buAutoNum type="arabicPeriod"/>
            </a:pPr>
            <a:r>
              <a:rPr lang="lt-LT" sz="2400" dirty="0"/>
              <a:t>Lankytojo įtraukimas į veiklą (šokinėjimas per </a:t>
            </a:r>
            <a:r>
              <a:rPr lang="lt-LT" sz="2400" dirty="0" smtClean="0"/>
              <a:t>griovius, žaidimai, šventės)</a:t>
            </a:r>
            <a:endParaRPr lang="lt-LT" sz="2400" dirty="0"/>
          </a:p>
          <a:p>
            <a:pPr marL="514350" indent="-514350">
              <a:buFont typeface="+mj-lt"/>
              <a:buAutoNum type="arabicPeriod"/>
            </a:pPr>
            <a:r>
              <a:rPr lang="lt-LT" sz="2400" dirty="0"/>
              <a:t>Kasdieninės aplinkos elementų paryškinimas (virtuvės sodas)</a:t>
            </a:r>
            <a:endParaRPr lang="en-US" sz="2400" dirty="0"/>
          </a:p>
        </p:txBody>
      </p:sp>
      <p:pic>
        <p:nvPicPr>
          <p:cNvPr id="4" name="Picture 2">
            <a:extLst>
              <a:ext uri="{FF2B5EF4-FFF2-40B4-BE49-F238E27FC236}">
                <a16:creationId xmlns:a16="http://schemas.microsoft.com/office/drawing/2014/main" id="{F044F5BE-5C21-4D7C-8684-FC3E761425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99442" y="4597227"/>
            <a:ext cx="3125411" cy="209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6">
            <a:extLst>
              <a:ext uri="{FF2B5EF4-FFF2-40B4-BE49-F238E27FC236}">
                <a16:creationId xmlns:a16="http://schemas.microsoft.com/office/drawing/2014/main" id="{B57B0A57-32FC-4775-918F-762C71C022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4659" y="2625898"/>
            <a:ext cx="1853205" cy="1846722"/>
          </a:xfrm>
          <a:prstGeom prst="rect">
            <a:avLst/>
          </a:prstGeom>
        </p:spPr>
      </p:pic>
      <p:pic>
        <p:nvPicPr>
          <p:cNvPr id="6" name="Picture 5">
            <a:extLst>
              <a:ext uri="{FF2B5EF4-FFF2-40B4-BE49-F238E27FC236}">
                <a16:creationId xmlns:a16="http://schemas.microsoft.com/office/drawing/2014/main" id="{C55497F7-8E7D-4D97-BB4A-DDF0160BD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4661" y="103407"/>
            <a:ext cx="1853204" cy="2398264"/>
          </a:xfrm>
          <a:prstGeom prst="rect">
            <a:avLst/>
          </a:prstGeom>
        </p:spPr>
      </p:pic>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4562425-17F7-490E-8AAD-585866D8BD3E}" type="slidenum">
              <a:rPr lang="en-US" smtClean="0"/>
              <a:t>35</a:t>
            </a:fld>
            <a:endParaRPr lang="en-US"/>
          </a:p>
        </p:txBody>
      </p:sp>
    </p:spTree>
    <p:extLst>
      <p:ext uri="{BB962C8B-B14F-4D97-AF65-F5344CB8AC3E}">
        <p14:creationId xmlns:p14="http://schemas.microsoft.com/office/powerpoint/2010/main" val="2730188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A3E1-1F2A-43AB-BA00-17F5084EE1EA}"/>
              </a:ext>
            </a:extLst>
          </p:cNvPr>
          <p:cNvSpPr>
            <a:spLocks noGrp="1"/>
          </p:cNvSpPr>
          <p:nvPr>
            <p:ph type="title"/>
          </p:nvPr>
        </p:nvSpPr>
        <p:spPr>
          <a:xfrm>
            <a:off x="3379304" y="365125"/>
            <a:ext cx="8653670" cy="1325563"/>
          </a:xfrm>
        </p:spPr>
        <p:txBody>
          <a:bodyPr>
            <a:normAutofit/>
          </a:bodyPr>
          <a:lstStyle/>
          <a:p>
            <a:pPr algn="ctr"/>
            <a:r>
              <a:rPr lang="lt-LT" sz="3600" b="1" dirty="0">
                <a:solidFill>
                  <a:schemeClr val="accent1">
                    <a:lumMod val="75000"/>
                  </a:schemeClr>
                </a:solidFill>
              </a:rPr>
              <a:t>Baltų kultūros parko Kinijoje kompozicijos idėja</a:t>
            </a:r>
            <a:endParaRPr lang="en-US" sz="3600" b="1" dirty="0">
              <a:solidFill>
                <a:schemeClr val="accent1">
                  <a:lumMod val="75000"/>
                </a:schemeClr>
              </a:solidFill>
            </a:endParaRPr>
          </a:p>
        </p:txBody>
      </p:sp>
      <p:pic>
        <p:nvPicPr>
          <p:cNvPr id="5" name="Picture 4">
            <a:extLst>
              <a:ext uri="{FF2B5EF4-FFF2-40B4-BE49-F238E27FC236}">
                <a16:creationId xmlns:a16="http://schemas.microsoft.com/office/drawing/2014/main" id="{0E69D006-8CE5-44EA-B24C-D46997D6D8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086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4A396178-2C8B-47A3-9AA9-0D746EE3A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3710" y="1690688"/>
            <a:ext cx="3469264" cy="5112238"/>
          </a:xfrm>
          <a:prstGeom prst="rect">
            <a:avLst/>
          </a:prstGeom>
        </p:spPr>
      </p:pic>
      <p:pic>
        <p:nvPicPr>
          <p:cNvPr id="11" name="Content Placeholder 4">
            <a:extLst>
              <a:ext uri="{FF2B5EF4-FFF2-40B4-BE49-F238E27FC236}">
                <a16:creationId xmlns:a16="http://schemas.microsoft.com/office/drawing/2014/main" id="{110841B8-91C8-4757-85A7-72DC5183F694}"/>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379304" y="2914449"/>
            <a:ext cx="5037805" cy="3888477"/>
          </a:xfr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36</a:t>
            </a:fld>
            <a:endParaRPr lang="en-US"/>
          </a:p>
        </p:txBody>
      </p:sp>
    </p:spTree>
    <p:extLst>
      <p:ext uri="{BB962C8B-B14F-4D97-AF65-F5344CB8AC3E}">
        <p14:creationId xmlns:p14="http://schemas.microsoft.com/office/powerpoint/2010/main" val="20790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3815-EE91-45C6-8827-9A6956817FE2}"/>
              </a:ext>
            </a:extLst>
          </p:cNvPr>
          <p:cNvSpPr>
            <a:spLocks noGrp="1"/>
          </p:cNvSpPr>
          <p:nvPr>
            <p:ph type="title"/>
          </p:nvPr>
        </p:nvSpPr>
        <p:spPr>
          <a:xfrm>
            <a:off x="1828800" y="365125"/>
            <a:ext cx="7845287" cy="1325563"/>
          </a:xfrm>
        </p:spPr>
        <p:txBody>
          <a:bodyPr>
            <a:normAutofit/>
          </a:bodyPr>
          <a:lstStyle/>
          <a:p>
            <a:r>
              <a:rPr lang="lt-LT" sz="3600" b="1" dirty="0">
                <a:solidFill>
                  <a:schemeClr val="accent1">
                    <a:lumMod val="75000"/>
                  </a:schemeClr>
                </a:solidFill>
                <a:latin typeface="+mn-lt"/>
              </a:rPr>
              <a:t>Idėjos generavimas</a:t>
            </a:r>
            <a:endParaRPr lang="en-US" sz="3600" b="1" dirty="0">
              <a:solidFill>
                <a:schemeClr val="accent1">
                  <a:lumMod val="75000"/>
                </a:schemeClr>
              </a:solidFill>
              <a:latin typeface="+mn-lt"/>
            </a:endParaRPr>
          </a:p>
        </p:txBody>
      </p:sp>
      <p:pic>
        <p:nvPicPr>
          <p:cNvPr id="8" name="Picture 7">
            <a:extLst>
              <a:ext uri="{FF2B5EF4-FFF2-40B4-BE49-F238E27FC236}">
                <a16:creationId xmlns:a16="http://schemas.microsoft.com/office/drawing/2014/main" id="{9DC291F9-5E17-4050-9D7B-10D95E4472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102" y="163513"/>
            <a:ext cx="1522672" cy="650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9">
            <a:extLst>
              <a:ext uri="{FF2B5EF4-FFF2-40B4-BE49-F238E27FC236}">
                <a16:creationId xmlns:a16="http://schemas.microsoft.com/office/drawing/2014/main" id="{8D9AEA9D-10E2-4203-AD7D-B829EF18F175}"/>
              </a:ext>
            </a:extLst>
          </p:cNvPr>
          <p:cNvSpPr>
            <a:spLocks noGrp="1"/>
          </p:cNvSpPr>
          <p:nvPr>
            <p:ph idx="1"/>
          </p:nvPr>
        </p:nvSpPr>
        <p:spPr>
          <a:xfrm>
            <a:off x="2584174" y="1825625"/>
            <a:ext cx="7089913" cy="4351338"/>
          </a:xfrm>
        </p:spPr>
        <p:txBody>
          <a:bodyPr>
            <a:normAutofit fontScale="77500" lnSpcReduction="20000"/>
          </a:bodyPr>
          <a:lstStyle/>
          <a:p>
            <a:pPr marL="0" indent="0">
              <a:buNone/>
            </a:pPr>
            <a:r>
              <a:rPr lang="lt-LT" dirty="0"/>
              <a:t>Baltiškojo kraštovaizdžio vertybės:</a:t>
            </a:r>
          </a:p>
          <a:p>
            <a:pPr marL="0" indent="0">
              <a:buNone/>
            </a:pPr>
            <a:r>
              <a:rPr lang="lt-LT" dirty="0"/>
              <a:t>- Meilė gamtai,</a:t>
            </a:r>
          </a:p>
          <a:p>
            <a:pPr marL="0" indent="0">
              <a:buNone/>
            </a:pPr>
            <a:r>
              <a:rPr lang="lt-LT" dirty="0"/>
              <a:t>- Piliakalniai,</a:t>
            </a:r>
          </a:p>
          <a:p>
            <a:pPr>
              <a:buFontTx/>
              <a:buChar char="-"/>
            </a:pPr>
            <a:r>
              <a:rPr lang="lt-LT" dirty="0"/>
              <a:t>Kūlgrindos,</a:t>
            </a:r>
          </a:p>
          <a:p>
            <a:pPr>
              <a:buFontTx/>
              <a:buChar char="-"/>
            </a:pPr>
            <a:r>
              <a:rPr lang="lt-LT" dirty="0"/>
              <a:t>Krikštai.</a:t>
            </a:r>
          </a:p>
          <a:p>
            <a:pPr>
              <a:buFontTx/>
              <a:buChar char="-"/>
            </a:pPr>
            <a:r>
              <a:rPr lang="lt-LT" dirty="0"/>
              <a:t>Vėtrungės, kurėnai,</a:t>
            </a:r>
          </a:p>
          <a:p>
            <a:pPr>
              <a:buFontTx/>
              <a:buChar char="-"/>
            </a:pPr>
            <a:r>
              <a:rPr lang="lt-LT" dirty="0"/>
              <a:t> Saulutės, simbolika, ratas,</a:t>
            </a:r>
          </a:p>
          <a:p>
            <a:pPr>
              <a:buFontTx/>
              <a:buChar char="-"/>
            </a:pPr>
            <a:r>
              <a:rPr lang="lt-LT" dirty="0"/>
              <a:t>Juodkrantės gintaro lobis,</a:t>
            </a:r>
          </a:p>
          <a:p>
            <a:pPr>
              <a:buFontTx/>
              <a:buChar char="-"/>
            </a:pPr>
            <a:r>
              <a:rPr lang="lt-LT" dirty="0"/>
              <a:t>Ornamentika,</a:t>
            </a:r>
          </a:p>
          <a:p>
            <a:pPr>
              <a:buFontTx/>
              <a:buChar char="-"/>
            </a:pPr>
            <a:r>
              <a:rPr lang="lt-LT" dirty="0"/>
              <a:t>Liaudies architektūra,</a:t>
            </a:r>
          </a:p>
          <a:p>
            <a:pPr>
              <a:buFontTx/>
              <a:buChar char="-"/>
            </a:pPr>
            <a:r>
              <a:rPr lang="lt-LT" dirty="0"/>
              <a:t>Pasaulio medis. </a:t>
            </a:r>
          </a:p>
          <a:p>
            <a:pPr>
              <a:buFontTx/>
              <a:buChar char="-"/>
            </a:pPr>
            <a:r>
              <a:rPr lang="lt-LT" dirty="0"/>
              <a:t> kita.</a:t>
            </a:r>
            <a:endParaRPr lang="en-US" dirty="0"/>
          </a:p>
        </p:txBody>
      </p:sp>
      <p:graphicFrame>
        <p:nvGraphicFramePr>
          <p:cNvPr id="9" name="Object 9">
            <a:extLst>
              <a:ext uri="{FF2B5EF4-FFF2-40B4-BE49-F238E27FC236}">
                <a16:creationId xmlns:a16="http://schemas.microsoft.com/office/drawing/2014/main" id="{0D090E78-22F9-4892-ADCA-8C483EAED2F6}"/>
              </a:ext>
            </a:extLst>
          </p:cNvPr>
          <p:cNvGraphicFramePr>
            <a:graphicFrameLocks noChangeAspect="1"/>
          </p:cNvGraphicFramePr>
          <p:nvPr>
            <p:extLst>
              <p:ext uri="{D42A27DB-BD31-4B8C-83A1-F6EECF244321}">
                <p14:modId xmlns:p14="http://schemas.microsoft.com/office/powerpoint/2010/main" val="119300495"/>
              </p:ext>
            </p:extLst>
          </p:nvPr>
        </p:nvGraphicFramePr>
        <p:xfrm>
          <a:off x="7540488" y="163513"/>
          <a:ext cx="4628858" cy="6552960"/>
        </p:xfrm>
        <a:graphic>
          <a:graphicData uri="http://schemas.openxmlformats.org/presentationml/2006/ole">
            <mc:AlternateContent xmlns:mc="http://schemas.openxmlformats.org/markup-compatibility/2006">
              <mc:Choice xmlns:v="urn:schemas-microsoft-com:vml" Requires="v">
                <p:oleObj spid="_x0000_s1072" name="Acrobat Document" r:id="rId4" imgW="21398760" imgH="30242520" progId="AcroExch.Document.7">
                  <p:embed/>
                </p:oleObj>
              </mc:Choice>
              <mc:Fallback>
                <p:oleObj name="Acrobat Document" r:id="rId4" imgW="21398760" imgH="30242520" progId="AcroExch.Document.7">
                  <p:embed/>
                  <p:pic>
                    <p:nvPicPr>
                      <p:cNvPr id="7" name="Object 9">
                        <a:extLst>
                          <a:ext uri="{FF2B5EF4-FFF2-40B4-BE49-F238E27FC236}">
                            <a16:creationId xmlns:a16="http://schemas.microsoft.com/office/drawing/2014/main" id="{46D08137-E92A-4E3A-AF83-EF7583BA1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488" y="163513"/>
                        <a:ext cx="4628858" cy="6552960"/>
                      </a:xfrm>
                      <a:prstGeom prst="rect">
                        <a:avLst/>
                      </a:prstGeom>
                      <a:noFill/>
                      <a:extLst/>
                    </p:spPr>
                  </p:pic>
                </p:oleObj>
              </mc:Fallback>
            </mc:AlternateContent>
          </a:graphicData>
        </a:graphic>
      </p:graphicFrame>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37</a:t>
            </a:fld>
            <a:endParaRPr lang="en-US"/>
          </a:p>
        </p:txBody>
      </p:sp>
    </p:spTree>
    <p:extLst>
      <p:ext uri="{BB962C8B-B14F-4D97-AF65-F5344CB8AC3E}">
        <p14:creationId xmlns:p14="http://schemas.microsoft.com/office/powerpoint/2010/main" val="3748670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B767306-2CE0-4CCB-85C7-F88E978F969C}"/>
              </a:ext>
            </a:extLst>
          </p:cNvPr>
          <p:cNvSpPr>
            <a:spLocks noGrp="1"/>
          </p:cNvSpPr>
          <p:nvPr>
            <p:ph type="title"/>
          </p:nvPr>
        </p:nvSpPr>
        <p:spPr>
          <a:xfrm>
            <a:off x="220389" y="4691271"/>
            <a:ext cx="5616574" cy="1617456"/>
          </a:xfrm>
        </p:spPr>
        <p:txBody>
          <a:bodyPr>
            <a:normAutofit fontScale="90000"/>
          </a:bodyPr>
          <a:lstStyle/>
          <a:p>
            <a:r>
              <a:rPr lang="en-US" altLang="lt-LT" sz="2000" dirty="0"/>
              <a:t>Tea house and its environment in the Emperor </a:t>
            </a:r>
            <a:r>
              <a:rPr lang="en-US" altLang="lt-LT" sz="2000" dirty="0" err="1"/>
              <a:t>Katsura’s</a:t>
            </a:r>
            <a:r>
              <a:rPr lang="en-US" altLang="lt-LT" sz="2000" dirty="0"/>
              <a:t> Villa in Kyoto, representing art synthesis of Japanese garden architecture (photos by P. </a:t>
            </a:r>
            <a:r>
              <a:rPr lang="en-US" altLang="lt-LT" sz="2000" dirty="0" err="1"/>
              <a:t>Grecevičius</a:t>
            </a:r>
            <a:r>
              <a:rPr lang="en-US" altLang="lt-LT" sz="2000" dirty="0"/>
              <a:t>).</a:t>
            </a:r>
            <a:r>
              <a:rPr lang="lt-LT" altLang="lt-LT" dirty="0"/>
              <a:t/>
            </a:r>
            <a:br>
              <a:rPr lang="lt-LT" altLang="lt-LT" dirty="0"/>
            </a:br>
            <a:endParaRPr lang="lt-LT" altLang="lt-LT" dirty="0"/>
          </a:p>
        </p:txBody>
      </p:sp>
      <p:pic>
        <p:nvPicPr>
          <p:cNvPr id="39939" name="officeArt object" descr="C:\Users\P.G\Desktop\SA žurnalas 2014\DSC_0140.JPG">
            <a:extLst>
              <a:ext uri="{FF2B5EF4-FFF2-40B4-BE49-F238E27FC236}">
                <a16:creationId xmlns:a16="http://schemas.microsoft.com/office/drawing/2014/main" id="{4D02DA03-8EFA-4B1F-83CD-FB88BD8D2415}"/>
              </a:ext>
            </a:extLst>
          </p:cNvP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a:xfrm>
            <a:off x="220388" y="249652"/>
            <a:ext cx="5616575" cy="4248150"/>
          </a:xfrm>
        </p:spPr>
      </p:pic>
      <p:pic>
        <p:nvPicPr>
          <p:cNvPr id="3" name="Picture 2">
            <a:extLst>
              <a:ext uri="{FF2B5EF4-FFF2-40B4-BE49-F238E27FC236}">
                <a16:creationId xmlns:a16="http://schemas.microsoft.com/office/drawing/2014/main" id="{3DBA8198-80C7-435B-AC99-5BCF06C8F3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8447" y="249652"/>
            <a:ext cx="6012985" cy="4248150"/>
          </a:xfrm>
          <a:prstGeom prst="rect">
            <a:avLst/>
          </a:prstGeom>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38</a:t>
            </a:fld>
            <a:endParaRPr lang="en-US"/>
          </a:p>
        </p:txBody>
      </p:sp>
    </p:spTree>
    <p:extLst>
      <p:ext uri="{BB962C8B-B14F-4D97-AF65-F5344CB8AC3E}">
        <p14:creationId xmlns:p14="http://schemas.microsoft.com/office/powerpoint/2010/main" val="15413848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5342-50EC-4770-8C63-45A3D73DE8C9}"/>
              </a:ext>
            </a:extLst>
          </p:cNvPr>
          <p:cNvSpPr>
            <a:spLocks noGrp="1"/>
          </p:cNvSpPr>
          <p:nvPr>
            <p:ph type="title"/>
          </p:nvPr>
        </p:nvSpPr>
        <p:spPr>
          <a:xfrm>
            <a:off x="5804452" y="365125"/>
            <a:ext cx="5549347" cy="1325563"/>
          </a:xfrm>
        </p:spPr>
        <p:txBody>
          <a:bodyPr>
            <a:normAutofit/>
          </a:bodyPr>
          <a:lstStyle/>
          <a:p>
            <a:r>
              <a:rPr lang="en-US" sz="3200" b="1" dirty="0">
                <a:solidFill>
                  <a:schemeClr val="accent1">
                    <a:lumMod val="75000"/>
                  </a:schemeClr>
                </a:solidFill>
                <a:latin typeface="+mn-lt"/>
              </a:rPr>
              <a:t>I</a:t>
            </a:r>
            <a:r>
              <a:rPr lang="lt-LT" sz="3200" b="1" dirty="0" smtClean="0">
                <a:solidFill>
                  <a:schemeClr val="accent1">
                    <a:lumMod val="75000"/>
                  </a:schemeClr>
                </a:solidFill>
                <a:latin typeface="+mn-lt"/>
              </a:rPr>
              <a:t>dėjos </a:t>
            </a:r>
            <a:r>
              <a:rPr lang="lt-LT" sz="3200" b="1" dirty="0">
                <a:solidFill>
                  <a:schemeClr val="accent1">
                    <a:lumMod val="75000"/>
                  </a:schemeClr>
                </a:solidFill>
                <a:latin typeface="+mn-lt"/>
              </a:rPr>
              <a:t>realizavimas</a:t>
            </a:r>
            <a:endParaRPr lang="en-US" sz="3200" b="1" dirty="0">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BDB44BAD-BB1A-4D5F-B3E3-77F076F1F4BE}"/>
              </a:ext>
            </a:extLst>
          </p:cNvPr>
          <p:cNvSpPr>
            <a:spLocks noGrp="1"/>
          </p:cNvSpPr>
          <p:nvPr>
            <p:ph idx="1"/>
          </p:nvPr>
        </p:nvSpPr>
        <p:spPr/>
        <p:txBody>
          <a:bodyPr/>
          <a:lstStyle/>
          <a:p>
            <a:endParaRPr lang="en-US"/>
          </a:p>
        </p:txBody>
      </p:sp>
      <p:pic>
        <p:nvPicPr>
          <p:cNvPr id="4" name="Picture 2" descr="C:\Users\PeGre\Desktop\PLANAS 2011-09-30.jpg">
            <a:extLst>
              <a:ext uri="{FF2B5EF4-FFF2-40B4-BE49-F238E27FC236}">
                <a16:creationId xmlns:a16="http://schemas.microsoft.com/office/drawing/2014/main" id="{2CE53D9C-49E7-4FCC-8611-1EC133E674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06514" y="189465"/>
            <a:ext cx="4736547" cy="6424307"/>
          </a:xfrm>
          <a:prstGeom prst="rect">
            <a:avLst/>
          </a:prstGeom>
        </p:spPr>
      </p:pic>
      <p:pic>
        <p:nvPicPr>
          <p:cNvPr id="5" name="Picture 2">
            <a:extLst>
              <a:ext uri="{FF2B5EF4-FFF2-40B4-BE49-F238E27FC236}">
                <a16:creationId xmlns:a16="http://schemas.microsoft.com/office/drawing/2014/main" id="{E7868CA3-87DE-4FE0-9E2B-EF3A000AF5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3670" y="1597330"/>
            <a:ext cx="3331816" cy="501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C21438A4-8EB9-45BC-8658-9FFEED00619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1088" y="4383383"/>
            <a:ext cx="3331815" cy="223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4562425-17F7-490E-8AAD-585866D8BD3E}" type="slidenum">
              <a:rPr lang="en-US" smtClean="0"/>
              <a:t>39</a:t>
            </a:fld>
            <a:endParaRPr lang="en-US"/>
          </a:p>
        </p:txBody>
      </p:sp>
    </p:spTree>
    <p:extLst>
      <p:ext uri="{BB962C8B-B14F-4D97-AF65-F5344CB8AC3E}">
        <p14:creationId xmlns:p14="http://schemas.microsoft.com/office/powerpoint/2010/main" val="2298606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1351"/>
          </a:xfrm>
        </p:spPr>
        <p:txBody>
          <a:bodyPr/>
          <a:lstStyle/>
          <a:p>
            <a:pPr algn="ctr"/>
            <a:r>
              <a:rPr lang="lt-LT" b="1" dirty="0">
                <a:solidFill>
                  <a:schemeClr val="accent1">
                    <a:lumMod val="50000"/>
                  </a:schemeClr>
                </a:solidFill>
              </a:rPr>
              <a:t>Kultūrinio kraštovaizdžio sąvasties </a:t>
            </a:r>
            <a:r>
              <a:rPr lang="lt-LT" b="1" dirty="0" smtClean="0">
                <a:solidFill>
                  <a:schemeClr val="accent1">
                    <a:lumMod val="50000"/>
                  </a:schemeClr>
                </a:solidFill>
              </a:rPr>
              <a:t>prasmė?</a:t>
            </a:r>
            <a:endParaRPr lang="en-US" b="1" dirty="0">
              <a:solidFill>
                <a:schemeClr val="accent1">
                  <a:lumMod val="50000"/>
                </a:schemeClr>
              </a:solidFill>
            </a:endParaRPr>
          </a:p>
        </p:txBody>
      </p:sp>
      <p:sp>
        <p:nvSpPr>
          <p:cNvPr id="4" name="Footer Placeholder 3"/>
          <p:cNvSpPr>
            <a:spLocks noGrp="1"/>
          </p:cNvSpPr>
          <p:nvPr>
            <p:ph type="ftr" sz="quarter" idx="11"/>
          </p:nvPr>
        </p:nvSpPr>
        <p:spPr>
          <a:xfrm>
            <a:off x="1755227" y="5265683"/>
            <a:ext cx="8702565" cy="1455793"/>
          </a:xfrm>
        </p:spPr>
        <p:txBody>
          <a:bodyPr/>
          <a:lstStyle/>
          <a:p>
            <a:r>
              <a:rPr lang="lt-LT" sz="3600" dirty="0" smtClean="0">
                <a:solidFill>
                  <a:schemeClr val="accent4">
                    <a:lumMod val="50000"/>
                  </a:schemeClr>
                </a:solidFill>
              </a:rPr>
              <a:t>Praeities ženklai modernioje visuomenėje</a:t>
            </a:r>
            <a:r>
              <a:rPr lang="ru-RU" sz="3600" dirty="0" smtClean="0">
                <a:solidFill>
                  <a:schemeClr val="accent4">
                    <a:lumMod val="50000"/>
                  </a:schemeClr>
                </a:solidFill>
              </a:rPr>
              <a:t>!</a:t>
            </a:r>
            <a:endParaRPr lang="en-US" sz="3600"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D4562425-17F7-490E-8AAD-585866D8BD3E}" type="slidenum">
              <a:rPr lang="en-US" smtClean="0"/>
              <a:t>4</a:t>
            </a:fld>
            <a:endParaRPr lang="en-US" dirty="0"/>
          </a:p>
        </p:txBody>
      </p:sp>
      <p:pic>
        <p:nvPicPr>
          <p:cNvPr id="6" name="Content Placeholder 4">
            <a:extLst>
              <a:ext uri="{FF2B5EF4-FFF2-40B4-BE49-F238E27FC236}">
                <a16:creationId xmlns:a16="http://schemas.microsoft.com/office/drawing/2014/main" id="{3B95BA94-E5AD-4CF1-8B09-42F8444A3C4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16352" y="1286476"/>
            <a:ext cx="6559296" cy="4346448"/>
          </a:xfrm>
        </p:spPr>
      </p:pic>
    </p:spTree>
    <p:extLst>
      <p:ext uri="{BB962C8B-B14F-4D97-AF65-F5344CB8AC3E}">
        <p14:creationId xmlns:p14="http://schemas.microsoft.com/office/powerpoint/2010/main" val="3649486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0056" y="3500654"/>
            <a:ext cx="4896544" cy="325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56" y="144517"/>
            <a:ext cx="4896544" cy="325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PC\Desktop\IMG_18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6948" y="131280"/>
            <a:ext cx="2834356" cy="4251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B78CBD-EAB7-4983-B66D-DBD194599A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4505" y="131280"/>
            <a:ext cx="2823780" cy="4251534"/>
          </a:xfrm>
          <a:prstGeom prst="rect">
            <a:avLst/>
          </a:prstGeom>
        </p:spPr>
      </p:pic>
      <p:sp>
        <p:nvSpPr>
          <p:cNvPr id="3" name="TextBox 2"/>
          <p:cNvSpPr txBox="1"/>
          <p:nvPr/>
        </p:nvSpPr>
        <p:spPr>
          <a:xfrm>
            <a:off x="5213131" y="4508938"/>
            <a:ext cx="6842235" cy="2308324"/>
          </a:xfrm>
          <a:prstGeom prst="rect">
            <a:avLst/>
          </a:prstGeom>
          <a:noFill/>
        </p:spPr>
        <p:txBody>
          <a:bodyPr wrap="square" rtlCol="0">
            <a:spAutoFit/>
          </a:bodyPr>
          <a:lstStyle/>
          <a:p>
            <a:r>
              <a:rPr lang="lt-LT" sz="1600" dirty="0" smtClean="0"/>
              <a:t>Baltų kalendorinių </a:t>
            </a:r>
            <a:r>
              <a:rPr lang="lt-LT" sz="1600" dirty="0"/>
              <a:t>matavimų įrenginį sudarė vienuolikos stulpelių, išdėstytų ant pylimo, sistema. Stulpelių skersmuo nedidelis - 15-20 cm. Aikštelės pylimo pasaga atvira į pietvakarius, taigi paranki dangaus šviesulių laidai stebėti.</a:t>
            </a:r>
            <a:endParaRPr lang="en-US" sz="1600" dirty="0"/>
          </a:p>
          <a:p>
            <a:r>
              <a:rPr lang="en-US" sz="1600" dirty="0" err="1"/>
              <a:t>Alkos</a:t>
            </a:r>
            <a:r>
              <a:rPr lang="en-US" sz="1600" dirty="0"/>
              <a:t> </a:t>
            </a:r>
            <a:r>
              <a:rPr lang="en-US" sz="1600" dirty="0" err="1"/>
              <a:t>stulpai</a:t>
            </a:r>
            <a:r>
              <a:rPr lang="en-US" sz="1600" dirty="0"/>
              <a:t>, </a:t>
            </a:r>
            <a:r>
              <a:rPr lang="en-US" sz="1600" dirty="0" err="1"/>
              <a:t>matyt</a:t>
            </a:r>
            <a:r>
              <a:rPr lang="en-US" sz="1600" dirty="0"/>
              <a:t>, </a:t>
            </a:r>
            <a:r>
              <a:rPr lang="en-US" sz="1600" dirty="0" err="1"/>
              <a:t>buvo</a:t>
            </a:r>
            <a:r>
              <a:rPr lang="en-US" sz="1600" dirty="0"/>
              <a:t> </a:t>
            </a:r>
            <a:r>
              <a:rPr lang="en-US" sz="1600" dirty="0" err="1"/>
              <a:t>įkasti</a:t>
            </a:r>
            <a:r>
              <a:rPr lang="en-US" sz="1600" dirty="0"/>
              <a:t> ant </a:t>
            </a:r>
            <a:r>
              <a:rPr lang="en-US" sz="1600" dirty="0" err="1"/>
              <a:t>pusmėnulio</a:t>
            </a:r>
            <a:r>
              <a:rPr lang="en-US" sz="1600" dirty="0"/>
              <a:t> </a:t>
            </a:r>
            <a:r>
              <a:rPr lang="en-US" sz="1600" dirty="0" err="1"/>
              <a:t>formos</a:t>
            </a:r>
            <a:r>
              <a:rPr lang="en-US" sz="1600" dirty="0"/>
              <a:t> </a:t>
            </a:r>
            <a:r>
              <a:rPr lang="en-US" sz="1600" dirty="0" err="1"/>
              <a:t>šlaito</a:t>
            </a:r>
            <a:r>
              <a:rPr lang="en-US" sz="1600" dirty="0"/>
              <a:t> </a:t>
            </a:r>
            <a:r>
              <a:rPr lang="en-US" sz="1600" dirty="0" err="1"/>
              <a:t>keteros</a:t>
            </a:r>
            <a:r>
              <a:rPr lang="en-US" sz="1600" dirty="0"/>
              <a:t>. </a:t>
            </a:r>
            <a:r>
              <a:rPr lang="en-US" sz="1600" dirty="0" err="1"/>
              <a:t>Jie</a:t>
            </a:r>
            <a:r>
              <a:rPr lang="en-US" sz="1600" dirty="0"/>
              <a:t> </a:t>
            </a:r>
            <a:r>
              <a:rPr lang="en-US" sz="1600" dirty="0" err="1"/>
              <a:t>sudarė</a:t>
            </a:r>
            <a:r>
              <a:rPr lang="en-US" sz="1600" dirty="0"/>
              <a:t> du </a:t>
            </a:r>
            <a:r>
              <a:rPr lang="en-US" sz="1600" dirty="0" err="1"/>
              <a:t>apskritimus</a:t>
            </a:r>
            <a:r>
              <a:rPr lang="en-US" sz="1600" dirty="0"/>
              <a:t> ant </a:t>
            </a:r>
            <a:r>
              <a:rPr lang="en-US" sz="1600" dirty="0" err="1"/>
              <a:t>išgaubto</a:t>
            </a:r>
            <a:r>
              <a:rPr lang="en-US" sz="1600" dirty="0"/>
              <a:t> </a:t>
            </a:r>
            <a:r>
              <a:rPr lang="en-US" sz="1600" dirty="0" err="1"/>
              <a:t>šlaito</a:t>
            </a:r>
            <a:r>
              <a:rPr lang="en-US" sz="1600" dirty="0"/>
              <a:t> </a:t>
            </a:r>
            <a:r>
              <a:rPr lang="en-US" sz="1600" dirty="0" err="1"/>
              <a:t>paviršiaus</a:t>
            </a:r>
            <a:r>
              <a:rPr lang="en-US" sz="1600" dirty="0"/>
              <a:t>. </a:t>
            </a:r>
            <a:r>
              <a:rPr lang="en-US" sz="1600" dirty="0" err="1"/>
              <a:t>Pusmėnulio</a:t>
            </a:r>
            <a:r>
              <a:rPr lang="en-US" sz="1600" dirty="0"/>
              <a:t> </a:t>
            </a:r>
            <a:r>
              <a:rPr lang="en-US" sz="1600" dirty="0" err="1"/>
              <a:t>raguose</a:t>
            </a:r>
            <a:r>
              <a:rPr lang="en-US" sz="1600" dirty="0"/>
              <a:t> </a:t>
            </a:r>
            <a:r>
              <a:rPr lang="en-US" sz="1600" dirty="0" err="1"/>
              <a:t>įkasti</a:t>
            </a:r>
            <a:r>
              <a:rPr lang="en-US" sz="1600" dirty="0"/>
              <a:t> </a:t>
            </a:r>
            <a:r>
              <a:rPr lang="en-US" sz="1600" dirty="0" err="1"/>
              <a:t>kvadratiniai</a:t>
            </a:r>
            <a:r>
              <a:rPr lang="en-US" sz="1600" dirty="0"/>
              <a:t> </a:t>
            </a:r>
            <a:r>
              <a:rPr lang="en-US" sz="1600" dirty="0" err="1"/>
              <a:t>stulpai</a:t>
            </a:r>
            <a:r>
              <a:rPr lang="en-US" sz="1600" dirty="0"/>
              <a:t>, </a:t>
            </a:r>
            <a:r>
              <a:rPr lang="en-US" sz="1600" dirty="0" err="1"/>
              <a:t>kiti</a:t>
            </a:r>
            <a:r>
              <a:rPr lang="en-US" sz="1600" dirty="0"/>
              <a:t> </a:t>
            </a:r>
            <a:r>
              <a:rPr lang="en-US" sz="1600" dirty="0" err="1"/>
              <a:t>apvalūs</a:t>
            </a:r>
            <a:r>
              <a:rPr lang="en-US" sz="1600" dirty="0"/>
              <a:t>. Per </a:t>
            </a:r>
            <a:r>
              <a:rPr lang="en-US" sz="1600" dirty="0" err="1"/>
              <a:t>Kalėdas</a:t>
            </a:r>
            <a:r>
              <a:rPr lang="en-US" sz="1600" dirty="0"/>
              <a:t>, </a:t>
            </a:r>
            <a:r>
              <a:rPr lang="en-US" sz="1600" dirty="0" err="1"/>
              <a:t>saulei</a:t>
            </a:r>
            <a:r>
              <a:rPr lang="en-US" sz="1600" dirty="0"/>
              <a:t> </a:t>
            </a:r>
            <a:r>
              <a:rPr lang="en-US" sz="1600" dirty="0" err="1"/>
              <a:t>leidžiantis</a:t>
            </a:r>
            <a:r>
              <a:rPr lang="en-US" sz="1600" dirty="0"/>
              <a:t>, </a:t>
            </a:r>
            <a:r>
              <a:rPr lang="en-US" sz="1600" dirty="0" err="1"/>
              <a:t>šešėlis</a:t>
            </a:r>
            <a:r>
              <a:rPr lang="en-US" sz="1600" dirty="0"/>
              <a:t> </a:t>
            </a:r>
            <a:r>
              <a:rPr lang="en-US" sz="1600" dirty="0" err="1"/>
              <a:t>nuo</a:t>
            </a:r>
            <a:r>
              <a:rPr lang="en-US" sz="1600" dirty="0"/>
              <a:t> </a:t>
            </a:r>
            <a:r>
              <a:rPr lang="en-US" sz="1600" dirty="0" err="1"/>
              <a:t>pietinio</a:t>
            </a:r>
            <a:r>
              <a:rPr lang="en-US" sz="1600" dirty="0"/>
              <a:t> </a:t>
            </a:r>
            <a:r>
              <a:rPr lang="en-US" sz="1600" dirty="0" err="1"/>
              <a:t>kraštinio</a:t>
            </a:r>
            <a:r>
              <a:rPr lang="en-US" sz="1600" dirty="0"/>
              <a:t> </a:t>
            </a:r>
            <a:r>
              <a:rPr lang="en-US" sz="1600" dirty="0" err="1"/>
              <a:t>stulpo</a:t>
            </a:r>
            <a:r>
              <a:rPr lang="en-US" sz="1600" dirty="0"/>
              <a:t> </a:t>
            </a:r>
            <a:r>
              <a:rPr lang="en-US" sz="1600" dirty="0" err="1"/>
              <a:t>nukrypsta</a:t>
            </a:r>
            <a:r>
              <a:rPr lang="en-US" sz="1600" dirty="0"/>
              <a:t> link </a:t>
            </a:r>
            <a:r>
              <a:rPr lang="en-US" sz="1600" dirty="0" err="1"/>
              <a:t>centrinės</a:t>
            </a:r>
            <a:r>
              <a:rPr lang="en-US" sz="1600" dirty="0"/>
              <a:t> </a:t>
            </a:r>
            <a:r>
              <a:rPr lang="en-US" sz="1600" dirty="0" err="1"/>
              <a:t>grupės</a:t>
            </a:r>
            <a:r>
              <a:rPr lang="en-US" sz="1600" dirty="0"/>
              <a:t> </a:t>
            </a:r>
            <a:r>
              <a:rPr lang="en-US" sz="1600" dirty="0" err="1"/>
              <a:t>stulpo</a:t>
            </a:r>
            <a:r>
              <a:rPr lang="en-US" sz="1600" dirty="0"/>
              <a:t>. </a:t>
            </a:r>
            <a:r>
              <a:rPr lang="en-US" sz="1600" dirty="0" err="1"/>
              <a:t>Nuo</a:t>
            </a:r>
            <a:r>
              <a:rPr lang="en-US" sz="1600" dirty="0"/>
              <a:t> jo </a:t>
            </a:r>
            <a:r>
              <a:rPr lang="en-US" sz="1600" dirty="0" err="1"/>
              <a:t>šešėlis</a:t>
            </a:r>
            <a:r>
              <a:rPr lang="en-US" sz="1600" dirty="0"/>
              <a:t> </a:t>
            </a:r>
            <a:r>
              <a:rPr lang="en-US" sz="1600" dirty="0" err="1"/>
              <a:t>krenta</a:t>
            </a:r>
            <a:r>
              <a:rPr lang="en-US" sz="1600" dirty="0"/>
              <a:t> link </a:t>
            </a:r>
            <a:r>
              <a:rPr lang="en-US" sz="1600" dirty="0" err="1"/>
              <a:t>kitų</a:t>
            </a:r>
            <a:r>
              <a:rPr lang="en-US" sz="1600" dirty="0"/>
              <a:t> </a:t>
            </a:r>
            <a:r>
              <a:rPr lang="en-US" sz="1600" dirty="0" err="1"/>
              <a:t>stulpų</a:t>
            </a:r>
            <a:r>
              <a:rPr lang="en-US" sz="1600" dirty="0"/>
              <a:t> per </a:t>
            </a:r>
            <a:r>
              <a:rPr lang="en-US" sz="1600" dirty="0" err="1"/>
              <a:t>Vėlines</a:t>
            </a:r>
            <a:r>
              <a:rPr lang="en-US" sz="1600" dirty="0"/>
              <a:t>, </a:t>
            </a:r>
            <a:r>
              <a:rPr lang="en-US" sz="1600" dirty="0" err="1"/>
              <a:t>Peleniją</a:t>
            </a:r>
            <a:r>
              <a:rPr lang="en-US" sz="1600" dirty="0"/>
              <a:t> (</a:t>
            </a:r>
            <a:r>
              <a:rPr lang="en-US" sz="1600" dirty="0" err="1"/>
              <a:t>pavasarį</a:t>
            </a:r>
            <a:r>
              <a:rPr lang="en-US" sz="1600" dirty="0"/>
              <a:t>), </a:t>
            </a:r>
            <a:r>
              <a:rPr lang="en-US" sz="1600" dirty="0" err="1"/>
              <a:t>Ledą</a:t>
            </a:r>
            <a:r>
              <a:rPr lang="en-US" sz="1600" dirty="0"/>
              <a:t> (</a:t>
            </a:r>
            <a:r>
              <a:rPr lang="en-US" sz="1600" dirty="0" err="1"/>
              <a:t>sausio</a:t>
            </a:r>
            <a:r>
              <a:rPr lang="en-US" sz="1600" dirty="0"/>
              <a:t> 21 d. </a:t>
            </a:r>
            <a:r>
              <a:rPr lang="en-US" sz="1600" dirty="0" err="1"/>
              <a:t>ir</a:t>
            </a:r>
            <a:r>
              <a:rPr lang="en-US" sz="1600" dirty="0"/>
              <a:t> </a:t>
            </a:r>
            <a:r>
              <a:rPr lang="en-US" sz="1600" dirty="0" err="1"/>
              <a:t>vasario</a:t>
            </a:r>
            <a:r>
              <a:rPr lang="en-US" sz="1600" dirty="0"/>
              <a:t> 21 d.), </a:t>
            </a:r>
            <a:r>
              <a:rPr lang="en-US" sz="1600" dirty="0" err="1"/>
              <a:t>Krikštus</a:t>
            </a:r>
            <a:r>
              <a:rPr lang="en-US" sz="1600" dirty="0"/>
              <a:t> (</a:t>
            </a:r>
            <a:r>
              <a:rPr lang="en-US" sz="1600" dirty="0" err="1"/>
              <a:t>sausio</a:t>
            </a:r>
            <a:r>
              <a:rPr lang="en-US" sz="1600" dirty="0"/>
              <a:t> 28 d.) </a:t>
            </a:r>
            <a:r>
              <a:rPr lang="en-US" sz="1600" dirty="0" err="1"/>
              <a:t>ir</a:t>
            </a:r>
            <a:r>
              <a:rPr lang="en-US" sz="1600" dirty="0"/>
              <a:t> </a:t>
            </a:r>
            <a:r>
              <a:rPr lang="en-US" sz="1600" dirty="0" err="1"/>
              <a:t>Vaisgantą</a:t>
            </a:r>
            <a:r>
              <a:rPr lang="en-US" sz="1600" dirty="0"/>
              <a:t> (</a:t>
            </a:r>
            <a:r>
              <a:rPr lang="en-US" sz="1600" dirty="0" err="1"/>
              <a:t>vasario</a:t>
            </a:r>
            <a:r>
              <a:rPr lang="en-US" sz="1600" dirty="0"/>
              <a:t> 14 d</a:t>
            </a:r>
            <a:r>
              <a:rPr lang="en-US" sz="1600" dirty="0" smtClean="0"/>
              <a:t>.).</a:t>
            </a:r>
            <a:endParaRPr lang="en-US" sz="1600" dirty="0"/>
          </a:p>
        </p:txBody>
      </p:sp>
    </p:spTree>
    <p:extLst>
      <p:ext uri="{BB962C8B-B14F-4D97-AF65-F5344CB8AC3E}">
        <p14:creationId xmlns:p14="http://schemas.microsoft.com/office/powerpoint/2010/main" val="146946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4C2B-88ED-4136-BF22-48C4B424CF1D}"/>
              </a:ext>
            </a:extLst>
          </p:cNvPr>
          <p:cNvSpPr>
            <a:spLocks noGrp="1"/>
          </p:cNvSpPr>
          <p:nvPr>
            <p:ph type="title"/>
          </p:nvPr>
        </p:nvSpPr>
        <p:spPr/>
        <p:txBody>
          <a:bodyPr>
            <a:normAutofit/>
          </a:bodyPr>
          <a:lstStyle/>
          <a:p>
            <a:r>
              <a:rPr lang="lt-LT" sz="3600" b="1" dirty="0"/>
              <a:t>BALTŲ KULTŪROS PARKAS ŠIAULIUOSE</a:t>
            </a:r>
            <a:endParaRPr lang="en-US" sz="3600" dirty="0"/>
          </a:p>
        </p:txBody>
      </p:sp>
      <p:sp>
        <p:nvSpPr>
          <p:cNvPr id="3" name="Content Placeholder 2">
            <a:extLst>
              <a:ext uri="{FF2B5EF4-FFF2-40B4-BE49-F238E27FC236}">
                <a16:creationId xmlns:a16="http://schemas.microsoft.com/office/drawing/2014/main" id="{75177A91-2004-4658-8624-88CEC02775B8}"/>
              </a:ext>
            </a:extLst>
          </p:cNvPr>
          <p:cNvSpPr>
            <a:spLocks noGrp="1"/>
          </p:cNvSpPr>
          <p:nvPr>
            <p:ph idx="1"/>
          </p:nvPr>
        </p:nvSpPr>
        <p:spPr>
          <a:xfrm>
            <a:off x="838199" y="1825625"/>
            <a:ext cx="10651435" cy="4667250"/>
          </a:xfrm>
        </p:spPr>
        <p:txBody>
          <a:bodyPr>
            <a:normAutofit fontScale="77500" lnSpcReduction="20000"/>
          </a:bodyPr>
          <a:lstStyle/>
          <a:p>
            <a:pPr marL="0" indent="0">
              <a:buNone/>
            </a:pPr>
            <a:r>
              <a:rPr lang="lt-LT" dirty="0" smtClean="0"/>
              <a:t>Šiaulių </a:t>
            </a:r>
            <a:r>
              <a:rPr lang="lt-LT" dirty="0"/>
              <a:t>miesto ribose esančiame Salduvės miško parke, kurio teritorijoje dunkso šimtmečių istoriją menantis Žuvininkų piliakalnis, žmonių vadinamas Salduvės kalnu, sumanyta įkurti Baltų kultūros parką. </a:t>
            </a:r>
            <a:endParaRPr lang="lt-LT" dirty="0" smtClean="0"/>
          </a:p>
          <a:p>
            <a:pPr marL="0" indent="0">
              <a:buNone/>
            </a:pPr>
            <a:r>
              <a:rPr lang="lt-LT" dirty="0" smtClean="0"/>
              <a:t>Baltų </a:t>
            </a:r>
            <a:r>
              <a:rPr lang="lt-LT" dirty="0"/>
              <a:t>kultūros parko koncepcijos esmė grindžiama materialaus ir nematerialaus kultūros paveldo, gamtos saugojimo, atgaivinimo, kūrimo bei pritaikymo visuomenės poreikiams ne tik Lietuvos, bet ir tarpvalstybiniu, Baltijos regiono, pasaulio lygmeniu</a:t>
            </a:r>
            <a:r>
              <a:rPr lang="lt-LT" dirty="0" smtClean="0"/>
              <a:t>.</a:t>
            </a:r>
            <a:endParaRPr lang="lt-LT" dirty="0"/>
          </a:p>
          <a:p>
            <a:pPr marL="0" indent="0">
              <a:buNone/>
            </a:pPr>
            <a:r>
              <a:rPr lang="lt-LT" dirty="0"/>
              <a:t>Baltų kultūros parkas – tai unikalus, analogų pasaulyje neturintis baltų genčių (aukštaičių, žemaičių, žiemgalių, kuršių, latgalių, lietuvių, sėlių, jotvingių, skalvių), gyvavusių X–XIII amžiais (XIV amžiuje) dabartinėse Lietuvos, Latvijos, Rusijos, Baltarusijos, Lenkijos, Vokietijos valstybių teritorijose, istorinio paveldo, gamtinės, materialiosios ir dvasinės kultūros parkas</a:t>
            </a:r>
            <a:r>
              <a:rPr lang="lt-LT" dirty="0" smtClean="0"/>
              <a:t>.</a:t>
            </a:r>
          </a:p>
          <a:p>
            <a:pPr marL="0" indent="0">
              <a:buNone/>
            </a:pPr>
            <a:r>
              <a:rPr lang="lt-LT" dirty="0" smtClean="0"/>
              <a:t>Parko </a:t>
            </a:r>
            <a:r>
              <a:rPr lang="lt-LT" dirty="0"/>
              <a:t>koncepcija grindžiama šiais turinio bei raiškos aspektais: unikalumo, etninio identiškumo; pilietiškumo, edukacijos; memorialumo ir kūrybiškumo santykio; lokalumo ir globalumo sankirtos; tarpdiscipliniškumo; žinių rezervo; reginio ir renginio bei kitais. Bendras projekto </a:t>
            </a:r>
            <a:r>
              <a:rPr lang="lt-LT" b="1" dirty="0"/>
              <a:t>tikslas</a:t>
            </a:r>
            <a:r>
              <a:rPr lang="lt-LT" dirty="0"/>
              <a:t> – atgaivinti Salduvės miško parką su Žuvininkų piliakalniu ir pritaikyti visuomenės poreikiams, įkuriant Baltų kultūros parką.</a:t>
            </a:r>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41</a:t>
            </a:fld>
            <a:endParaRPr lang="en-US"/>
          </a:p>
        </p:txBody>
      </p:sp>
    </p:spTree>
    <p:extLst>
      <p:ext uri="{BB962C8B-B14F-4D97-AF65-F5344CB8AC3E}">
        <p14:creationId xmlns:p14="http://schemas.microsoft.com/office/powerpoint/2010/main" val="3354455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9FBA1-85D4-4C24-9118-9F5544028CA2}"/>
              </a:ext>
            </a:extLst>
          </p:cNvPr>
          <p:cNvSpPr>
            <a:spLocks noGrp="1"/>
          </p:cNvSpPr>
          <p:nvPr>
            <p:ph type="title"/>
          </p:nvPr>
        </p:nvSpPr>
        <p:spPr/>
        <p:txBody>
          <a:bodyPr>
            <a:normAutofit/>
          </a:bodyPr>
          <a:lstStyle/>
          <a:p>
            <a:pPr algn="ctr"/>
            <a:r>
              <a:rPr lang="lt-LT" sz="3600" dirty="0">
                <a:solidFill>
                  <a:schemeClr val="accent1">
                    <a:lumMod val="75000"/>
                  </a:schemeClr>
                </a:solidFill>
                <a:latin typeface="+mn-lt"/>
              </a:rPr>
              <a:t>Baltiškojo kraštovaizdžio ženklų naudojimo patirtis ir galimybės XXI amžiuje</a:t>
            </a:r>
            <a:endParaRPr lang="en-US" sz="3600" dirty="0">
              <a:solidFill>
                <a:schemeClr val="accent1">
                  <a:lumMod val="75000"/>
                </a:schemeClr>
              </a:solidFill>
              <a:latin typeface="+mn-lt"/>
            </a:endParaRPr>
          </a:p>
        </p:txBody>
      </p:sp>
      <p:pic>
        <p:nvPicPr>
          <p:cNvPr id="5" name="Content Placeholder 4">
            <a:extLst>
              <a:ext uri="{FF2B5EF4-FFF2-40B4-BE49-F238E27FC236}">
                <a16:creationId xmlns:a16="http://schemas.microsoft.com/office/drawing/2014/main" id="{9157EC29-11ED-4B5C-B58A-816D80E2E93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41983" y="1891885"/>
            <a:ext cx="6319600" cy="4197347"/>
          </a:xfrm>
        </p:spPr>
      </p:pic>
      <p:pic>
        <p:nvPicPr>
          <p:cNvPr id="7" name="Picture 6">
            <a:extLst>
              <a:ext uri="{FF2B5EF4-FFF2-40B4-BE49-F238E27FC236}">
                <a16:creationId xmlns:a16="http://schemas.microsoft.com/office/drawing/2014/main" id="{E0FCF0AF-A284-4630-8D8C-853A851ABF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3861" y="1891885"/>
            <a:ext cx="2787790" cy="4197347"/>
          </a:xfrm>
          <a:prstGeom prst="rect">
            <a:avLst/>
          </a:prstGeom>
        </p:spPr>
      </p:pic>
      <p:pic>
        <p:nvPicPr>
          <p:cNvPr id="9" name="Picture 8">
            <a:extLst>
              <a:ext uri="{FF2B5EF4-FFF2-40B4-BE49-F238E27FC236}">
                <a16:creationId xmlns:a16="http://schemas.microsoft.com/office/drawing/2014/main" id="{B8DBE045-0C0C-4BAE-932B-41B67DC39E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49" y="1891885"/>
            <a:ext cx="2782364" cy="4189177"/>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42</a:t>
            </a:fld>
            <a:endParaRPr lang="en-US"/>
          </a:p>
        </p:txBody>
      </p:sp>
      <p:sp>
        <p:nvSpPr>
          <p:cNvPr id="6" name="TextBox 5"/>
          <p:cNvSpPr txBox="1"/>
          <p:nvPr/>
        </p:nvSpPr>
        <p:spPr>
          <a:xfrm>
            <a:off x="1334813" y="6282259"/>
            <a:ext cx="7714594" cy="461665"/>
          </a:xfrm>
          <a:prstGeom prst="rect">
            <a:avLst/>
          </a:prstGeom>
          <a:noFill/>
        </p:spPr>
        <p:txBody>
          <a:bodyPr wrap="square" rtlCol="0">
            <a:spAutoFit/>
          </a:bodyPr>
          <a:lstStyle/>
          <a:p>
            <a:r>
              <a:rPr lang="lt-LT" sz="2400" dirty="0" smtClean="0"/>
              <a:t>Baltų observatorijos modelis Būtingėje</a:t>
            </a:r>
            <a:endParaRPr lang="en-US" sz="2400" dirty="0"/>
          </a:p>
        </p:txBody>
      </p:sp>
    </p:spTree>
    <p:extLst>
      <p:ext uri="{BB962C8B-B14F-4D97-AF65-F5344CB8AC3E}">
        <p14:creationId xmlns:p14="http://schemas.microsoft.com/office/powerpoint/2010/main" val="7623238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792" y="365125"/>
            <a:ext cx="6992007" cy="1325563"/>
          </a:xfrm>
        </p:spPr>
        <p:txBody>
          <a:bodyPr>
            <a:normAutofit/>
          </a:bodyPr>
          <a:lstStyle/>
          <a:p>
            <a:r>
              <a:rPr lang="lt-LT" sz="2400" b="1" dirty="0" smtClean="0">
                <a:latin typeface="+mn-lt"/>
              </a:rPr>
              <a:t>Bernati, Pavilosta, Vilkija,...</a:t>
            </a:r>
            <a:endParaRPr lang="en-US" sz="2400" b="1" dirty="0">
              <a:latin typeface="+mn-lt"/>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43</a:t>
            </a:fld>
            <a:endParaRPr lang="en-US"/>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058" y="109734"/>
            <a:ext cx="4011168" cy="301142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1042" y="1534510"/>
            <a:ext cx="7392396" cy="4909875"/>
          </a:xfrm>
          <a:prstGeom prst="rect">
            <a:avLst/>
          </a:prstGeom>
        </p:spPr>
      </p:pic>
      <p:pic>
        <p:nvPicPr>
          <p:cNvPr id="9" name="Picture 2" descr="Estrada Dovilam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058" y="3312742"/>
            <a:ext cx="4011168" cy="313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516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A676-0E4F-4E22-B213-01F9DF408882}"/>
              </a:ext>
            </a:extLst>
          </p:cNvPr>
          <p:cNvSpPr>
            <a:spLocks noGrp="1"/>
          </p:cNvSpPr>
          <p:nvPr>
            <p:ph type="title"/>
          </p:nvPr>
        </p:nvSpPr>
        <p:spPr>
          <a:xfrm>
            <a:off x="9385739" y="365125"/>
            <a:ext cx="2674286" cy="1325563"/>
          </a:xfrm>
        </p:spPr>
        <p:txBody>
          <a:bodyPr>
            <a:normAutofit/>
          </a:bodyPr>
          <a:lstStyle/>
          <a:p>
            <a:r>
              <a:rPr lang="lt-LT" dirty="0" smtClean="0"/>
              <a:t>Neringa</a:t>
            </a:r>
            <a:endParaRPr lang="en-US" dirty="0"/>
          </a:p>
        </p:txBody>
      </p:sp>
      <p:pic>
        <p:nvPicPr>
          <p:cNvPr id="5" name="Content Placeholder 4">
            <a:extLst>
              <a:ext uri="{FF2B5EF4-FFF2-40B4-BE49-F238E27FC236}">
                <a16:creationId xmlns:a16="http://schemas.microsoft.com/office/drawing/2014/main" id="{259B1F12-DBBA-4001-9DFD-BA008D69B0D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975" y="129346"/>
            <a:ext cx="4373764" cy="6585219"/>
          </a:xfrm>
        </p:spPr>
      </p:pic>
      <p:pic>
        <p:nvPicPr>
          <p:cNvPr id="7" name="Picture 6">
            <a:extLst>
              <a:ext uri="{FF2B5EF4-FFF2-40B4-BE49-F238E27FC236}">
                <a16:creationId xmlns:a16="http://schemas.microsoft.com/office/drawing/2014/main" id="{570F8865-E0B5-4923-BBF3-DF5BA4AC53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1999" y="135872"/>
            <a:ext cx="4506286" cy="2992981"/>
          </a:xfrm>
          <a:prstGeom prst="rect">
            <a:avLst/>
          </a:prstGeom>
        </p:spPr>
      </p:pic>
      <p:pic>
        <p:nvPicPr>
          <p:cNvPr id="9" name="Picture 8">
            <a:extLst>
              <a:ext uri="{FF2B5EF4-FFF2-40B4-BE49-F238E27FC236}">
                <a16:creationId xmlns:a16="http://schemas.microsoft.com/office/drawing/2014/main" id="{F0C181FA-ED64-4751-9236-7556FA16BD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0591" y="3207026"/>
            <a:ext cx="2359434" cy="3552407"/>
          </a:xfrm>
          <a:prstGeom prst="rect">
            <a:avLst/>
          </a:prstGeom>
        </p:spPr>
      </p:pic>
      <p:pic>
        <p:nvPicPr>
          <p:cNvPr id="11" name="Picture 10">
            <a:extLst>
              <a:ext uri="{FF2B5EF4-FFF2-40B4-BE49-F238E27FC236}">
                <a16:creationId xmlns:a16="http://schemas.microsoft.com/office/drawing/2014/main" id="{BD06847C-4731-43CE-A07B-760240F084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1999" y="3207025"/>
            <a:ext cx="4947234" cy="3285849"/>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44</a:t>
            </a:fld>
            <a:endParaRPr lang="en-US"/>
          </a:p>
        </p:txBody>
      </p:sp>
    </p:spTree>
    <p:extLst>
      <p:ext uri="{BB962C8B-B14F-4D97-AF65-F5344CB8AC3E}">
        <p14:creationId xmlns:p14="http://schemas.microsoft.com/office/powerpoint/2010/main" val="3465612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57E-ED7C-4C62-A0B9-99E72BF4A17C}"/>
              </a:ext>
            </a:extLst>
          </p:cNvPr>
          <p:cNvSpPr>
            <a:spLocks noGrp="1"/>
          </p:cNvSpPr>
          <p:nvPr>
            <p:ph type="title"/>
          </p:nvPr>
        </p:nvSpPr>
        <p:spPr>
          <a:xfrm>
            <a:off x="10268606" y="4498427"/>
            <a:ext cx="1608083" cy="1450427"/>
          </a:xfrm>
        </p:spPr>
        <p:txBody>
          <a:bodyPr>
            <a:normAutofit/>
          </a:bodyPr>
          <a:lstStyle/>
          <a:p>
            <a:r>
              <a:rPr lang="lt-LT" sz="3600" b="1" dirty="0" smtClean="0">
                <a:solidFill>
                  <a:schemeClr val="accent1">
                    <a:lumMod val="75000"/>
                  </a:schemeClr>
                </a:solidFill>
              </a:rPr>
              <a:t>Nida</a:t>
            </a:r>
            <a:endParaRPr lang="en-US" sz="3600" b="1" dirty="0">
              <a:solidFill>
                <a:schemeClr val="accent1">
                  <a:lumMod val="75000"/>
                </a:schemeClr>
              </a:solidFill>
            </a:endParaRPr>
          </a:p>
        </p:txBody>
      </p:sp>
      <p:pic>
        <p:nvPicPr>
          <p:cNvPr id="5" name="Content Placeholder 4">
            <a:extLst>
              <a:ext uri="{FF2B5EF4-FFF2-40B4-BE49-F238E27FC236}">
                <a16:creationId xmlns:a16="http://schemas.microsoft.com/office/drawing/2014/main" id="{384EA3AD-A9E8-4700-A992-C8132B75E3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6343" y="162717"/>
            <a:ext cx="5740825" cy="3812936"/>
          </a:xfrm>
        </p:spPr>
      </p:pic>
      <p:pic>
        <p:nvPicPr>
          <p:cNvPr id="7" name="Picture 6">
            <a:extLst>
              <a:ext uri="{FF2B5EF4-FFF2-40B4-BE49-F238E27FC236}">
                <a16:creationId xmlns:a16="http://schemas.microsoft.com/office/drawing/2014/main" id="{B6CB08A4-3D1A-487D-85BA-50BFD6BBC5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4832" y="162716"/>
            <a:ext cx="5740825" cy="3812936"/>
          </a:xfrm>
          <a:prstGeom prst="rect">
            <a:avLst/>
          </a:prstGeom>
        </p:spPr>
      </p:pic>
      <p:pic>
        <p:nvPicPr>
          <p:cNvPr id="9" name="Picture 8">
            <a:extLst>
              <a:ext uri="{FF2B5EF4-FFF2-40B4-BE49-F238E27FC236}">
                <a16:creationId xmlns:a16="http://schemas.microsoft.com/office/drawing/2014/main" id="{7F1A81F6-8FC2-4E46-9C95-5F982A6D57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0835" y="4178060"/>
            <a:ext cx="3896333" cy="2587863"/>
          </a:xfrm>
          <a:prstGeom prst="rect">
            <a:avLst/>
          </a:prstGeom>
        </p:spPr>
      </p:pic>
      <p:pic>
        <p:nvPicPr>
          <p:cNvPr id="11" name="Picture 10">
            <a:extLst>
              <a:ext uri="{FF2B5EF4-FFF2-40B4-BE49-F238E27FC236}">
                <a16:creationId xmlns:a16="http://schemas.microsoft.com/office/drawing/2014/main" id="{DAA53D20-EBAB-4C87-B93E-3A21754950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4832" y="4178060"/>
            <a:ext cx="3896333" cy="2587863"/>
          </a:xfrm>
          <a:prstGeom prst="rect">
            <a:avLst/>
          </a:prstGeom>
        </p:spPr>
      </p:pic>
      <p:pic>
        <p:nvPicPr>
          <p:cNvPr id="13" name="Picture 12">
            <a:extLst>
              <a:ext uri="{FF2B5EF4-FFF2-40B4-BE49-F238E27FC236}">
                <a16:creationId xmlns:a16="http://schemas.microsoft.com/office/drawing/2014/main" id="{03EF4DBE-E2F3-4FAC-B55A-CB67918009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955" y="4107419"/>
            <a:ext cx="1373048" cy="2587864"/>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45</a:t>
            </a:fld>
            <a:endParaRPr lang="en-US"/>
          </a:p>
        </p:txBody>
      </p:sp>
    </p:spTree>
    <p:extLst>
      <p:ext uri="{BB962C8B-B14F-4D97-AF65-F5344CB8AC3E}">
        <p14:creationId xmlns:p14="http://schemas.microsoft.com/office/powerpoint/2010/main" val="4139392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9EE5-FD18-4BDD-BD6F-CE376EB0EE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A3921E-1D04-42C7-9B3C-26DACF92F278}"/>
              </a:ext>
            </a:extLst>
          </p:cNvPr>
          <p:cNvSpPr>
            <a:spLocks noGrp="1"/>
          </p:cNvSpPr>
          <p:nvPr>
            <p:ph idx="1"/>
          </p:nvPr>
        </p:nvSpPr>
        <p:spPr/>
        <p:txBody>
          <a:bodyPr/>
          <a:lstStyle/>
          <a:p>
            <a:endParaRPr lang="en-US"/>
          </a:p>
        </p:txBody>
      </p:sp>
      <p:pic>
        <p:nvPicPr>
          <p:cNvPr id="30722" name="Picture 2" descr="Vaizdo rezultatas pagal uÅ¾klausÄ âIstorinÄs baltÅ³ Å¾emÄsâ">
            <a:extLst>
              <a:ext uri="{FF2B5EF4-FFF2-40B4-BE49-F238E27FC236}">
                <a16:creationId xmlns:a16="http://schemas.microsoft.com/office/drawing/2014/main" id="{5515B69D-5DA3-4CF4-BFD6-2C259E9BAD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
            <a:ext cx="6202017" cy="4111708"/>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SusijÄs vaizdas">
            <a:extLst>
              <a:ext uri="{FF2B5EF4-FFF2-40B4-BE49-F238E27FC236}">
                <a16:creationId xmlns:a16="http://schemas.microsoft.com/office/drawing/2014/main" id="{2A9FE134-22CD-4085-8790-7711D4E337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0217" y="159026"/>
            <a:ext cx="4849951" cy="649265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46</a:t>
            </a:fld>
            <a:endParaRPr lang="en-US"/>
          </a:p>
        </p:txBody>
      </p:sp>
      <p:pic>
        <p:nvPicPr>
          <p:cNvPr id="8" name="Content Placeholder 3" descr="C:\Users\PeGre\Desktop\nermuz3.jpg"/>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645571"/>
            <a:ext cx="6634655" cy="2006105"/>
          </a:xfrm>
          <a:prstGeom prst="rect">
            <a:avLst/>
          </a:prstGeom>
          <a:noFill/>
          <a:ln>
            <a:noFill/>
          </a:ln>
        </p:spPr>
      </p:pic>
    </p:spTree>
    <p:extLst>
      <p:ext uri="{BB962C8B-B14F-4D97-AF65-F5344CB8AC3E}">
        <p14:creationId xmlns:p14="http://schemas.microsoft.com/office/powerpoint/2010/main" val="3858374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26C2-B1C4-4D4A-91BE-C62FD31FBA2A}"/>
              </a:ext>
            </a:extLst>
          </p:cNvPr>
          <p:cNvSpPr>
            <a:spLocks noGrp="1"/>
          </p:cNvSpPr>
          <p:nvPr>
            <p:ph type="title"/>
          </p:nvPr>
        </p:nvSpPr>
        <p:spPr>
          <a:xfrm>
            <a:off x="9186040" y="365125"/>
            <a:ext cx="2167759" cy="1325563"/>
          </a:xfrm>
        </p:spPr>
        <p:txBody>
          <a:bodyPr>
            <a:normAutofit/>
          </a:bodyPr>
          <a:lstStyle/>
          <a:p>
            <a:r>
              <a:rPr lang="lt-LT" sz="3600" dirty="0" smtClean="0">
                <a:solidFill>
                  <a:schemeClr val="accent1">
                    <a:lumMod val="75000"/>
                  </a:schemeClr>
                </a:solidFill>
                <a:latin typeface="+mn-lt"/>
              </a:rPr>
              <a:t>Šventoji</a:t>
            </a:r>
            <a:endParaRPr lang="en-US" sz="3600" dirty="0">
              <a:solidFill>
                <a:schemeClr val="accent1">
                  <a:lumMod val="75000"/>
                </a:schemeClr>
              </a:solidFill>
              <a:latin typeface="+mn-lt"/>
            </a:endParaRPr>
          </a:p>
        </p:txBody>
      </p:sp>
      <p:pic>
        <p:nvPicPr>
          <p:cNvPr id="5" name="Content Placeholder 4">
            <a:extLst>
              <a:ext uri="{FF2B5EF4-FFF2-40B4-BE49-F238E27FC236}">
                <a16:creationId xmlns:a16="http://schemas.microsoft.com/office/drawing/2014/main" id="{24720A00-C6B0-4794-9C87-3A081E44E5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0359" y="155850"/>
            <a:ext cx="8768337" cy="6576253"/>
          </a:xfr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47</a:t>
            </a:fld>
            <a:endParaRPr lang="en-US"/>
          </a:p>
        </p:txBody>
      </p:sp>
    </p:spTree>
    <p:extLst>
      <p:ext uri="{BB962C8B-B14F-4D97-AF65-F5344CB8AC3E}">
        <p14:creationId xmlns:p14="http://schemas.microsoft.com/office/powerpoint/2010/main" val="3726613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D991-62FF-450D-9BA0-990C5D7B293A}"/>
              </a:ext>
            </a:extLst>
          </p:cNvPr>
          <p:cNvSpPr>
            <a:spLocks noGrp="1"/>
          </p:cNvSpPr>
          <p:nvPr>
            <p:ph type="title"/>
          </p:nvPr>
        </p:nvSpPr>
        <p:spPr>
          <a:xfrm>
            <a:off x="9101958" y="365125"/>
            <a:ext cx="2827283" cy="1325563"/>
          </a:xfrm>
        </p:spPr>
        <p:txBody>
          <a:bodyPr>
            <a:normAutofit/>
          </a:bodyPr>
          <a:lstStyle/>
          <a:p>
            <a:r>
              <a:rPr lang="lt-LT" sz="3600" dirty="0" smtClean="0">
                <a:solidFill>
                  <a:schemeClr val="accent1">
                    <a:lumMod val="75000"/>
                  </a:schemeClr>
                </a:solidFill>
                <a:latin typeface="+mn-lt"/>
              </a:rPr>
              <a:t>Juodkrantė</a:t>
            </a:r>
            <a:endParaRPr lang="en-US" sz="3600" dirty="0">
              <a:solidFill>
                <a:schemeClr val="accent1">
                  <a:lumMod val="75000"/>
                </a:schemeClr>
              </a:solidFill>
              <a:latin typeface="+mn-lt"/>
            </a:endParaRPr>
          </a:p>
        </p:txBody>
      </p:sp>
      <p:pic>
        <p:nvPicPr>
          <p:cNvPr id="5" name="Content Placeholder 4">
            <a:extLst>
              <a:ext uri="{FF2B5EF4-FFF2-40B4-BE49-F238E27FC236}">
                <a16:creationId xmlns:a16="http://schemas.microsoft.com/office/drawing/2014/main" id="{04A4C1F6-41E6-4248-ADE4-FC58D91EA5E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722" y="142598"/>
            <a:ext cx="4334008" cy="6525362"/>
          </a:xfrm>
        </p:spPr>
      </p:pic>
      <p:pic>
        <p:nvPicPr>
          <p:cNvPr id="7" name="Picture 6">
            <a:extLst>
              <a:ext uri="{FF2B5EF4-FFF2-40B4-BE49-F238E27FC236}">
                <a16:creationId xmlns:a16="http://schemas.microsoft.com/office/drawing/2014/main" id="{86E30406-EB7A-4128-B914-DA2BBF3CE2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0652" y="142598"/>
            <a:ext cx="4334009" cy="6525362"/>
          </a:xfrm>
          <a:prstGeom prst="rect">
            <a:avLst/>
          </a:prstGeom>
        </p:spPr>
      </p:pic>
      <p:pic>
        <p:nvPicPr>
          <p:cNvPr id="9" name="Picture 8">
            <a:extLst>
              <a:ext uri="{FF2B5EF4-FFF2-40B4-BE49-F238E27FC236}">
                <a16:creationId xmlns:a16="http://schemas.microsoft.com/office/drawing/2014/main" id="{C2283ABE-D886-42BB-A4F4-71B351450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2583" y="2044666"/>
            <a:ext cx="3070695" cy="4623294"/>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48</a:t>
            </a:fld>
            <a:endParaRPr lang="en-US"/>
          </a:p>
        </p:txBody>
      </p:sp>
    </p:spTree>
    <p:extLst>
      <p:ext uri="{BB962C8B-B14F-4D97-AF65-F5344CB8AC3E}">
        <p14:creationId xmlns:p14="http://schemas.microsoft.com/office/powerpoint/2010/main" val="22787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659D-B477-4129-BD6E-72E5EF63405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1FB747D-96CF-41EF-B79A-DFB980AF75C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80244" y="89451"/>
            <a:ext cx="4422914" cy="6659221"/>
          </a:xfrm>
        </p:spPr>
      </p:pic>
      <p:pic>
        <p:nvPicPr>
          <p:cNvPr id="34818" name="Picture 2" descr="Vaizdo rezultatas pagal uÅ¾klausÄ âIstorinÄs baltÅ³ Å¾emÄsâ">
            <a:extLst>
              <a:ext uri="{FF2B5EF4-FFF2-40B4-BE49-F238E27FC236}">
                <a16:creationId xmlns:a16="http://schemas.microsoft.com/office/drawing/2014/main" id="{6264F726-CBB3-4F50-9957-F743189A09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841" y="89451"/>
            <a:ext cx="7191515" cy="404522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49</a:t>
            </a:fld>
            <a:endParaRPr lang="en-US"/>
          </a:p>
        </p:txBody>
      </p:sp>
      <p:pic>
        <p:nvPicPr>
          <p:cNvPr id="7" name="Content Placeholder 4">
            <a:extLst>
              <a:ext uri="{FF2B5EF4-FFF2-40B4-BE49-F238E27FC236}">
                <a16:creationId xmlns:a16="http://schemas.microsoft.com/office/drawing/2014/main" id="{6624B64C-3532-4219-906F-72A1903781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0566" y="4284131"/>
            <a:ext cx="3249790" cy="2437343"/>
          </a:xfrm>
          <a:prstGeom prst="rect">
            <a:avLst/>
          </a:prstGeom>
        </p:spPr>
      </p:pic>
      <p:pic>
        <p:nvPicPr>
          <p:cNvPr id="8" name="Picture 7">
            <a:extLst>
              <a:ext uri="{FF2B5EF4-FFF2-40B4-BE49-F238E27FC236}">
                <a16:creationId xmlns:a16="http://schemas.microsoft.com/office/drawing/2014/main" id="{8B1111A8-4EC3-4C81-AD0C-0B8DA9BA12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4766" y="4284130"/>
            <a:ext cx="1603890" cy="2414845"/>
          </a:xfrm>
          <a:prstGeom prst="rect">
            <a:avLst/>
          </a:prstGeom>
        </p:spPr>
      </p:pic>
    </p:spTree>
    <p:extLst>
      <p:ext uri="{BB962C8B-B14F-4D97-AF65-F5344CB8AC3E}">
        <p14:creationId xmlns:p14="http://schemas.microsoft.com/office/powerpoint/2010/main" val="2030448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5</a:t>
            </a:fld>
            <a:endParaRPr lang="en-US"/>
          </a:p>
        </p:txBody>
      </p:sp>
      <p:pic>
        <p:nvPicPr>
          <p:cNvPr id="2050" name="Picture 2" descr="http://news.coinupdate.com/wp-content/uploads/2018/06/latvia-2018-%E2%82%AC5-Garden-of-destin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128" y="134116"/>
            <a:ext cx="4290848" cy="2474237"/>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90200" y="134116"/>
            <a:ext cx="4793673" cy="319485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200" y="3457092"/>
            <a:ext cx="4793673" cy="3195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4272457" y="675112"/>
            <a:ext cx="3184634" cy="212308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429161" y="3466428"/>
            <a:ext cx="3823735" cy="2549156"/>
          </a:xfrm>
          <a:prstGeom prst="rect">
            <a:avLst/>
          </a:prstGeom>
        </p:spPr>
      </p:pic>
      <p:pic>
        <p:nvPicPr>
          <p:cNvPr id="11" name="Picture 2" descr="http://alkas.lt/wp-content/gallery/sauliaus-gudo-paroda/1-21950703_2391708004388182_7534817080752598131_o-1200.jpg">
            <a:extLst>
              <a:ext uri="{FF2B5EF4-FFF2-40B4-BE49-F238E27FC236}">
                <a16:creationId xmlns:a16="http://schemas.microsoft.com/office/drawing/2014/main" id="{3ED87BBF-5D4E-4A8F-BFF2-FFA68402DA7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43701" y="3559984"/>
            <a:ext cx="4117899" cy="308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3559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B3A9-CF67-4037-AB2C-721243793F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BCDE0A-1610-4181-BF89-5AA11297FEF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12132" y="88081"/>
            <a:ext cx="2746588" cy="3582506"/>
          </a:xfrm>
        </p:spPr>
      </p:pic>
      <p:pic>
        <p:nvPicPr>
          <p:cNvPr id="7" name="Picture 6">
            <a:extLst>
              <a:ext uri="{FF2B5EF4-FFF2-40B4-BE49-F238E27FC236}">
                <a16:creationId xmlns:a16="http://schemas.microsoft.com/office/drawing/2014/main" id="{0D9A897B-98A5-459A-AA2B-5FD555F31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7742" y="79095"/>
            <a:ext cx="7121946" cy="5098084"/>
          </a:xfrm>
          <a:prstGeom prst="rect">
            <a:avLst/>
          </a:prstGeom>
        </p:spPr>
      </p:pic>
      <p:pic>
        <p:nvPicPr>
          <p:cNvPr id="9" name="Picture 8">
            <a:extLst>
              <a:ext uri="{FF2B5EF4-FFF2-40B4-BE49-F238E27FC236}">
                <a16:creationId xmlns:a16="http://schemas.microsoft.com/office/drawing/2014/main" id="{702D97DA-6EF4-47C5-9044-8BDFD604F0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5366" y="3885515"/>
            <a:ext cx="3558284" cy="2835960"/>
          </a:xfrm>
          <a:prstGeom prst="rect">
            <a:avLst/>
          </a:prstGeom>
        </p:spPr>
      </p:pic>
      <p:sp>
        <p:nvSpPr>
          <p:cNvPr id="3" name="Footer Placeholder 2"/>
          <p:cNvSpPr>
            <a:spLocks noGrp="1"/>
          </p:cNvSpPr>
          <p:nvPr>
            <p:ph type="ftr" sz="quarter" idx="11"/>
          </p:nvPr>
        </p:nvSpPr>
        <p:spPr>
          <a:xfrm>
            <a:off x="5097516" y="5440470"/>
            <a:ext cx="4004443" cy="497875"/>
          </a:xfrm>
        </p:spPr>
        <p:txBody>
          <a:bodyPr/>
          <a:lstStyle/>
          <a:p>
            <a:r>
              <a:rPr lang="lt-LT" sz="2400" dirty="0" smtClean="0">
                <a:solidFill>
                  <a:schemeClr val="accent1">
                    <a:lumMod val="75000"/>
                  </a:schemeClr>
                </a:solidFill>
              </a:rPr>
              <a:t>M.K. Čiurlionio fenomenas</a:t>
            </a:r>
            <a:endParaRPr lang="en-US" sz="240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D4562425-17F7-490E-8AAD-585866D8BD3E}" type="slidenum">
              <a:rPr lang="en-US" smtClean="0"/>
              <a:t>50</a:t>
            </a:fld>
            <a:endParaRPr lang="en-US"/>
          </a:p>
        </p:txBody>
      </p:sp>
      <p:pic>
        <p:nvPicPr>
          <p:cNvPr id="8" name="Content Placeholder 2">
            <a:extLst>
              <a:ext uri="{FF2B5EF4-FFF2-40B4-BE49-F238E27FC236}">
                <a16:creationId xmlns:a16="http://schemas.microsoft.com/office/drawing/2014/main" id="{B6E45078-2AA5-47F9-812C-2E81BE75CE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988" y="1983337"/>
            <a:ext cx="1761298" cy="1687250"/>
          </a:xfrm>
          <a:prstGeom prst="rect">
            <a:avLst/>
          </a:prstGeom>
        </p:spPr>
      </p:pic>
      <p:pic>
        <p:nvPicPr>
          <p:cNvPr id="10" name="Content Placeholder 4">
            <a:extLst>
              <a:ext uri="{FF2B5EF4-FFF2-40B4-BE49-F238E27FC236}">
                <a16:creationId xmlns:a16="http://schemas.microsoft.com/office/drawing/2014/main" id="{05029A18-2CA0-4D65-8D81-DEE9439705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988" y="101835"/>
            <a:ext cx="1734520" cy="1803781"/>
          </a:xfrm>
          <a:prstGeom prst="rect">
            <a:avLst/>
          </a:prstGeom>
        </p:spPr>
      </p:pic>
    </p:spTree>
    <p:extLst>
      <p:ext uri="{BB962C8B-B14F-4D97-AF65-F5344CB8AC3E}">
        <p14:creationId xmlns:p14="http://schemas.microsoft.com/office/powerpoint/2010/main" val="16496310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5F39-3859-4B43-9775-5832ADE7AC20}"/>
              </a:ext>
            </a:extLst>
          </p:cNvPr>
          <p:cNvSpPr>
            <a:spLocks noGrp="1"/>
          </p:cNvSpPr>
          <p:nvPr>
            <p:ph type="title"/>
          </p:nvPr>
        </p:nvSpPr>
        <p:spPr>
          <a:xfrm>
            <a:off x="7630510" y="365125"/>
            <a:ext cx="3723290" cy="1325563"/>
          </a:xfrm>
        </p:spPr>
        <p:txBody>
          <a:bodyPr>
            <a:normAutofit/>
          </a:bodyPr>
          <a:lstStyle/>
          <a:p>
            <a:r>
              <a:rPr lang="lt-LT" sz="3600" b="1" dirty="0" smtClean="0">
                <a:solidFill>
                  <a:schemeClr val="accent1">
                    <a:lumMod val="75000"/>
                  </a:schemeClr>
                </a:solidFill>
              </a:rPr>
              <a:t>Mažeikiai</a:t>
            </a:r>
            <a:endParaRPr lang="en-US" sz="3600" b="1" dirty="0">
              <a:solidFill>
                <a:schemeClr val="accent1">
                  <a:lumMod val="75000"/>
                </a:schemeClr>
              </a:solidFill>
            </a:endParaRPr>
          </a:p>
        </p:txBody>
      </p:sp>
      <p:pic>
        <p:nvPicPr>
          <p:cNvPr id="35842" name="Picture 2" descr="SusijÄs vaizdas">
            <a:extLst>
              <a:ext uri="{FF2B5EF4-FFF2-40B4-BE49-F238E27FC236}">
                <a16:creationId xmlns:a16="http://schemas.microsoft.com/office/drawing/2014/main" id="{8D356346-4DBB-4362-8856-EB5CF10E7E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693" y="157655"/>
            <a:ext cx="7126014" cy="475067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51</a:t>
            </a:fld>
            <a:endParaRPr lang="en-US"/>
          </a:p>
        </p:txBody>
      </p:sp>
      <p:pic>
        <p:nvPicPr>
          <p:cNvPr id="4102" name="Picture 6" descr="Baltiški ženklai, simbolia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1834" y="1520484"/>
            <a:ext cx="4130566" cy="338784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8359808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9B8-7EF4-4CC1-93C7-C1E582155434}"/>
              </a:ext>
            </a:extLst>
          </p:cNvPr>
          <p:cNvSpPr>
            <a:spLocks noGrp="1"/>
          </p:cNvSpPr>
          <p:nvPr>
            <p:ph type="title"/>
          </p:nvPr>
        </p:nvSpPr>
        <p:spPr>
          <a:xfrm>
            <a:off x="5412828" y="365125"/>
            <a:ext cx="5940972" cy="1325563"/>
          </a:xfrm>
        </p:spPr>
        <p:txBody>
          <a:bodyPr>
            <a:noAutofit/>
          </a:bodyPr>
          <a:lstStyle/>
          <a:p>
            <a:r>
              <a:rPr lang="en-US" sz="2800" dirty="0">
                <a:latin typeface="+mn-lt"/>
              </a:rPr>
              <a:t>Gdansk Baby </a:t>
            </a:r>
            <a:r>
              <a:rPr lang="en-US" sz="2800" dirty="0" err="1">
                <a:latin typeface="+mn-lt"/>
              </a:rPr>
              <a:t>Pruskie</a:t>
            </a:r>
            <a:r>
              <a:rPr lang="en-US" sz="3200" dirty="0"/>
              <a:t/>
            </a:r>
            <a:br>
              <a:rPr lang="en-US" sz="3200" dirty="0"/>
            </a:br>
            <a:endParaRPr lang="en-US" sz="3200" dirty="0"/>
          </a:p>
        </p:txBody>
      </p:sp>
      <p:sp>
        <p:nvSpPr>
          <p:cNvPr id="3" name="Content Placeholder 2">
            <a:extLst>
              <a:ext uri="{FF2B5EF4-FFF2-40B4-BE49-F238E27FC236}">
                <a16:creationId xmlns:a16="http://schemas.microsoft.com/office/drawing/2014/main" id="{C4654998-68CE-4819-B7CF-073E90ABE97A}"/>
              </a:ext>
            </a:extLst>
          </p:cNvPr>
          <p:cNvSpPr>
            <a:spLocks noGrp="1"/>
          </p:cNvSpPr>
          <p:nvPr>
            <p:ph idx="1"/>
          </p:nvPr>
        </p:nvSpPr>
        <p:spPr>
          <a:xfrm>
            <a:off x="838200" y="4719145"/>
            <a:ext cx="5646683" cy="1457818"/>
          </a:xfrm>
        </p:spPr>
        <p:txBody>
          <a:bodyPr/>
          <a:lstStyle/>
          <a:p>
            <a:pPr marL="0" indent="0" algn="r">
              <a:buNone/>
            </a:pPr>
            <a:r>
              <a:rPr lang="lt-LT" dirty="0" smtClean="0"/>
              <a:t>Kioto, Japonija</a:t>
            </a:r>
            <a:endParaRPr lang="en-US" dirty="0"/>
          </a:p>
        </p:txBody>
      </p:sp>
      <p:pic>
        <p:nvPicPr>
          <p:cNvPr id="33794" name="Picture 2" descr="SusijÄs vaizdas">
            <a:extLst>
              <a:ext uri="{FF2B5EF4-FFF2-40B4-BE49-F238E27FC236}">
                <a16:creationId xmlns:a16="http://schemas.microsoft.com/office/drawing/2014/main" id="{9D4DE06B-20E7-4D74-B330-E225458A22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613" y="115614"/>
            <a:ext cx="5129047" cy="384678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52</a:t>
            </a:fld>
            <a:endParaRPr lang="en-US"/>
          </a:p>
        </p:txBody>
      </p:sp>
      <p:pic>
        <p:nvPicPr>
          <p:cNvPr id="7" name="Picture 2">
            <a:extLst>
              <a:ext uri="{FF2B5EF4-FFF2-40B4-BE49-F238E27FC236}">
                <a16:creationId xmlns:a16="http://schemas.microsoft.com/office/drawing/2014/main" id="{B6E8C03C-9983-44D1-B164-5E491081CD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4883" y="3074328"/>
            <a:ext cx="5488242" cy="364714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5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58FB-D0A3-41B4-970A-AF5DCE74295E}"/>
              </a:ext>
            </a:extLst>
          </p:cNvPr>
          <p:cNvSpPr>
            <a:spLocks noGrp="1"/>
          </p:cNvSpPr>
          <p:nvPr>
            <p:ph type="title"/>
          </p:nvPr>
        </p:nvSpPr>
        <p:spPr>
          <a:xfrm>
            <a:off x="6558455" y="365125"/>
            <a:ext cx="4795345" cy="1325563"/>
          </a:xfrm>
        </p:spPr>
        <p:txBody>
          <a:bodyPr>
            <a:normAutofit/>
          </a:bodyPr>
          <a:lstStyle/>
          <a:p>
            <a:r>
              <a:rPr lang="lt-LT" sz="3200" dirty="0"/>
              <a:t>Saulės aikštė</a:t>
            </a:r>
            <a:endParaRPr lang="en-US" sz="3200" dirty="0"/>
          </a:p>
        </p:txBody>
      </p:sp>
      <p:pic>
        <p:nvPicPr>
          <p:cNvPr id="29698" name="Picture 2" descr="SusijÄs vaizdas">
            <a:extLst>
              <a:ext uri="{FF2B5EF4-FFF2-40B4-BE49-F238E27FC236}">
                <a16:creationId xmlns:a16="http://schemas.microsoft.com/office/drawing/2014/main" id="{7629A0B8-D56A-4265-9912-F31CF46448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6106510" cy="433171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53</a:t>
            </a:fld>
            <a:endParaRPr lang="en-US"/>
          </a:p>
        </p:txBody>
      </p:sp>
      <p:pic>
        <p:nvPicPr>
          <p:cNvPr id="7" name="Picture 2" descr="Vaizdo rezultatas pagal uÅ¾klausÄ âIstorinÄs baltÅ³ Å¾emÄsâ">
            <a:extLst>
              <a:ext uri="{FF2B5EF4-FFF2-40B4-BE49-F238E27FC236}">
                <a16:creationId xmlns:a16="http://schemas.microsoft.com/office/drawing/2014/main" id="{5238F3E7-FD0D-4FA9-9C40-38659703BB6D}"/>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6211577" y="2370137"/>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85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D2A1-B46D-4C01-AE6F-9C3378A3111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7A75388-DA9A-44EB-8FBB-B0F9A50AB9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400177" y="3664982"/>
            <a:ext cx="4554940" cy="3025296"/>
          </a:xfrm>
        </p:spPr>
      </p:pic>
      <p:pic>
        <p:nvPicPr>
          <p:cNvPr id="31750" name="Picture 6" descr="Senojo baltÅ³ tikÄjimo iÅ¡paÅ¾inÄjai dievturiai iÅ¡kilmingai atidarÄ pirmÄjÄ Å¡ventyklÄ">
            <a:extLst>
              <a:ext uri="{FF2B5EF4-FFF2-40B4-BE49-F238E27FC236}">
                <a16:creationId xmlns:a16="http://schemas.microsoft.com/office/drawing/2014/main" id="{0945EBAA-E0C8-4154-ADB2-50A00CA2CC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0178" y="167722"/>
            <a:ext cx="4554940" cy="3416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6FE7A05-0BBF-4C88-9D59-62CBD52C10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554940" cy="6858000"/>
          </a:xfrm>
          <a:prstGeom prst="rect">
            <a:avLst/>
          </a:prstGeom>
        </p:spPr>
      </p:pic>
      <p:sp>
        <p:nvSpPr>
          <p:cNvPr id="3" name="Footer Placeholder 2"/>
          <p:cNvSpPr>
            <a:spLocks noGrp="1"/>
          </p:cNvSpPr>
          <p:nvPr>
            <p:ph type="ftr" sz="quarter" idx="11"/>
          </p:nvPr>
        </p:nvSpPr>
        <p:spPr>
          <a:xfrm>
            <a:off x="4699724" y="3048000"/>
            <a:ext cx="2555670" cy="1177159"/>
          </a:xfrm>
        </p:spPr>
        <p:txBody>
          <a:bodyPr/>
          <a:lstStyle/>
          <a:p>
            <a:pPr algn="r"/>
            <a:r>
              <a:rPr lang="lt-LT" sz="1800" dirty="0" smtClean="0">
                <a:solidFill>
                  <a:schemeClr val="accent1">
                    <a:lumMod val="75000"/>
                  </a:schemeClr>
                </a:solidFill>
              </a:rPr>
              <a:t>latvių </a:t>
            </a:r>
            <a:r>
              <a:rPr lang="lt-LT" sz="1800" dirty="0">
                <a:solidFill>
                  <a:schemeClr val="accent1">
                    <a:lumMod val="75000"/>
                  </a:schemeClr>
                </a:solidFill>
              </a:rPr>
              <a:t>senojo baltų tikėjimo išpažinėjai dievturiai surengė ypatingą renginį – šventyklos atidarymą.  įkurta gražioje nedidelėje Dauguvos upės saloje prie Lokstenės miestelio.</a:t>
            </a:r>
            <a:endParaRPr lang="en-US" sz="1800" dirty="0">
              <a:solidFill>
                <a:schemeClr val="accent1">
                  <a:lumMod val="75000"/>
                </a:schemeClr>
              </a:solidFill>
            </a:endParaRPr>
          </a:p>
          <a:p>
            <a:pPr algn="r"/>
            <a:r>
              <a:rPr lang="lt-LT" sz="1800" i="1" dirty="0" smtClean="0">
                <a:solidFill>
                  <a:schemeClr val="accent1">
                    <a:lumMod val="75000"/>
                  </a:schemeClr>
                </a:solidFill>
              </a:rPr>
              <a:t>Va</a:t>
            </a:r>
            <a:r>
              <a:rPr lang="en-US" sz="1800" i="1" dirty="0" err="1" smtClean="0">
                <a:solidFill>
                  <a:schemeClr val="accent1">
                    <a:lumMod val="75000"/>
                  </a:schemeClr>
                </a:solidFill>
              </a:rPr>
              <a:t>ldis</a:t>
            </a:r>
            <a:r>
              <a:rPr lang="en-US" sz="1800" i="1" dirty="0" smtClean="0">
                <a:solidFill>
                  <a:schemeClr val="accent1">
                    <a:lumMod val="75000"/>
                  </a:schemeClr>
                </a:solidFill>
              </a:rPr>
              <a:t> </a:t>
            </a:r>
            <a:r>
              <a:rPr lang="en-US" sz="1800" i="1" dirty="0" err="1">
                <a:solidFill>
                  <a:schemeClr val="accent1">
                    <a:lumMod val="75000"/>
                  </a:schemeClr>
                </a:solidFill>
              </a:rPr>
              <a:t>Celms</a:t>
            </a:r>
            <a:endParaRPr lang="en-US" sz="180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D4562425-17F7-490E-8AAD-585866D8BD3E}" type="slidenum">
              <a:rPr lang="en-US" smtClean="0"/>
              <a:t>54</a:t>
            </a:fld>
            <a:endParaRPr lang="en-US"/>
          </a:p>
        </p:txBody>
      </p:sp>
      <p:pic>
        <p:nvPicPr>
          <p:cNvPr id="8" name="Picture 2" descr="http://www.voruta.lt/wp-content/uploads/valdis-celms-j-vaiskuno-nuotr.jpg">
            <a:extLst>
              <a:ext uri="{FF2B5EF4-FFF2-40B4-BE49-F238E27FC236}">
                <a16:creationId xmlns:a16="http://schemas.microsoft.com/office/drawing/2014/main" id="{F40CA60F-B261-4A0E-9254-593AF03759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90278" y="167721"/>
            <a:ext cx="2565116" cy="192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56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896" y="365125"/>
            <a:ext cx="6886903" cy="1325563"/>
          </a:xfrm>
        </p:spPr>
        <p:txBody>
          <a:bodyPr>
            <a:normAutofit/>
          </a:bodyPr>
          <a:lstStyle/>
          <a:p>
            <a:r>
              <a:rPr lang="lt-LT" sz="3600" b="1" dirty="0" smtClean="0">
                <a:solidFill>
                  <a:schemeClr val="accent1">
                    <a:lumMod val="75000"/>
                  </a:schemeClr>
                </a:solidFill>
                <a:latin typeface="+mn-lt"/>
              </a:rPr>
              <a:t>Winds Garden in Latvia</a:t>
            </a:r>
            <a:endParaRPr lang="en-US" sz="3600" b="1" dirty="0">
              <a:solidFill>
                <a:schemeClr val="accent1">
                  <a:lumMod val="75000"/>
                </a:schemeClr>
              </a:solidFill>
              <a:latin typeface="+mn-lt"/>
            </a:endParaRP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337" y="84083"/>
            <a:ext cx="3907263" cy="2604841"/>
          </a:xfrm>
        </p:spPr>
      </p:pic>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562425-17F7-490E-8AAD-585866D8BD3E}" type="slidenum">
              <a:rPr lang="en-US" smtClean="0"/>
              <a:t>55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338" y="2783709"/>
            <a:ext cx="2643394" cy="176226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8738" y="2783710"/>
            <a:ext cx="2643393" cy="176226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6137" y="2783709"/>
            <a:ext cx="2643394" cy="176226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3535" y="2783708"/>
            <a:ext cx="2643395" cy="1762263"/>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337" y="4711920"/>
            <a:ext cx="2643395" cy="1762263"/>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8738" y="4711921"/>
            <a:ext cx="2643393" cy="1762262"/>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86137" y="4697044"/>
            <a:ext cx="2665709" cy="1777139"/>
          </a:xfrm>
          <a:prstGeom prst="rect">
            <a:avLst/>
          </a:prstGeom>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85851" y="4697044"/>
            <a:ext cx="2665709" cy="1777139"/>
          </a:xfrm>
          <a:prstGeom prst="rect">
            <a:avLst/>
          </a:prstGeom>
        </p:spPr>
      </p:pic>
    </p:spTree>
    <p:extLst>
      <p:ext uri="{BB962C8B-B14F-4D97-AF65-F5344CB8AC3E}">
        <p14:creationId xmlns:p14="http://schemas.microsoft.com/office/powerpoint/2010/main" val="1667778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979" y="798100"/>
            <a:ext cx="9609421" cy="1332400"/>
          </a:xfrm>
        </p:spPr>
        <p:txBody>
          <a:bodyPr>
            <a:normAutofit/>
          </a:bodyPr>
          <a:lstStyle/>
          <a:p>
            <a:r>
              <a:rPr lang="lt-LT" sz="3600" b="1" dirty="0" smtClean="0">
                <a:solidFill>
                  <a:schemeClr val="accent1">
                    <a:lumMod val="75000"/>
                  </a:schemeClr>
                </a:solidFill>
                <a:latin typeface="+mn-lt"/>
              </a:rPr>
              <a:t>Vaikų žaidimų įranga Liepojoje</a:t>
            </a:r>
            <a:endParaRPr lang="en-US" sz="3600" b="1" dirty="0">
              <a:solidFill>
                <a:schemeClr val="accent1">
                  <a:lumMod val="75000"/>
                </a:schemeClr>
              </a:solidFill>
              <a:latin typeface="+mn-lt"/>
            </a:endParaRP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1931" y="1858487"/>
            <a:ext cx="3063836" cy="229787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7086" y="76069"/>
            <a:ext cx="4371099" cy="32783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7086" y="3421107"/>
            <a:ext cx="4368766" cy="327657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6374" y="1858487"/>
            <a:ext cx="3107378" cy="233053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1931" y="4277063"/>
            <a:ext cx="3063836" cy="2297877"/>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36374" y="4277063"/>
            <a:ext cx="3107378" cy="2330533"/>
          </a:xfrm>
          <a:prstGeom prst="rect">
            <a:avLst/>
          </a:prstGeom>
        </p:spPr>
      </p:pic>
    </p:spTree>
    <p:extLst>
      <p:ext uri="{BB962C8B-B14F-4D97-AF65-F5344CB8AC3E}">
        <p14:creationId xmlns:p14="http://schemas.microsoft.com/office/powerpoint/2010/main" val="1271960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4804" y="3241965"/>
            <a:ext cx="4319925" cy="2869204"/>
          </a:xfrm>
          <a:prstGeom prst="rect">
            <a:avLst/>
          </a:prstGeom>
        </p:spPr>
      </p:pic>
      <p:pic>
        <p:nvPicPr>
          <p:cNvPr id="6146" name="Picture 2" descr="https://i.pinimg.com/564x/67/f7/1d/67f71ddf685542cca0653f0fc24d838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7305" y="149926"/>
            <a:ext cx="4317423" cy="28782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pinimg.com/564x/5e/98/e1/5e98e12f9038afb3d4299535e6f46c0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948" y="149926"/>
            <a:ext cx="4380799" cy="65805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pinimg.com/564x/22/58/54/2258545919640c4636bf786d8855574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252" y="149926"/>
            <a:ext cx="2997983" cy="541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5095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7059" y="365125"/>
            <a:ext cx="5473149" cy="1325563"/>
          </a:xfrm>
        </p:spPr>
        <p:txBody>
          <a:bodyPr>
            <a:normAutofit fontScale="90000"/>
          </a:bodyPr>
          <a:lstStyle/>
          <a:p>
            <a:r>
              <a:rPr lang="lt-LT" sz="3600" b="1" dirty="0" smtClean="0"/>
              <a:t>Latvijos patirtis.</a:t>
            </a:r>
            <a:br>
              <a:rPr lang="lt-LT" sz="3600" b="1" dirty="0" smtClean="0"/>
            </a:br>
            <a:r>
              <a:rPr lang="lt-LT" sz="3600" b="1" dirty="0" smtClean="0"/>
              <a:t>Smarde miestelio sodas „Vėjų parkas“.</a:t>
            </a:r>
            <a:endParaRPr lang="en-US" sz="36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8595" y="4267200"/>
            <a:ext cx="3744535" cy="248704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95" y="111539"/>
            <a:ext cx="5975075" cy="398338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3734" y="2801106"/>
            <a:ext cx="5874026" cy="3916017"/>
          </a:xfrm>
          <a:prstGeom prst="rect">
            <a:avLst/>
          </a:prstGeom>
        </p:spPr>
      </p:pic>
      <p:sp>
        <p:nvSpPr>
          <p:cNvPr id="7" name="TextBox 6"/>
          <p:cNvSpPr txBox="1"/>
          <p:nvPr/>
        </p:nvSpPr>
        <p:spPr>
          <a:xfrm>
            <a:off x="6467060" y="6347791"/>
            <a:ext cx="2663687"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3794790" y="4475360"/>
            <a:ext cx="2487042" cy="2070722"/>
          </a:xfrm>
          <a:prstGeom prst="rect">
            <a:avLst/>
          </a:prstGeom>
        </p:spPr>
      </p:pic>
    </p:spTree>
    <p:extLst>
      <p:ext uri="{BB962C8B-B14F-4D97-AF65-F5344CB8AC3E}">
        <p14:creationId xmlns:p14="http://schemas.microsoft.com/office/powerpoint/2010/main" val="25459719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9052" y="102843"/>
            <a:ext cx="4840513" cy="3227009"/>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052" y="3538225"/>
            <a:ext cx="4840513" cy="322700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0066" y="102843"/>
            <a:ext cx="4840514" cy="322700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0066" y="3538225"/>
            <a:ext cx="4840514" cy="3227009"/>
          </a:xfrm>
          <a:prstGeom prst="rect">
            <a:avLst/>
          </a:prstGeom>
        </p:spPr>
      </p:pic>
    </p:spTree>
    <p:extLst>
      <p:ext uri="{BB962C8B-B14F-4D97-AF65-F5344CB8AC3E}">
        <p14:creationId xmlns:p14="http://schemas.microsoft.com/office/powerpoint/2010/main" val="1177393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EDD7050-8A99-4D93-8B0C-7A90857DB8F3}"/>
              </a:ext>
            </a:extLst>
          </p:cNvPr>
          <p:cNvSpPr>
            <a:spLocks noGrp="1"/>
          </p:cNvSpPr>
          <p:nvPr>
            <p:ph type="title"/>
          </p:nvPr>
        </p:nvSpPr>
        <p:spPr/>
        <p:txBody>
          <a:bodyPr/>
          <a:lstStyle/>
          <a:p>
            <a:r>
              <a:rPr lang="lt-LT" altLang="lt-LT" b="1" dirty="0">
                <a:solidFill>
                  <a:schemeClr val="accent1">
                    <a:lumMod val="50000"/>
                  </a:schemeClr>
                </a:solidFill>
              </a:rPr>
              <a:t>Kultūrinis </a:t>
            </a:r>
            <a:r>
              <a:rPr lang="lt-LT" altLang="lt-LT" b="1" dirty="0" smtClean="0">
                <a:solidFill>
                  <a:schemeClr val="accent1">
                    <a:lumMod val="50000"/>
                  </a:schemeClr>
                </a:solidFill>
              </a:rPr>
              <a:t>kraštovaizdis?</a:t>
            </a:r>
            <a:endParaRPr lang="lt-LT" altLang="lt-LT" b="1" dirty="0">
              <a:solidFill>
                <a:schemeClr val="accent1">
                  <a:lumMod val="50000"/>
                </a:schemeClr>
              </a:solidFill>
            </a:endParaRPr>
          </a:p>
        </p:txBody>
      </p:sp>
      <p:sp>
        <p:nvSpPr>
          <p:cNvPr id="4099" name="Content Placeholder 2">
            <a:extLst>
              <a:ext uri="{FF2B5EF4-FFF2-40B4-BE49-F238E27FC236}">
                <a16:creationId xmlns:a16="http://schemas.microsoft.com/office/drawing/2014/main" id="{F9CF2F63-0D1E-42AA-B722-46185EB55271}"/>
              </a:ext>
            </a:extLst>
          </p:cNvPr>
          <p:cNvSpPr>
            <a:spLocks noGrp="1"/>
          </p:cNvSpPr>
          <p:nvPr>
            <p:ph idx="1"/>
          </p:nvPr>
        </p:nvSpPr>
        <p:spPr>
          <a:xfrm>
            <a:off x="1366345" y="1429407"/>
            <a:ext cx="10335325" cy="4653893"/>
          </a:xfrm>
        </p:spPr>
        <p:txBody>
          <a:bodyPr>
            <a:noAutofit/>
          </a:bodyPr>
          <a:lstStyle/>
          <a:p>
            <a:pPr marL="0" indent="0">
              <a:buNone/>
            </a:pPr>
            <a:r>
              <a:rPr lang="lt-LT" altLang="lt-LT" sz="2400" b="1" dirty="0"/>
              <a:t>Kultūriniu yra laikomas žmogaus sukurtas ir jo sambūvį su aplinka atspindintis kraštovaizdis</a:t>
            </a:r>
            <a:r>
              <a:rPr lang="lt-LT" altLang="lt-LT" sz="2400" dirty="0"/>
              <a:t>. </a:t>
            </a:r>
            <a:endParaRPr lang="en-US" altLang="lt-LT" sz="2400" dirty="0"/>
          </a:p>
          <a:p>
            <a:pPr marL="0" indent="0">
              <a:buNone/>
            </a:pPr>
            <a:r>
              <a:rPr lang="lt-LT" altLang="lt-LT" sz="2400" dirty="0"/>
              <a:t>Kultūrinis Lietuvos regionų savitumas raiškiausiai atsiskleidžia išlikusiose </a:t>
            </a:r>
            <a:r>
              <a:rPr lang="lt-LT" altLang="lt-LT" sz="2400" dirty="0" smtClean="0"/>
              <a:t>kultūros </a:t>
            </a:r>
            <a:r>
              <a:rPr lang="lt-LT" altLang="lt-LT" sz="2400" dirty="0"/>
              <a:t>paveldo objektų sankaupos vietose – </a:t>
            </a:r>
            <a:r>
              <a:rPr lang="lt-LT" altLang="lt-LT" sz="2400" b="1" dirty="0"/>
              <a:t>istorinio kraštovaizdžio arealuose</a:t>
            </a:r>
            <a:r>
              <a:rPr lang="lt-LT" altLang="lt-LT" sz="2400" dirty="0"/>
              <a:t>. </a:t>
            </a:r>
            <a:endParaRPr lang="lt-LT" altLang="lt-LT" sz="2400" dirty="0" smtClean="0"/>
          </a:p>
          <a:p>
            <a:pPr marL="0" indent="0">
              <a:buNone/>
            </a:pPr>
            <a:r>
              <a:rPr lang="lt-LT" altLang="lt-LT" sz="2400" dirty="0" smtClean="0"/>
              <a:t>Visos </a:t>
            </a:r>
            <a:r>
              <a:rPr lang="lt-LT" altLang="lt-LT" sz="2400" dirty="0"/>
              <a:t>kraštovaizdžio dalys glaudžiai susietos – dvarų sodybas ir miestelius dažnai jungia bažnyčia, dvaro sodyba yra greta miestelio arba tarsi įaugusi į jį. </a:t>
            </a:r>
            <a:r>
              <a:rPr lang="lt-LT" altLang="lt-LT" sz="2400" i="1" dirty="0">
                <a:solidFill>
                  <a:srgbClr val="C00000"/>
                </a:solidFill>
              </a:rPr>
              <a:t>Tauralaukio dvaras?</a:t>
            </a:r>
            <a:endParaRPr lang="lt-LT" sz="900" i="1" dirty="0">
              <a:solidFill>
                <a:srgbClr val="C00000"/>
              </a:solidFill>
            </a:endParaRPr>
          </a:p>
          <a:p>
            <a:pPr marL="0" indent="0">
              <a:buNone/>
            </a:pPr>
            <a:r>
              <a:rPr lang="lt-LT" sz="2400" dirty="0"/>
              <a:t>Išskirtiniai, šimtmečiais formuoti gamtinio ir kultūrinio kraštovaizdžio kompleksai yra Lietuvos vizitinė kortelė, išryškinanti šalies regionų savastį, parodanti bendrą šalies kultūros ir žmonių gyvenamosios aplinkos kokybės lygį. </a:t>
            </a:r>
          </a:p>
          <a:p>
            <a:pPr marL="0" indent="0">
              <a:buNone/>
            </a:pPr>
            <a:r>
              <a:rPr lang="lt-LT" sz="2400" i="1" dirty="0">
                <a:solidFill>
                  <a:srgbClr val="C00000"/>
                </a:solidFill>
              </a:rPr>
              <a:t>Ką savito ar išskirtinio Klaipėdos kultūriniam kraštovaizdžiui suteiks Tauralaukyje kuriama Baltų kultūros oazė</a:t>
            </a:r>
            <a:r>
              <a:rPr lang="lt-LT" sz="2400" i="1" dirty="0" smtClean="0">
                <a:solidFill>
                  <a:srgbClr val="C00000"/>
                </a:solidFill>
              </a:rPr>
              <a:t>?</a:t>
            </a:r>
            <a:r>
              <a:rPr lang="lt-LT" altLang="lt-LT" sz="2400" dirty="0" smtClean="0"/>
              <a:t>  </a:t>
            </a:r>
            <a:r>
              <a:rPr lang="lt-LT" altLang="lt-LT" sz="2400" i="1" dirty="0" smtClean="0"/>
              <a:t>Unikalumas? </a:t>
            </a:r>
            <a:r>
              <a:rPr lang="lt-LT" altLang="lt-LT" sz="2400" i="1" dirty="0">
                <a:solidFill>
                  <a:srgbClr val="FF0000"/>
                </a:solidFill>
              </a:rPr>
              <a:t/>
            </a:r>
            <a:br>
              <a:rPr lang="lt-LT" altLang="lt-LT" sz="2400" i="1" dirty="0">
                <a:solidFill>
                  <a:srgbClr val="FF0000"/>
                </a:solidFill>
              </a:rPr>
            </a:br>
            <a:r>
              <a:rPr lang="lt-LT" altLang="lt-LT" sz="2400" i="1" dirty="0">
                <a:solidFill>
                  <a:srgbClr val="FF0000"/>
                </a:solidFill>
              </a:rPr>
              <a:t>Kokią rolę </a:t>
            </a:r>
            <a:r>
              <a:rPr lang="lt-LT" altLang="lt-LT" sz="2400" i="1" dirty="0" smtClean="0">
                <a:solidFill>
                  <a:srgbClr val="FF0000"/>
                </a:solidFill>
              </a:rPr>
              <a:t>pajūrio kultūrinio kraštovaizdžio </a:t>
            </a:r>
            <a:r>
              <a:rPr lang="lt-LT" altLang="lt-LT" sz="2400" i="1" dirty="0">
                <a:solidFill>
                  <a:srgbClr val="FF0000"/>
                </a:solidFill>
              </a:rPr>
              <a:t>kontekste priskiriame kuriamam Tauralaukio parkui? Kokios sąsajos su Luizės karališkuoju parku?</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D4562425-17F7-490E-8AAD-585866D8BD3E}" type="slidenum">
              <a:rPr lang="en-US" smtClean="0"/>
              <a:t>6</a:t>
            </a:fld>
            <a:endParaRPr lang="en-US"/>
          </a:p>
        </p:txBody>
      </p:sp>
    </p:spTree>
    <p:extLst>
      <p:ext uri="{BB962C8B-B14F-4D97-AF65-F5344CB8AC3E}">
        <p14:creationId xmlns:p14="http://schemas.microsoft.com/office/powerpoint/2010/main" val="25049766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948" y="2663774"/>
            <a:ext cx="2896287" cy="3915071"/>
          </a:xfrm>
        </p:spPr>
        <p:txBody>
          <a:bodyPr/>
          <a:lstStyle/>
          <a:p>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2306" y="87003"/>
            <a:ext cx="3714077" cy="2476052"/>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5843" y="649851"/>
            <a:ext cx="4206703" cy="308100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1298" y="87000"/>
            <a:ext cx="3714085" cy="2476055"/>
          </a:xfrm>
          <a:prstGeom prst="rect">
            <a:avLst/>
          </a:prstGeom>
        </p:spPr>
      </p:pic>
      <p:pic>
        <p:nvPicPr>
          <p:cNvPr id="1026" name="Picture 2" descr="https://visittukums.kartes.lv/files/img.php?f=50_2a1c9-x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2306" y="2663773"/>
            <a:ext cx="5411188" cy="4058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visittukums.kartes.lv/files/img.php?f=50_5b454-x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68693" y="4411412"/>
            <a:ext cx="3081002" cy="2310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visittukums.kartes.lv/files/img.php?f=50_ca40e-x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44929" y="4447918"/>
            <a:ext cx="3032328" cy="227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691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3600" b="1" dirty="0" smtClean="0">
                <a:solidFill>
                  <a:schemeClr val="accent1">
                    <a:lumMod val="75000"/>
                  </a:schemeClr>
                </a:solidFill>
                <a:latin typeface="+mn-lt"/>
              </a:rPr>
              <a:t>Kelmė </a:t>
            </a:r>
            <a:endParaRPr lang="en-US" sz="3600" b="1" dirty="0">
              <a:solidFill>
                <a:schemeClr val="accent1">
                  <a:lumMod val="75000"/>
                </a:schemeClr>
              </a:solidFill>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0369" y="3750836"/>
            <a:ext cx="4320402" cy="2869521"/>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095864" y="3259724"/>
            <a:ext cx="4038788" cy="268247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602483" y="1182725"/>
            <a:ext cx="6534912" cy="4340352"/>
          </a:xfrm>
          <a:prstGeom prst="rect">
            <a:avLst/>
          </a:prstGeom>
        </p:spPr>
      </p:pic>
    </p:spTree>
    <p:extLst>
      <p:ext uri="{BB962C8B-B14F-4D97-AF65-F5344CB8AC3E}">
        <p14:creationId xmlns:p14="http://schemas.microsoft.com/office/powerpoint/2010/main" val="20974905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rtlCol="0">
            <a:noAutofit/>
          </a:bodyPr>
          <a:lstStyle/>
          <a:p>
            <a:pPr>
              <a:defRPr/>
            </a:pPr>
            <a:r>
              <a:rPr lang="en-US" sz="2800" b="1" dirty="0" err="1">
                <a:solidFill>
                  <a:srgbClr val="FF0000"/>
                </a:solidFill>
              </a:rPr>
              <a:t>Kaip</a:t>
            </a:r>
            <a:r>
              <a:rPr lang="en-US" sz="2800" b="1" dirty="0">
                <a:solidFill>
                  <a:srgbClr val="FF0000"/>
                </a:solidFill>
              </a:rPr>
              <a:t> </a:t>
            </a:r>
            <a:r>
              <a:rPr lang="en-US" sz="2800" b="1" dirty="0" err="1">
                <a:solidFill>
                  <a:srgbClr val="FF0000"/>
                </a:solidFill>
              </a:rPr>
              <a:t>galim</a:t>
            </a:r>
            <a:r>
              <a:rPr lang="en-US" sz="2800" b="1" dirty="0">
                <a:solidFill>
                  <a:srgbClr val="FF0000"/>
                </a:solidFill>
              </a:rPr>
              <a:t> </a:t>
            </a:r>
            <a:r>
              <a:rPr lang="en-US" sz="2800" b="1" dirty="0" err="1">
                <a:solidFill>
                  <a:srgbClr val="FF0000"/>
                </a:solidFill>
              </a:rPr>
              <a:t>pritaikyti</a:t>
            </a:r>
            <a:r>
              <a:rPr lang="en-US" sz="2800" b="1" dirty="0">
                <a:solidFill>
                  <a:srgbClr val="FF0000"/>
                </a:solidFill>
              </a:rPr>
              <a:t> </a:t>
            </a:r>
            <a:r>
              <a:rPr lang="en-US" sz="2800" b="1" dirty="0" err="1">
                <a:solidFill>
                  <a:srgbClr val="FF0000"/>
                </a:solidFill>
              </a:rPr>
              <a:t>savo</a:t>
            </a:r>
            <a:r>
              <a:rPr lang="en-US" sz="2800" b="1" dirty="0">
                <a:solidFill>
                  <a:srgbClr val="FF0000"/>
                </a:solidFill>
              </a:rPr>
              <a:t> k</a:t>
            </a:r>
            <a:r>
              <a:rPr lang="lt-LT" sz="2800" b="1" dirty="0">
                <a:solidFill>
                  <a:srgbClr val="FF0000"/>
                </a:solidFill>
              </a:rPr>
              <a:t>ūryboje balt</a:t>
            </a:r>
            <a:r>
              <a:rPr lang="en-US" sz="2800" b="1" dirty="0" err="1">
                <a:solidFill>
                  <a:srgbClr val="FF0000"/>
                </a:solidFill>
              </a:rPr>
              <a:t>i</a:t>
            </a:r>
            <a:r>
              <a:rPr lang="lt-LT" sz="2800" b="1" dirty="0">
                <a:solidFill>
                  <a:srgbClr val="FF0000"/>
                </a:solidFill>
              </a:rPr>
              <a:t>š</a:t>
            </a:r>
            <a:r>
              <a:rPr lang="en-US" sz="2800" b="1" dirty="0">
                <a:solidFill>
                  <a:srgbClr val="FF0000"/>
                </a:solidFill>
              </a:rPr>
              <a:t>k</a:t>
            </a:r>
            <a:r>
              <a:rPr lang="lt-LT" sz="2800" b="1" dirty="0">
                <a:solidFill>
                  <a:srgbClr val="FF0000"/>
                </a:solidFill>
              </a:rPr>
              <a:t>ą</a:t>
            </a:r>
            <a:r>
              <a:rPr lang="en-US" sz="2800" b="1" dirty="0">
                <a:solidFill>
                  <a:srgbClr val="FF0000"/>
                </a:solidFill>
              </a:rPr>
              <a:t>j</a:t>
            </a:r>
            <a:r>
              <a:rPr lang="lt-LT" sz="2800" b="1" dirty="0">
                <a:solidFill>
                  <a:srgbClr val="FF0000"/>
                </a:solidFill>
              </a:rPr>
              <a:t>ą</a:t>
            </a:r>
            <a:r>
              <a:rPr lang="en-US" sz="2800" b="1" dirty="0">
                <a:solidFill>
                  <a:srgbClr val="FF0000"/>
                </a:solidFill>
              </a:rPr>
              <a:t> </a:t>
            </a:r>
            <a:r>
              <a:rPr lang="en-US" sz="2800" b="1" dirty="0" err="1">
                <a:solidFill>
                  <a:srgbClr val="FF0000"/>
                </a:solidFill>
              </a:rPr>
              <a:t>kult</a:t>
            </a:r>
            <a:r>
              <a:rPr lang="lt-LT" sz="2800" b="1" dirty="0">
                <a:solidFill>
                  <a:srgbClr val="FF0000"/>
                </a:solidFill>
              </a:rPr>
              <a:t>ū</a:t>
            </a:r>
            <a:r>
              <a:rPr lang="en-US" sz="2800" b="1" dirty="0">
                <a:solidFill>
                  <a:srgbClr val="FF0000"/>
                </a:solidFill>
              </a:rPr>
              <a:t>r</a:t>
            </a:r>
            <a:r>
              <a:rPr lang="lt-LT" sz="2800" b="1" dirty="0">
                <a:solidFill>
                  <a:srgbClr val="FF0000"/>
                </a:solidFill>
              </a:rPr>
              <a:t>ą?</a:t>
            </a:r>
            <a:br>
              <a:rPr lang="lt-LT" sz="2800" b="1" dirty="0">
                <a:solidFill>
                  <a:srgbClr val="FF0000"/>
                </a:solidFill>
              </a:rPr>
            </a:br>
            <a:r>
              <a:rPr lang="lt-LT" sz="2800" b="1" dirty="0">
                <a:solidFill>
                  <a:srgbClr val="FF0000"/>
                </a:solidFill>
              </a:rPr>
              <a:t>Filosofija, tradicija ir sodo – parko estetika</a:t>
            </a:r>
            <a:endParaRPr lang="en-US" sz="2800" b="1" dirty="0">
              <a:solidFill>
                <a:srgbClr val="FF0000"/>
              </a:solidFill>
            </a:endParaRPr>
          </a:p>
        </p:txBody>
      </p:sp>
      <p:sp>
        <p:nvSpPr>
          <p:cNvPr id="17411" name="Content Placeholder 2"/>
          <p:cNvSpPr>
            <a:spLocks noGrp="1"/>
          </p:cNvSpPr>
          <p:nvPr>
            <p:ph idx="1"/>
          </p:nvPr>
        </p:nvSpPr>
        <p:spPr>
          <a:xfrm>
            <a:off x="1981200" y="1600200"/>
            <a:ext cx="8229600" cy="5068888"/>
          </a:xfrm>
        </p:spPr>
        <p:txBody>
          <a:bodyPr>
            <a:normAutofit fontScale="92500" lnSpcReduction="20000"/>
          </a:bodyPr>
          <a:lstStyle/>
          <a:p>
            <a:pPr marL="514350" indent="-514350">
              <a:lnSpc>
                <a:spcPct val="80000"/>
              </a:lnSpc>
              <a:buFont typeface="Arial" charset="0"/>
              <a:buAutoNum type="arabicPeriod"/>
            </a:pPr>
            <a:r>
              <a:rPr lang="lt-LT" sz="2700" dirty="0"/>
              <a:t>Pasaulio modelio suvokimas.</a:t>
            </a:r>
            <a:r>
              <a:rPr lang="lt-LT" sz="2700" i="1" dirty="0"/>
              <a:t> Saulės, mėnulio </a:t>
            </a:r>
            <a:r>
              <a:rPr lang="lt-LT" sz="2700" dirty="0"/>
              <a:t>simbolika sodyboje.</a:t>
            </a:r>
          </a:p>
          <a:p>
            <a:pPr marL="514350" indent="-514350">
              <a:lnSpc>
                <a:spcPct val="80000"/>
              </a:lnSpc>
              <a:buFont typeface="Arial" charset="0"/>
              <a:buAutoNum type="arabicPeriod"/>
            </a:pPr>
            <a:r>
              <a:rPr lang="lt-LT" sz="2700" dirty="0"/>
              <a:t>Pagarba gamtos jėgoms, gamtos reiškinių supratimas.</a:t>
            </a:r>
          </a:p>
          <a:p>
            <a:pPr marL="514350" indent="-514350">
              <a:lnSpc>
                <a:spcPct val="80000"/>
              </a:lnSpc>
              <a:buFont typeface="Arial" charset="0"/>
              <a:buAutoNum type="arabicPeriod"/>
            </a:pPr>
            <a:r>
              <a:rPr lang="lt-LT" sz="2700" dirty="0"/>
              <a:t>Pagarba medžiui. Šventgirių prasmė.</a:t>
            </a:r>
          </a:p>
          <a:p>
            <a:pPr marL="514350" indent="-514350">
              <a:lnSpc>
                <a:spcPct val="80000"/>
              </a:lnSpc>
              <a:buFont typeface="Arial" charset="0"/>
              <a:buAutoNum type="arabicPeriod"/>
            </a:pPr>
            <a:r>
              <a:rPr lang="lt-LT" sz="2700" dirty="0"/>
              <a:t>Harmonija tarp natūralios gamtos pagrindo ir žmogaus sukurtos dalies. Gebėjimas darniai įsirašyti į aplinką.</a:t>
            </a:r>
          </a:p>
          <a:p>
            <a:pPr marL="0" indent="0">
              <a:lnSpc>
                <a:spcPct val="80000"/>
              </a:lnSpc>
              <a:buNone/>
            </a:pPr>
            <a:r>
              <a:rPr lang="lt-LT" sz="2700" dirty="0"/>
              <a:t>5.   Grožio pagrindas įvairovėje. </a:t>
            </a:r>
            <a:r>
              <a:rPr lang="lt-LT" sz="2700" i="1" dirty="0"/>
              <a:t>Koloristikos tradicija.Formos logika.</a:t>
            </a:r>
          </a:p>
          <a:p>
            <a:pPr marL="0" indent="0">
              <a:lnSpc>
                <a:spcPct val="80000"/>
              </a:lnSpc>
              <a:buNone/>
            </a:pPr>
            <a:r>
              <a:rPr lang="lt-LT" sz="2700" i="1" dirty="0"/>
              <a:t>6.   </a:t>
            </a:r>
            <a:r>
              <a:rPr lang="lt-LT" sz="2700" dirty="0"/>
              <a:t>Didelės erdvės ir mikroerdvių derinys. Būstas, kiemas,   laukas.</a:t>
            </a:r>
          </a:p>
          <a:p>
            <a:pPr marL="0" indent="0">
              <a:lnSpc>
                <a:spcPct val="80000"/>
              </a:lnSpc>
              <a:buNone/>
            </a:pPr>
            <a:r>
              <a:rPr lang="lt-LT" sz="2700" dirty="0"/>
              <a:t>7.   Tuštumos, tylos prasmė.</a:t>
            </a:r>
          </a:p>
          <a:p>
            <a:pPr marL="0" indent="0">
              <a:lnSpc>
                <a:spcPct val="80000"/>
              </a:lnSpc>
              <a:buNone/>
            </a:pPr>
            <a:r>
              <a:rPr lang="lt-LT" sz="2700" dirty="0"/>
              <a:t>8.   Paprastumo grožis – vidaus savybių ir išorinės formos suderinamumas.</a:t>
            </a:r>
          </a:p>
          <a:p>
            <a:pPr marL="514350" indent="-514350">
              <a:lnSpc>
                <a:spcPct val="80000"/>
              </a:lnSpc>
              <a:buAutoNum type="arabicPeriod" startAt="9"/>
            </a:pPr>
            <a:r>
              <a:rPr lang="lt-LT" sz="2700" dirty="0" smtClean="0"/>
              <a:t>Architektūros </a:t>
            </a:r>
            <a:r>
              <a:rPr lang="lt-LT" sz="2700" dirty="0"/>
              <a:t>vertybių pabrėžimas želdinių, vandens pagalba. </a:t>
            </a:r>
          </a:p>
          <a:p>
            <a:pPr marL="0" indent="0">
              <a:lnSpc>
                <a:spcPct val="80000"/>
              </a:lnSpc>
              <a:buNone/>
            </a:pPr>
            <a:r>
              <a:rPr lang="lt-LT" sz="2700" dirty="0" smtClean="0"/>
              <a:t>10</a:t>
            </a:r>
            <a:r>
              <a:rPr lang="lt-LT" sz="2700" dirty="0"/>
              <a:t>. Priešybių darna. </a:t>
            </a:r>
            <a:r>
              <a:rPr lang="lt-LT" sz="2700" i="1" dirty="0"/>
              <a:t>Minkšta – kieta, šviesu – tamsu,...</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62425-17F7-490E-8AAD-585866D8BD3E}" type="slidenum">
              <a:rPr lang="en-US" smtClean="0"/>
              <a:t>62</a:t>
            </a:fld>
            <a:endParaRPr lang="en-US"/>
          </a:p>
        </p:txBody>
      </p:sp>
    </p:spTree>
    <p:extLst>
      <p:ext uri="{BB962C8B-B14F-4D97-AF65-F5344CB8AC3E}">
        <p14:creationId xmlns:p14="http://schemas.microsoft.com/office/powerpoint/2010/main" val="40968769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599" y="126125"/>
            <a:ext cx="3464201" cy="2732689"/>
          </a:xfrm>
        </p:spPr>
        <p:txBody>
          <a:bodyPr>
            <a:normAutofit/>
          </a:bodyPr>
          <a:lstStyle/>
          <a:p>
            <a:pPr marL="0" indent="0"/>
            <a:r>
              <a:rPr lang="en-US" sz="3600" b="1" dirty="0" err="1" smtClean="0">
                <a:solidFill>
                  <a:schemeClr val="accent1">
                    <a:lumMod val="50000"/>
                  </a:schemeClr>
                </a:solidFill>
                <a:latin typeface="+mn-lt"/>
              </a:rPr>
              <a:t>Balt</a:t>
            </a:r>
            <a:r>
              <a:rPr lang="lt-LT" sz="3600" b="1" dirty="0">
                <a:solidFill>
                  <a:schemeClr val="accent1">
                    <a:lumMod val="50000"/>
                  </a:schemeClr>
                </a:solidFill>
                <a:latin typeface="+mn-lt"/>
              </a:rPr>
              <a:t>ų saulės parko preliminari </a:t>
            </a:r>
            <a:r>
              <a:rPr lang="lt-LT" sz="3600" b="1" dirty="0" smtClean="0">
                <a:solidFill>
                  <a:schemeClr val="accent1">
                    <a:lumMod val="50000"/>
                  </a:schemeClr>
                </a:solidFill>
                <a:latin typeface="+mn-lt"/>
              </a:rPr>
              <a:t>vizija</a:t>
            </a:r>
            <a:endParaRPr lang="en-US" dirty="0">
              <a:latin typeface="+mn-lt"/>
            </a:endParaRPr>
          </a:p>
        </p:txBody>
      </p:sp>
      <p:sp>
        <p:nvSpPr>
          <p:cNvPr id="4" name="Footer Placeholder 3"/>
          <p:cNvSpPr>
            <a:spLocks noGrp="1"/>
          </p:cNvSpPr>
          <p:nvPr>
            <p:ph type="ftr" sz="quarter" idx="11"/>
          </p:nvPr>
        </p:nvSpPr>
        <p:spPr>
          <a:xfrm>
            <a:off x="8092966" y="1160998"/>
            <a:ext cx="3981835" cy="5560477"/>
          </a:xfrm>
        </p:spPr>
        <p:txBody>
          <a:bodyPr/>
          <a:lstStyle/>
          <a:p>
            <a:endParaRPr lang="en-US" dirty="0"/>
          </a:p>
        </p:txBody>
      </p:sp>
      <p:sp>
        <p:nvSpPr>
          <p:cNvPr id="5" name="Slide Number Placeholder 4"/>
          <p:cNvSpPr>
            <a:spLocks noGrp="1"/>
          </p:cNvSpPr>
          <p:nvPr>
            <p:ph type="sldNum" sz="quarter" idx="12"/>
          </p:nvPr>
        </p:nvSpPr>
        <p:spPr/>
        <p:txBody>
          <a:bodyPr/>
          <a:lstStyle/>
          <a:p>
            <a:fld id="{D4562425-17F7-490E-8AAD-585866D8BD3E}" type="slidenum">
              <a:rPr lang="en-US" smtClean="0"/>
              <a:t>63</a:t>
            </a:fld>
            <a:endParaRPr lang="en-US"/>
          </a:p>
        </p:txBody>
      </p:sp>
      <p:pic>
        <p:nvPicPr>
          <p:cNvPr id="6" name="Picture 2" descr="https://i.pinimg.com/564x/39/c4/a4/39c4a4e4c507d2185e1ff163828e756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2425" y="3079531"/>
            <a:ext cx="2731458" cy="364194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7134" y="126124"/>
            <a:ext cx="8493464" cy="6613257"/>
          </a:xfrm>
        </p:spPr>
      </p:pic>
    </p:spTree>
    <p:extLst>
      <p:ext uri="{BB962C8B-B14F-4D97-AF65-F5344CB8AC3E}">
        <p14:creationId xmlns:p14="http://schemas.microsoft.com/office/powerpoint/2010/main" val="40663890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020" y="1849821"/>
            <a:ext cx="6074980" cy="3174124"/>
          </a:xfrm>
        </p:spPr>
        <p:txBody>
          <a:bodyPr>
            <a:normAutofit fontScale="90000"/>
          </a:bodyPr>
          <a:lstStyle/>
          <a:p>
            <a:r>
              <a:rPr lang="lt-LT" sz="4000" b="1" dirty="0" smtClean="0">
                <a:solidFill>
                  <a:schemeClr val="accent1">
                    <a:lumMod val="75000"/>
                  </a:schemeClr>
                </a:solidFill>
                <a:latin typeface="+mn-lt"/>
              </a:rPr>
              <a:t>Esamos būklės tyrimai ir vertinimas</a:t>
            </a:r>
            <a:r>
              <a:rPr lang="lt-LT" dirty="0" smtClean="0">
                <a:solidFill>
                  <a:schemeClr val="accent1">
                    <a:lumMod val="75000"/>
                  </a:schemeClr>
                </a:solidFill>
              </a:rPr>
              <a:t/>
            </a:r>
            <a:br>
              <a:rPr lang="lt-LT" dirty="0" smtClean="0">
                <a:solidFill>
                  <a:schemeClr val="accent1">
                    <a:lumMod val="75000"/>
                  </a:schemeClr>
                </a:solidFill>
              </a:rPr>
            </a:br>
            <a:r>
              <a:rPr lang="lt-LT" sz="2700" b="1" dirty="0" smtClean="0">
                <a:solidFill>
                  <a:schemeClr val="accent1">
                    <a:lumMod val="75000"/>
                  </a:schemeClr>
                </a:solidFill>
                <a:latin typeface="+mn-lt"/>
              </a:rPr>
              <a:t>Reljefas</a:t>
            </a:r>
            <a:r>
              <a:rPr lang="lt-LT" dirty="0" smtClean="0">
                <a:solidFill>
                  <a:schemeClr val="accent1">
                    <a:lumMod val="75000"/>
                  </a:schemeClr>
                </a:solidFill>
              </a:rPr>
              <a:t/>
            </a:r>
            <a:br>
              <a:rPr lang="lt-LT" dirty="0" smtClean="0">
                <a:solidFill>
                  <a:schemeClr val="accent1">
                    <a:lumMod val="75000"/>
                  </a:schemeClr>
                </a:solidFill>
              </a:rPr>
            </a:br>
            <a:r>
              <a:rPr lang="lt-LT" sz="2700" b="1" dirty="0" smtClean="0">
                <a:solidFill>
                  <a:schemeClr val="accent1">
                    <a:lumMod val="75000"/>
                  </a:schemeClr>
                </a:solidFill>
                <a:latin typeface="+mn-lt"/>
              </a:rPr>
              <a:t>Tauralaukio geologija</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Mikroklimatas, insoliacija</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Dirvožemis</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Aplinka, ekologija</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Rekreaciniai ištekliai</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Želdiniai</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Architektūra</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Gyventojų struktūra</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Intelektualinis potencialas</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Susisiekimas</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
            </a:r>
            <a:br>
              <a:rPr lang="lt-LT" sz="2700" b="1" dirty="0" smtClean="0">
                <a:solidFill>
                  <a:schemeClr val="accent1">
                    <a:lumMod val="75000"/>
                  </a:schemeClr>
                </a:solidFill>
                <a:latin typeface="+mn-lt"/>
              </a:rPr>
            </a:br>
            <a:r>
              <a:rPr lang="lt-LT" sz="2700" b="1" dirty="0" smtClean="0">
                <a:solidFill>
                  <a:schemeClr val="accent1">
                    <a:lumMod val="75000"/>
                  </a:schemeClr>
                </a:solidFill>
                <a:latin typeface="+mn-lt"/>
              </a:rPr>
              <a:t/>
            </a:r>
            <a:br>
              <a:rPr lang="lt-LT" sz="2700" b="1" dirty="0" smtClean="0">
                <a:solidFill>
                  <a:schemeClr val="accent1">
                    <a:lumMod val="75000"/>
                  </a:schemeClr>
                </a:solidFill>
                <a:latin typeface="+mn-lt"/>
              </a:rPr>
            </a:br>
            <a:endParaRPr lang="en-US" sz="2700" b="1" dirty="0">
              <a:solidFill>
                <a:schemeClr val="accent1">
                  <a:lumMod val="75000"/>
                </a:schemeClr>
              </a:solidFill>
              <a:latin typeface="+mn-lt"/>
            </a:endParaRP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5907" y="122948"/>
            <a:ext cx="5779375" cy="6650989"/>
          </a:xfrm>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64</a:t>
            </a:fld>
            <a:endParaRPr lang="en-US"/>
          </a:p>
        </p:txBody>
      </p:sp>
    </p:spTree>
    <p:extLst>
      <p:ext uri="{BB962C8B-B14F-4D97-AF65-F5344CB8AC3E}">
        <p14:creationId xmlns:p14="http://schemas.microsoft.com/office/powerpoint/2010/main" val="2191205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b="1" dirty="0" smtClean="0">
                <a:solidFill>
                  <a:schemeClr val="accent1">
                    <a:lumMod val="75000"/>
                  </a:schemeClr>
                </a:solidFill>
                <a:latin typeface="+mn-lt"/>
              </a:rPr>
              <a:t>Parko filosofija</a:t>
            </a:r>
            <a:endParaRPr lang="en-US" sz="3600" dirty="0">
              <a:solidFill>
                <a:schemeClr val="accent1">
                  <a:lumMod val="75000"/>
                </a:schemeClr>
              </a:solidFill>
              <a:latin typeface="+mn-lt"/>
            </a:endParaRPr>
          </a:p>
        </p:txBody>
      </p:sp>
      <p:sp>
        <p:nvSpPr>
          <p:cNvPr id="3" name="Content Placeholder 2"/>
          <p:cNvSpPr>
            <a:spLocks noGrp="1"/>
          </p:cNvSpPr>
          <p:nvPr>
            <p:ph idx="1"/>
          </p:nvPr>
        </p:nvSpPr>
        <p:spPr>
          <a:xfrm>
            <a:off x="1198178" y="1450428"/>
            <a:ext cx="10342181" cy="3689131"/>
          </a:xfrm>
        </p:spPr>
        <p:txBody>
          <a:bodyPr>
            <a:normAutofit fontScale="77500" lnSpcReduction="20000"/>
          </a:bodyPr>
          <a:lstStyle/>
          <a:p>
            <a:pPr marL="0" indent="0">
              <a:buNone/>
            </a:pPr>
            <a:r>
              <a:rPr lang="lt-LT" dirty="0" smtClean="0"/>
              <a:t>Filosofinis </a:t>
            </a:r>
            <a:r>
              <a:rPr lang="lt-LT" dirty="0"/>
              <a:t>pagrindas remiasi senųjų baltų kultūros ženklais. Baltų kultūra turi labai savitų archaiškų senosios kultūros ženklų, kurie svarbūs ir šiuo metu. </a:t>
            </a:r>
            <a:r>
              <a:rPr lang="lt-LT" dirty="0" smtClean="0"/>
              <a:t>Iš didelės ženklų gausos atrenkami svarbiausi ir įtaigiausi.</a:t>
            </a:r>
          </a:p>
          <a:p>
            <a:pPr marL="0" indent="0">
              <a:buNone/>
            </a:pPr>
            <a:r>
              <a:rPr lang="lt-LT" dirty="0" smtClean="0"/>
              <a:t>Parko kūrėjai – Tauralaukio bendruomenė</a:t>
            </a:r>
            <a:r>
              <a:rPr lang="ru-RU" dirty="0" smtClean="0"/>
              <a:t>! </a:t>
            </a:r>
            <a:endParaRPr lang="lt-LT" dirty="0" smtClean="0"/>
          </a:p>
          <a:p>
            <a:pPr marL="0" indent="0">
              <a:buNone/>
            </a:pPr>
            <a:r>
              <a:rPr lang="lt-LT" dirty="0" smtClean="0"/>
              <a:t>Lankytojai parke turi, kiek tai įmanoma mažoje teritorijoje, gauti reikamas rekreacines paslaugas, tuo pačiu susipažinti su baltų kultūros tradicijos </a:t>
            </a:r>
            <a:r>
              <a:rPr lang="lt-LT" dirty="0"/>
              <a:t>niuansais. </a:t>
            </a:r>
            <a:endParaRPr lang="lt-LT" dirty="0" smtClean="0"/>
          </a:p>
          <a:p>
            <a:pPr marL="0" indent="0">
              <a:buNone/>
            </a:pPr>
            <a:r>
              <a:rPr lang="lt-LT" dirty="0" smtClean="0"/>
              <a:t>Parko </a:t>
            </a:r>
            <a:r>
              <a:rPr lang="lt-LT" dirty="0"/>
              <a:t>kompozicinė idėja formuojama siekiant, kad baltų kultūriniai kraštovaizdžiai būtų suprasti ir kitų kultūrų žmonėms. </a:t>
            </a:r>
            <a:endParaRPr lang="lt-LT" dirty="0" smtClean="0"/>
          </a:p>
          <a:p>
            <a:pPr marL="0" indent="0">
              <a:buNone/>
            </a:pPr>
            <a:r>
              <a:rPr lang="lt-LT" dirty="0" smtClean="0"/>
              <a:t>Parko baltiškieji elementai pagal galimybes integruojami Tauralaukio sodybų bei kitų žalių erdvių architektūroje.</a:t>
            </a:r>
          </a:p>
          <a:p>
            <a:pPr marL="0" indent="0">
              <a:buNone/>
            </a:pPr>
            <a:r>
              <a:rPr lang="lt-LT" dirty="0" smtClean="0"/>
              <a:t>Parko planas atviras visiems lankytojams nepriklausomai nuo jų socialinio statuso.</a:t>
            </a:r>
          </a:p>
          <a:p>
            <a:pPr marL="0" indent="0">
              <a:buNone/>
            </a:pPr>
            <a:r>
              <a:rPr lang="lt-LT" dirty="0" smtClean="0"/>
              <a:t>Augalai parenkami pagal jų ekologinę ir estetinę vertę, bei atitikimą baltų tradicijai.</a:t>
            </a:r>
          </a:p>
          <a:p>
            <a:pPr marL="0" indent="0">
              <a:buNone/>
            </a:pPr>
            <a:endParaRPr lang="en-US" dirty="0"/>
          </a:p>
        </p:txBody>
      </p:sp>
    </p:spTree>
    <p:extLst>
      <p:ext uri="{BB962C8B-B14F-4D97-AF65-F5344CB8AC3E}">
        <p14:creationId xmlns:p14="http://schemas.microsoft.com/office/powerpoint/2010/main" val="29329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F195-2DDC-4CF2-9F24-1D71C6AE694C}"/>
              </a:ext>
            </a:extLst>
          </p:cNvPr>
          <p:cNvSpPr>
            <a:spLocks noGrp="1"/>
          </p:cNvSpPr>
          <p:nvPr>
            <p:ph type="title"/>
          </p:nvPr>
        </p:nvSpPr>
        <p:spPr/>
        <p:txBody>
          <a:bodyPr>
            <a:normAutofit/>
          </a:bodyPr>
          <a:lstStyle/>
          <a:p>
            <a:r>
              <a:rPr lang="lt-LT" sz="3600" b="1" dirty="0" smtClean="0">
                <a:solidFill>
                  <a:schemeClr val="accent1">
                    <a:lumMod val="75000"/>
                  </a:schemeClr>
                </a:solidFill>
                <a:latin typeface="+mn-lt"/>
              </a:rPr>
              <a:t>Parko veikla turėtų būti planuojama </a:t>
            </a:r>
            <a:r>
              <a:rPr lang="lt-LT" sz="3600" b="1" dirty="0">
                <a:solidFill>
                  <a:schemeClr val="accent1">
                    <a:lumMod val="75000"/>
                  </a:schemeClr>
                </a:solidFill>
                <a:latin typeface="+mn-lt"/>
              </a:rPr>
              <a:t>laikantis principų:</a:t>
            </a:r>
            <a:endParaRPr lang="en-US" sz="3600" dirty="0">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268E363A-C2B9-4D23-83BE-23744E7DF8E2}"/>
              </a:ext>
            </a:extLst>
          </p:cNvPr>
          <p:cNvSpPr>
            <a:spLocks noGrp="1"/>
          </p:cNvSpPr>
          <p:nvPr>
            <p:ph idx="1"/>
          </p:nvPr>
        </p:nvSpPr>
        <p:spPr>
          <a:xfrm>
            <a:off x="838200" y="1537252"/>
            <a:ext cx="10515600" cy="4639711"/>
          </a:xfrm>
        </p:spPr>
        <p:txBody>
          <a:bodyPr>
            <a:normAutofit fontScale="77500" lnSpcReduction="20000"/>
          </a:bodyPr>
          <a:lstStyle/>
          <a:p>
            <a:pPr marL="0" indent="0">
              <a:buNone/>
            </a:pPr>
            <a:r>
              <a:rPr lang="lt-LT" b="1" i="1" dirty="0"/>
              <a:t>Prieinamumas ir supratimas</a:t>
            </a:r>
            <a:r>
              <a:rPr lang="lt-LT" b="1" dirty="0"/>
              <a:t>. </a:t>
            </a:r>
            <a:r>
              <a:rPr lang="lt-LT" dirty="0"/>
              <a:t>Kultūros paveldo interpretavimo paskirtis – padėti suprasti kultūros paveldo </a:t>
            </a:r>
            <a:r>
              <a:rPr lang="lt-LT" dirty="0" smtClean="0"/>
              <a:t>ženklų </a:t>
            </a:r>
            <a:r>
              <a:rPr lang="lt-LT" dirty="0"/>
              <a:t>vertę, skatinti visuomenę suvokti, jog </a:t>
            </a:r>
            <a:r>
              <a:rPr lang="lt-LT" dirty="0" smtClean="0"/>
              <a:t>juos </a:t>
            </a:r>
            <a:r>
              <a:rPr lang="lt-LT" dirty="0"/>
              <a:t>reikia saugoti ir įsitraukti į tokią veiklą.</a:t>
            </a:r>
          </a:p>
          <a:p>
            <a:pPr marL="0" indent="0">
              <a:buNone/>
            </a:pPr>
            <a:r>
              <a:rPr lang="lt-LT" b="1" i="1" dirty="0"/>
              <a:t>Informacijos šaltiniai.</a:t>
            </a:r>
            <a:r>
              <a:rPr lang="lt-LT" b="1" dirty="0"/>
              <a:t> </a:t>
            </a:r>
            <a:r>
              <a:rPr lang="lt-LT" dirty="0"/>
              <a:t>Interpretuojamo ir įvairiems visuomenės sluoksniams pristatomo kultūros paveldo reikšmė, nustatoma remiantis moksliniais, taikomaisiais tyrimais arba gyva kultūrine tradicija, turi būti aiškiai apibrėžta ir kruopščiai dokumentuojama.</a:t>
            </a:r>
          </a:p>
          <a:p>
            <a:pPr marL="0" indent="0">
              <a:buNone/>
            </a:pPr>
            <a:r>
              <a:rPr lang="lt-LT" b="1" i="1" dirty="0"/>
              <a:t>Dėmesys aplinkai ir kontekstui.</a:t>
            </a:r>
            <a:r>
              <a:rPr lang="lt-LT" dirty="0"/>
              <a:t> Kultūros paveldo interpretavimas ir pristatymas turėtų skatinti materialiųjų ir nematerialiųjų </a:t>
            </a:r>
            <a:r>
              <a:rPr lang="lt-LT" dirty="0" smtClean="0"/>
              <a:t>Tauralaukio verčių </a:t>
            </a:r>
            <a:r>
              <a:rPr lang="lt-LT" dirty="0"/>
              <a:t>apsaugą jų natūralioje aplinkoje, kultūriniuose ir socialiniuose kontekstuose.</a:t>
            </a:r>
          </a:p>
          <a:p>
            <a:pPr marL="0" indent="0">
              <a:buNone/>
            </a:pPr>
            <a:r>
              <a:rPr lang="lt-LT" b="1" i="1" dirty="0"/>
              <a:t>Autentiškumo išsaugojimas.</a:t>
            </a:r>
            <a:r>
              <a:rPr lang="lt-LT" dirty="0"/>
              <a:t> Pagarba kultūros vietovių autentiškumui reiškiama atskleidžiant jų istorinio audinio reikšmę ir kultūrines vertybes, saugojant jas nuo neigiamo ardančios interpretuojamosios infrastruktūros poveikio, lankytojų spaudimo, netikslaus arba nepriimtino interpretavimo.</a:t>
            </a:r>
          </a:p>
          <a:p>
            <a:pPr marL="0" indent="0">
              <a:buNone/>
            </a:pPr>
            <a:r>
              <a:rPr lang="lt-LT" b="1" i="1" dirty="0"/>
              <a:t>Tvarumo principas</a:t>
            </a:r>
            <a:r>
              <a:rPr lang="lt-LT" b="1" dirty="0"/>
              <a:t>. </a:t>
            </a:r>
            <a:r>
              <a:rPr lang="lt-LT" dirty="0" smtClean="0"/>
              <a:t>Baltų kultūros </a:t>
            </a:r>
            <a:r>
              <a:rPr lang="lt-LT" dirty="0"/>
              <a:t>paveldo interpretavimas ir pristatymas turi prisidėti prie </a:t>
            </a:r>
            <a:r>
              <a:rPr lang="lt-LT" dirty="0" smtClean="0"/>
              <a:t>Tauralaukio kultūrinio identiteto stiprinimo, </a:t>
            </a:r>
            <a:r>
              <a:rPr lang="lt-LT" dirty="0"/>
              <a:t>skatinant visuomenės supratimą ir dalyvavimą </a:t>
            </a:r>
            <a:r>
              <a:rPr lang="lt-LT" dirty="0" smtClean="0"/>
              <a:t>parko kūrimo ir priežiūros darbuose.</a:t>
            </a:r>
            <a:endParaRPr lang="lt-LT" dirty="0"/>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62425-17F7-490E-8AAD-585866D8BD3E}" type="slidenum">
              <a:rPr lang="en-US" smtClean="0"/>
              <a:t>66</a:t>
            </a:fld>
            <a:endParaRPr lang="en-US"/>
          </a:p>
        </p:txBody>
      </p:sp>
    </p:spTree>
    <p:extLst>
      <p:ext uri="{BB962C8B-B14F-4D97-AF65-F5344CB8AC3E}">
        <p14:creationId xmlns:p14="http://schemas.microsoft.com/office/powerpoint/2010/main" val="2754766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t>Parko planinė struktūra</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lt-LT" dirty="0" smtClean="0"/>
              <a:t>Planuojamo </a:t>
            </a:r>
            <a:r>
              <a:rPr lang="lt-LT" dirty="0"/>
              <a:t>parko planine struktūra stengiamasi darniai  įsijungti į bendrą  </a:t>
            </a:r>
            <a:r>
              <a:rPr lang="lt-LT" dirty="0" smtClean="0"/>
              <a:t>Tauralaukio vietovės </a:t>
            </a:r>
            <a:r>
              <a:rPr lang="lt-LT" dirty="0"/>
              <a:t>planinę  kompozicinę struktūrą. Parko planas </a:t>
            </a:r>
            <a:r>
              <a:rPr lang="lt-LT" dirty="0" smtClean="0"/>
              <a:t>stačiakampio formos. </a:t>
            </a:r>
            <a:r>
              <a:rPr lang="lt-LT" dirty="0"/>
              <a:t>Judėjimas parke  formuojamas </a:t>
            </a:r>
            <a:r>
              <a:rPr lang="lt-LT" dirty="0" smtClean="0"/>
              <a:t>funkciniai optimalių jungčių </a:t>
            </a:r>
            <a:r>
              <a:rPr lang="lt-LT" dirty="0"/>
              <a:t>principu</a:t>
            </a:r>
            <a:r>
              <a:rPr lang="lt-LT" dirty="0" smtClean="0"/>
              <a:t>. Pagrindinis tranzitinis takas </a:t>
            </a:r>
            <a:r>
              <a:rPr lang="lt-LT" dirty="0"/>
              <a:t>– pažintinis. </a:t>
            </a:r>
            <a:r>
              <a:rPr lang="lt-LT" dirty="0" smtClean="0"/>
              <a:t>Prie jo pajungiami takai – jungtys su rekreacinėmis aikštelėmis.</a:t>
            </a:r>
            <a:endParaRPr lang="en-US" dirty="0"/>
          </a:p>
          <a:p>
            <a:pPr marL="0" indent="0">
              <a:buNone/>
            </a:pPr>
            <a:r>
              <a:rPr lang="lt-LT" dirty="0" smtClean="0"/>
              <a:t>Centrinėje dalyje kuriama rato formos  bendravimo aikštelė su aukuru centre ir žiedu išdėstytais akmenimis – baltų zodiako ženklais.</a:t>
            </a:r>
            <a:endParaRPr lang="en-US" dirty="0"/>
          </a:p>
          <a:p>
            <a:pPr marL="0" indent="0">
              <a:buNone/>
            </a:pPr>
            <a:r>
              <a:rPr lang="lt-LT" dirty="0" smtClean="0"/>
              <a:t>Pastaruoju </a:t>
            </a:r>
            <a:r>
              <a:rPr lang="lt-LT" dirty="0"/>
              <a:t>metu labai aktyvėja domėjimasis senųjų kultūrų ištakomis, baltų filosofija, ieškoma ženklų kurie moderniai interpretuoti galėtų sustiprinti šiuolaikinių kraštovaizdžių identitetą</a:t>
            </a:r>
            <a:r>
              <a:rPr lang="lt-LT" dirty="0" smtClean="0"/>
              <a:t>. Todėl ant formuojamų kalvelių įrengiama baltiškųjų ženklų ekspozicija.</a:t>
            </a:r>
          </a:p>
          <a:p>
            <a:pPr marL="0" indent="0">
              <a:buNone/>
            </a:pPr>
            <a:r>
              <a:rPr lang="lt-LT" dirty="0" smtClean="0"/>
              <a:t>Veikloms skirtos aikštelės išdėstomos atsižvelgiant į jų funkcijas. Sportinė aikštelė talpinama pietrytiniame kampe.</a:t>
            </a:r>
          </a:p>
          <a:p>
            <a:pPr marL="0" indent="0">
              <a:buNone/>
            </a:pPr>
            <a:r>
              <a:rPr lang="lt-LT" dirty="0" smtClean="0"/>
              <a:t>Parko reljefas pagyvinamas suformuojant kalveles. Jos veikia ir kaip dalinė apsauga nuo triukšmo.  Paviršinis lietaus vanduo surenkamas į lietaus „sodą“, kuriame įrengiamas refleksoterapinis takas – kūlgrinda.</a:t>
            </a:r>
            <a:endParaRPr lang="en-US" dirty="0"/>
          </a:p>
          <a:p>
            <a:endParaRPr lang="en-US" dirty="0"/>
          </a:p>
        </p:txBody>
      </p:sp>
    </p:spTree>
    <p:extLst>
      <p:ext uri="{BB962C8B-B14F-4D97-AF65-F5344CB8AC3E}">
        <p14:creationId xmlns:p14="http://schemas.microsoft.com/office/powerpoint/2010/main" val="2650405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t>Parko statiniai ir įrenginiai:</a:t>
            </a:r>
            <a:endParaRPr lang="en-US" dirty="0"/>
          </a:p>
        </p:txBody>
      </p:sp>
      <p:sp>
        <p:nvSpPr>
          <p:cNvPr id="3" name="Content Placeholder 2"/>
          <p:cNvSpPr>
            <a:spLocks noGrp="1"/>
          </p:cNvSpPr>
          <p:nvPr>
            <p:ph idx="1"/>
          </p:nvPr>
        </p:nvSpPr>
        <p:spPr>
          <a:xfrm>
            <a:off x="357352" y="1825624"/>
            <a:ext cx="8902262" cy="4701299"/>
          </a:xfrm>
        </p:spPr>
        <p:txBody>
          <a:bodyPr>
            <a:normAutofit fontScale="70000" lnSpcReduction="20000"/>
          </a:bodyPr>
          <a:lstStyle/>
          <a:p>
            <a:pPr marL="0" lvl="0" indent="0">
              <a:buNone/>
            </a:pPr>
            <a:r>
              <a:rPr lang="lt-LT" dirty="0" smtClean="0"/>
              <a:t>Įėjimo zona </a:t>
            </a:r>
            <a:r>
              <a:rPr lang="lt-LT" dirty="0"/>
              <a:t>su simboliniais įėjimo vartais</a:t>
            </a:r>
            <a:r>
              <a:rPr lang="lt-LT" dirty="0" smtClean="0"/>
              <a:t>.</a:t>
            </a:r>
          </a:p>
          <a:p>
            <a:pPr marL="0" lvl="0" indent="0">
              <a:buNone/>
            </a:pPr>
            <a:r>
              <a:rPr lang="lt-LT" dirty="0" smtClean="0"/>
              <a:t>Saulės ratas su aukuru (meniniu skulptūriniu akcentu) centre ir metų laikų kalendoriniais ženklais.</a:t>
            </a:r>
            <a:endParaRPr lang="en-US" dirty="0"/>
          </a:p>
          <a:p>
            <a:pPr marL="0" lvl="0" indent="0">
              <a:buNone/>
            </a:pPr>
            <a:r>
              <a:rPr lang="lt-LT" dirty="0" smtClean="0"/>
              <a:t>Šventa  </a:t>
            </a:r>
            <a:r>
              <a:rPr lang="lt-LT" dirty="0"/>
              <a:t>ąžuolų </a:t>
            </a:r>
            <a:r>
              <a:rPr lang="lt-LT" dirty="0" smtClean="0"/>
              <a:t>giraitė/ąžuolas</a:t>
            </a:r>
            <a:r>
              <a:rPr lang="en-US" dirty="0" smtClean="0"/>
              <a:t>?</a:t>
            </a:r>
            <a:r>
              <a:rPr lang="lt-LT" dirty="0" smtClean="0"/>
              <a:t> </a:t>
            </a:r>
            <a:endParaRPr lang="en-US" dirty="0"/>
          </a:p>
          <a:p>
            <a:pPr marL="0" lvl="0" indent="0">
              <a:buNone/>
            </a:pPr>
            <a:r>
              <a:rPr lang="lt-LT" dirty="0" smtClean="0"/>
              <a:t>Pajūrio </a:t>
            </a:r>
            <a:r>
              <a:rPr lang="lt-LT" dirty="0"/>
              <a:t>smėlio kopų motyvas su kurėnu (kuršių laivas) ir vėtrungėmis. </a:t>
            </a:r>
            <a:endParaRPr lang="en-US" dirty="0"/>
          </a:p>
          <a:p>
            <a:pPr marL="0" lvl="0" indent="0">
              <a:buNone/>
            </a:pPr>
            <a:r>
              <a:rPr lang="lt-LT" dirty="0" smtClean="0"/>
              <a:t>Vaikų </a:t>
            </a:r>
            <a:r>
              <a:rPr lang="lt-LT" dirty="0"/>
              <a:t>žaidimų įrenginių aikštelė baltų pasakų </a:t>
            </a:r>
            <a:r>
              <a:rPr lang="lt-LT" dirty="0" smtClean="0"/>
              <a:t>motyvais. </a:t>
            </a:r>
            <a:endParaRPr lang="en-US" dirty="0"/>
          </a:p>
          <a:p>
            <a:pPr marL="0" lvl="0" indent="0">
              <a:buNone/>
            </a:pPr>
            <a:r>
              <a:rPr lang="lt-LT" dirty="0" smtClean="0"/>
              <a:t>Lietaus tvenkinys/lietaus sodas</a:t>
            </a:r>
            <a:r>
              <a:rPr lang="en-US" dirty="0" smtClean="0"/>
              <a:t>.</a:t>
            </a:r>
            <a:r>
              <a:rPr lang="lt-LT" dirty="0" smtClean="0"/>
              <a:t> </a:t>
            </a:r>
          </a:p>
          <a:p>
            <a:pPr marL="0" indent="0">
              <a:buNone/>
            </a:pPr>
            <a:r>
              <a:rPr lang="lt-LT" dirty="0" smtClean="0"/>
              <a:t>Kūlgrinda – refleksoterapijos takas.</a:t>
            </a:r>
          </a:p>
          <a:p>
            <a:pPr marL="0" lvl="0" indent="0">
              <a:buNone/>
            </a:pPr>
            <a:r>
              <a:rPr lang="lt-LT" dirty="0" smtClean="0"/>
              <a:t>Poilsio </a:t>
            </a:r>
            <a:r>
              <a:rPr lang="lt-LT" dirty="0"/>
              <a:t>aikštelės su suoliukais</a:t>
            </a:r>
            <a:r>
              <a:rPr lang="lt-LT" dirty="0" smtClean="0"/>
              <a:t>. Lauko bibliotekėlė.</a:t>
            </a:r>
          </a:p>
          <a:p>
            <a:pPr marL="0" lvl="0" indent="0">
              <a:buNone/>
            </a:pPr>
            <a:r>
              <a:rPr lang="lt-LT" dirty="0" smtClean="0"/>
              <a:t>Stalo žaidimų įrenginiai.</a:t>
            </a:r>
          </a:p>
          <a:p>
            <a:pPr marL="0" lvl="0" indent="0">
              <a:buNone/>
            </a:pPr>
            <a:r>
              <a:rPr lang="lt-LT" dirty="0" smtClean="0"/>
              <a:t>Sveikatingumo/mankštos įrenginiai.</a:t>
            </a:r>
          </a:p>
          <a:p>
            <a:pPr marL="0" lvl="0" indent="0">
              <a:buNone/>
            </a:pPr>
            <a:r>
              <a:rPr lang="lt-LT" dirty="0" smtClean="0"/>
              <a:t>Mobilus tualetasir atliekų konteineriai.</a:t>
            </a:r>
            <a:endParaRPr lang="en-US" dirty="0"/>
          </a:p>
          <a:p>
            <a:pPr marL="0" indent="0">
              <a:buNone/>
            </a:pPr>
            <a:r>
              <a:rPr lang="lt-LT" i="1" dirty="0"/>
              <a:t>Parko kompozicinius centrus apjungia į vieningą visumą teritorijos funkcinio ir dekoratyvaus apšvietimo </a:t>
            </a:r>
            <a:r>
              <a:rPr lang="lt-LT" i="1" dirty="0" smtClean="0"/>
              <a:t>įranga, daugiamečių gėlynų grupės, </a:t>
            </a:r>
            <a:r>
              <a:rPr lang="lt-LT" i="1" dirty="0"/>
              <a:t>takai .</a:t>
            </a:r>
            <a:endParaRPr lang="en-US" i="1"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09708" y="4633365"/>
            <a:ext cx="2994490" cy="198807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3" descr="Description: etno.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9708" y="97276"/>
            <a:ext cx="2994490" cy="2257041"/>
          </a:xfrm>
          <a:prstGeom prst="rect">
            <a:avLst/>
          </a:prstGeom>
          <a:noFill/>
          <a:ln>
            <a:no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90436" y="2489254"/>
            <a:ext cx="3013761" cy="2009174"/>
          </a:xfrm>
          <a:prstGeom prst="rect">
            <a:avLst/>
          </a:prstGeom>
        </p:spPr>
      </p:pic>
    </p:spTree>
    <p:extLst>
      <p:ext uri="{BB962C8B-B14F-4D97-AF65-F5344CB8AC3E}">
        <p14:creationId xmlns:p14="http://schemas.microsoft.com/office/powerpoint/2010/main" val="19813117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400" y="798100"/>
            <a:ext cx="5177407" cy="1332400"/>
          </a:xfrm>
        </p:spPr>
        <p:txBody>
          <a:bodyPr>
            <a:normAutofit/>
          </a:bodyPr>
          <a:lstStyle/>
          <a:p>
            <a:r>
              <a:rPr lang="lt-LT" sz="3600" b="1" dirty="0" smtClean="0">
                <a:solidFill>
                  <a:schemeClr val="accent6">
                    <a:lumMod val="75000"/>
                  </a:schemeClr>
                </a:solidFill>
                <a:latin typeface="+mn-lt"/>
              </a:rPr>
              <a:t>Jūsų pasiūlymai, idėjos, norai,...</a:t>
            </a:r>
            <a:endParaRPr lang="en-US" sz="3600" b="1" dirty="0">
              <a:solidFill>
                <a:schemeClr val="accent6">
                  <a:lumMod val="75000"/>
                </a:schemeClr>
              </a:solidFill>
              <a:latin typeface="+mn-lt"/>
            </a:endParaRPr>
          </a:p>
        </p:txBody>
      </p:sp>
      <p:sp>
        <p:nvSpPr>
          <p:cNvPr id="3" name="Text Placeholder 2"/>
          <p:cNvSpPr>
            <a:spLocks noGrp="1"/>
          </p:cNvSpPr>
          <p:nvPr>
            <p:ph type="body" idx="1"/>
          </p:nvPr>
        </p:nvSpPr>
        <p:spPr>
          <a:xfrm>
            <a:off x="420414" y="2653400"/>
            <a:ext cx="4221728" cy="3388800"/>
          </a:xfrm>
        </p:spPr>
        <p:txBody>
          <a:bodyPr>
            <a:normAutofit fontScale="92500"/>
          </a:bodyPr>
          <a:lstStyle/>
          <a:p>
            <a:pPr marL="194729" indent="0">
              <a:buNone/>
            </a:pPr>
            <a:r>
              <a:rPr lang="lt-LT" dirty="0" smtClean="0"/>
              <a:t>1.Atsakymai anketoje</a:t>
            </a:r>
            <a:endParaRPr lang="en-US" dirty="0" smtClean="0"/>
          </a:p>
          <a:p>
            <a:pPr marL="194729" indent="0">
              <a:buNone/>
            </a:pPr>
            <a:endParaRPr lang="lt-LT" dirty="0" smtClean="0"/>
          </a:p>
          <a:p>
            <a:pPr marL="194729" indent="0">
              <a:buNone/>
            </a:pPr>
            <a:endParaRPr lang="lt-LT" dirty="0"/>
          </a:p>
          <a:p>
            <a:pPr marL="194729" indent="0">
              <a:buNone/>
            </a:pPr>
            <a:endParaRPr lang="lt-LT" dirty="0" smtClean="0"/>
          </a:p>
          <a:p>
            <a:pPr marL="194729" indent="0">
              <a:buNone/>
            </a:pPr>
            <a:endParaRPr lang="lt-LT" dirty="0"/>
          </a:p>
          <a:p>
            <a:pPr marL="194729" indent="0">
              <a:buNone/>
            </a:pPr>
            <a:endParaRPr lang="lt-LT" dirty="0" smtClean="0"/>
          </a:p>
          <a:p>
            <a:pPr marL="194729" indent="0">
              <a:buNone/>
            </a:pPr>
            <a:r>
              <a:rPr lang="en-US" dirty="0" err="1" smtClean="0"/>
              <a:t>Kontaktai</a:t>
            </a:r>
            <a:r>
              <a:rPr lang="en-US" dirty="0" smtClean="0"/>
              <a:t>:</a:t>
            </a:r>
            <a:endParaRPr lang="lt-LT" dirty="0"/>
          </a:p>
          <a:p>
            <a:pPr marL="194729" indent="0">
              <a:buNone/>
            </a:pPr>
            <a:r>
              <a:rPr lang="lt-LT" dirty="0" smtClean="0">
                <a:hlinkClick r:id="rId2"/>
              </a:rPr>
              <a:t>j.abromas</a:t>
            </a:r>
            <a:r>
              <a:rPr lang="en-US" dirty="0" smtClean="0">
                <a:hlinkClick r:id="rId2"/>
              </a:rPr>
              <a:t>@gmail.com</a:t>
            </a:r>
            <a:r>
              <a:rPr lang="en-US" dirty="0" smtClean="0"/>
              <a:t> </a:t>
            </a:r>
            <a:endParaRPr lang="lt-LT" dirty="0" smtClean="0"/>
          </a:p>
          <a:p>
            <a:pPr marL="194729" indent="0">
              <a:buNone/>
            </a:pPr>
            <a:r>
              <a:rPr lang="en-US" sz="2600" dirty="0" smtClean="0">
                <a:hlinkClick r:id="rId3"/>
              </a:rPr>
              <a:t>p</a:t>
            </a:r>
            <a:r>
              <a:rPr lang="lt-LT" sz="2600" dirty="0" smtClean="0">
                <a:hlinkClick r:id="rId3"/>
              </a:rPr>
              <a:t>etras.</a:t>
            </a:r>
            <a:r>
              <a:rPr lang="en-US" sz="2600" dirty="0" smtClean="0">
                <a:hlinkClick r:id="rId3"/>
              </a:rPr>
              <a:t>g</a:t>
            </a:r>
            <a:r>
              <a:rPr lang="lt-LT" sz="2600" dirty="0" smtClean="0">
                <a:hlinkClick r:id="rId3"/>
              </a:rPr>
              <a:t>recevicius</a:t>
            </a:r>
            <a:r>
              <a:rPr lang="en-US" sz="2600" dirty="0" smtClean="0">
                <a:hlinkClick r:id="rId3"/>
              </a:rPr>
              <a:t>@gmail.com</a:t>
            </a:r>
            <a:r>
              <a:rPr lang="en-US" sz="2600" dirty="0" smtClean="0"/>
              <a:t> </a:t>
            </a:r>
            <a:r>
              <a:rPr lang="lt-LT" sz="2600" dirty="0" smtClean="0"/>
              <a:t> </a:t>
            </a:r>
            <a:endParaRPr lang="en-US" sz="26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5937" y="103020"/>
            <a:ext cx="4886968" cy="3245822"/>
          </a:xfrm>
          <a:prstGeom prst="rect">
            <a:avLst/>
          </a:prstGeom>
        </p:spPr>
      </p:pic>
      <p:pic>
        <p:nvPicPr>
          <p:cNvPr id="5" name="Picture 4" descr="shanghai_vanke-anting-sports-park_aspect-studios-general-post-cro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95937" y="3473658"/>
            <a:ext cx="4886968" cy="3259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content-frt3-1.xx.fbcdn.net/hphotos-xfa1/v/t1.0-9/424879_4731312996394_1151331958_n.jpg?oh=ec39a7360fcd21b7a5082269a92b752a&amp;oe=576259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6691" y="1818289"/>
            <a:ext cx="2799182" cy="349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644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041B-5764-4A4A-99CB-48D990F81258}"/>
              </a:ext>
            </a:extLst>
          </p:cNvPr>
          <p:cNvSpPr>
            <a:spLocks noGrp="1"/>
          </p:cNvSpPr>
          <p:nvPr>
            <p:ph type="title"/>
          </p:nvPr>
        </p:nvSpPr>
        <p:spPr/>
        <p:txBody>
          <a:bodyPr>
            <a:normAutofit/>
          </a:bodyPr>
          <a:lstStyle/>
          <a:p>
            <a:r>
              <a:rPr lang="lt-LT" sz="3600" b="1" dirty="0">
                <a:solidFill>
                  <a:schemeClr val="accent1">
                    <a:lumMod val="75000"/>
                  </a:schemeClr>
                </a:solidFill>
                <a:latin typeface="+mn-lt"/>
              </a:rPr>
              <a:t>Tradiciškumas ir </a:t>
            </a:r>
            <a:r>
              <a:rPr lang="lt-LT" sz="3600" b="1" dirty="0" smtClean="0">
                <a:solidFill>
                  <a:schemeClr val="accent1">
                    <a:lumMod val="75000"/>
                  </a:schemeClr>
                </a:solidFill>
                <a:latin typeface="+mn-lt"/>
              </a:rPr>
              <a:t>unikalumas?</a:t>
            </a:r>
            <a:endParaRPr lang="en-US" sz="3600" b="1" dirty="0">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74304A67-BD68-4467-817B-54C88FE5E13E}"/>
              </a:ext>
            </a:extLst>
          </p:cNvPr>
          <p:cNvSpPr>
            <a:spLocks noGrp="1"/>
          </p:cNvSpPr>
          <p:nvPr>
            <p:ph idx="1"/>
          </p:nvPr>
        </p:nvSpPr>
        <p:spPr>
          <a:xfrm>
            <a:off x="838200" y="1408386"/>
            <a:ext cx="10515600" cy="4768577"/>
          </a:xfrm>
        </p:spPr>
        <p:txBody>
          <a:bodyPr>
            <a:normAutofit fontScale="92500"/>
          </a:bodyPr>
          <a:lstStyle/>
          <a:p>
            <a:pPr marL="0" indent="0">
              <a:buNone/>
            </a:pPr>
            <a:r>
              <a:rPr lang="lt-LT" sz="2600" dirty="0"/>
              <a:t>Tradiciškumas yra bendrų savybių, pasireiškiančių daugelyje etnokultūrinės zonos objektų, apraiška. Etnoarchitektūros tradiciškumo kriterijus yra taikomas objekto pavidalui: plano ir erdvės struktūrai, masteliui ir proporcijoms, architektūros formoms, konstrukcinei schemai, puošybai, taip pat objekto aplinkos plano ir erdvės struktūrai, funkcinei, medžiaginei sandarai ir statybos būdui (atlikimui</a:t>
            </a:r>
            <a:r>
              <a:rPr lang="lt-LT" sz="2600" dirty="0" smtClean="0"/>
              <a:t>).</a:t>
            </a:r>
            <a:endParaRPr lang="lt-LT" sz="2600" dirty="0"/>
          </a:p>
          <a:p>
            <a:pPr marL="0" indent="0">
              <a:buNone/>
            </a:pPr>
            <a:r>
              <a:rPr lang="lt-LT" sz="2600" dirty="0"/>
              <a:t>Buvusius praeityje tradicinius bruožus gali išreikšti unikalūs reliktiniai etnoarchitektūros objektai. Išskirtine kultūrine verte pasižymi teritorijos, kuriose išlikę istorinio kraštovaizdžio </a:t>
            </a:r>
            <a:r>
              <a:rPr lang="lt-LT" sz="2600" dirty="0" smtClean="0"/>
              <a:t>fragmentai</a:t>
            </a:r>
            <a:r>
              <a:rPr lang="lt-LT" sz="2600" dirty="0"/>
              <a:t>, sudaromi ne tik statinių, bet ir kitų istorinio kraštovaizdžio komponentų: senojo kelių tinklo, vandens telkinių, istorinės žemėvaldos ir žemėnaudos objektų, istorinių želdynų</a:t>
            </a:r>
            <a:r>
              <a:rPr lang="lt-LT" sz="2600" dirty="0" smtClean="0"/>
              <a:t>.</a:t>
            </a:r>
          </a:p>
          <a:p>
            <a:pPr marL="0" indent="0">
              <a:buNone/>
            </a:pPr>
            <a:r>
              <a:rPr lang="lt-LT" b="1" dirty="0">
                <a:solidFill>
                  <a:schemeClr val="accent1">
                    <a:lumMod val="75000"/>
                  </a:schemeClr>
                </a:solidFill>
              </a:rPr>
              <a:t>Autentiškumas, identitetas, sąvastis</a:t>
            </a:r>
            <a:r>
              <a:rPr lang="lt-LT" b="1" dirty="0" smtClean="0">
                <a:solidFill>
                  <a:schemeClr val="accent1">
                    <a:lumMod val="75000"/>
                  </a:schemeClr>
                </a:solidFill>
              </a:rPr>
              <a:t>,....???</a:t>
            </a:r>
            <a:r>
              <a:rPr lang="lt-LT" sz="2400" dirty="0">
                <a:solidFill>
                  <a:srgbClr val="C00000"/>
                </a:solidFill>
              </a:rPr>
              <a:t> Autentiškumas</a:t>
            </a:r>
            <a:r>
              <a:rPr lang="lt-LT" sz="2400" dirty="0"/>
              <a:t> yra tikrumas, tapatumas prigimčiai, objekto estetinių, medžiaginių, </a:t>
            </a:r>
            <a:r>
              <a:rPr lang="lt-LT" sz="2400" dirty="0" smtClean="0"/>
              <a:t>funkcinių </a:t>
            </a:r>
            <a:r>
              <a:rPr lang="lt-LT" sz="2400" dirty="0"/>
              <a:t>savybių tikrumas. </a:t>
            </a:r>
            <a:endParaRPr lang="lt-LT" sz="2600" dirty="0"/>
          </a:p>
          <a:p>
            <a:pPr marL="0" indent="0">
              <a:buNone/>
            </a:pPr>
            <a:r>
              <a:rPr lang="lt-LT" sz="2600" i="1" dirty="0" smtClean="0">
                <a:solidFill>
                  <a:srgbClr val="C00000"/>
                </a:solidFill>
              </a:rPr>
              <a:t>Kokius reikalavimus keliame baltų simbolikai kuriamame parke?</a:t>
            </a:r>
            <a:endParaRPr lang="lt-LT" sz="2600" i="1" dirty="0">
              <a:solidFill>
                <a:srgbClr val="C00000"/>
              </a:solidFill>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562425-17F7-490E-8AAD-585866D8BD3E}" type="slidenum">
              <a:rPr lang="en-US" smtClean="0"/>
              <a:t>7</a:t>
            </a:fld>
            <a:endParaRPr lang="en-US" dirty="0"/>
          </a:p>
        </p:txBody>
      </p:sp>
    </p:spTree>
    <p:extLst>
      <p:ext uri="{BB962C8B-B14F-4D97-AF65-F5344CB8AC3E}">
        <p14:creationId xmlns:p14="http://schemas.microsoft.com/office/powerpoint/2010/main" val="5426039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BEC904A3-6207-4E65-97A4-6BA370105F12}"/>
              </a:ext>
            </a:extLst>
          </p:cNvPr>
          <p:cNvSpPr>
            <a:spLocks noGrp="1"/>
          </p:cNvSpPr>
          <p:nvPr>
            <p:ph type="title"/>
          </p:nvPr>
        </p:nvSpPr>
        <p:spPr/>
        <p:txBody>
          <a:bodyPr/>
          <a:lstStyle/>
          <a:p>
            <a:endParaRPr lang="lt-LT" altLang="lt-LT"/>
          </a:p>
        </p:txBody>
      </p:sp>
      <p:sp>
        <p:nvSpPr>
          <p:cNvPr id="91139" name="Content Placeholder 2">
            <a:extLst>
              <a:ext uri="{FF2B5EF4-FFF2-40B4-BE49-F238E27FC236}">
                <a16:creationId xmlns:a16="http://schemas.microsoft.com/office/drawing/2014/main" id="{DDBAC695-374D-415F-805C-8DBB66A9B4C1}"/>
              </a:ext>
            </a:extLst>
          </p:cNvPr>
          <p:cNvSpPr>
            <a:spLocks noGrp="1"/>
          </p:cNvSpPr>
          <p:nvPr>
            <p:ph idx="1"/>
          </p:nvPr>
        </p:nvSpPr>
        <p:spPr/>
        <p:txBody>
          <a:bodyPr/>
          <a:lstStyle/>
          <a:p>
            <a:endParaRPr lang="lt-LT" altLang="lt-LT"/>
          </a:p>
        </p:txBody>
      </p:sp>
      <p:pic>
        <p:nvPicPr>
          <p:cNvPr id="91140" name="Picture 2" descr="C:\Users\P.G\Desktop\vilijos kioto\DSC_0470.JPG">
            <a:extLst>
              <a:ext uri="{FF2B5EF4-FFF2-40B4-BE49-F238E27FC236}">
                <a16:creationId xmlns:a16="http://schemas.microsoft.com/office/drawing/2014/main" id="{91C29013-D682-43E0-8886-542D8F5E90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58817" y="5247861"/>
            <a:ext cx="6427304" cy="646331"/>
          </a:xfrm>
          <a:prstGeom prst="rect">
            <a:avLst/>
          </a:prstGeom>
          <a:noFill/>
        </p:spPr>
        <p:txBody>
          <a:bodyPr wrap="square" rtlCol="0">
            <a:spAutoFit/>
          </a:bodyPr>
          <a:lstStyle/>
          <a:p>
            <a:r>
              <a:rPr lang="lt-LT" sz="3600" b="1" dirty="0" smtClean="0">
                <a:solidFill>
                  <a:srgbClr val="FFC000"/>
                </a:solidFill>
              </a:rPr>
              <a:t>DĖKOJU UŽ DĖMESĮ</a:t>
            </a:r>
            <a:r>
              <a:rPr lang="ru-RU" sz="3600" b="1" dirty="0" smtClean="0">
                <a:solidFill>
                  <a:srgbClr val="FFC000"/>
                </a:solidFill>
              </a:rPr>
              <a:t>!</a:t>
            </a:r>
            <a:endParaRPr lang="en-US" sz="3600" b="1" dirty="0">
              <a:solidFill>
                <a:srgbClr val="FFC000"/>
              </a:solidFill>
            </a:endParaRPr>
          </a:p>
        </p:txBody>
      </p:sp>
    </p:spTree>
    <p:extLst>
      <p:ext uri="{BB962C8B-B14F-4D97-AF65-F5344CB8AC3E}">
        <p14:creationId xmlns:p14="http://schemas.microsoft.com/office/powerpoint/2010/main" val="1332644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448F-D7AD-4995-AC1C-B623A7BC8428}"/>
              </a:ext>
            </a:extLst>
          </p:cNvPr>
          <p:cNvSpPr>
            <a:spLocks noGrp="1"/>
          </p:cNvSpPr>
          <p:nvPr>
            <p:ph type="title"/>
          </p:nvPr>
        </p:nvSpPr>
        <p:spPr>
          <a:xfrm>
            <a:off x="5075583" y="365125"/>
            <a:ext cx="6823492" cy="1325563"/>
          </a:xfrm>
        </p:spPr>
        <p:txBody>
          <a:bodyPr>
            <a:noAutofit/>
          </a:bodyPr>
          <a:lstStyle/>
          <a:p>
            <a:r>
              <a:rPr lang="lt-LT" sz="3600" dirty="0">
                <a:solidFill>
                  <a:schemeClr val="accent1">
                    <a:lumMod val="75000"/>
                  </a:schemeClr>
                </a:solidFill>
                <a:latin typeface="+mn-lt"/>
              </a:rPr>
              <a:t>Baltų kultūros fenomenas</a:t>
            </a:r>
            <a:endParaRPr lang="en-US" sz="3600" dirty="0">
              <a:solidFill>
                <a:schemeClr val="accent1">
                  <a:lumMod val="75000"/>
                </a:schemeClr>
              </a:solidFill>
              <a:latin typeface="+mn-lt"/>
            </a:endParaRPr>
          </a:p>
        </p:txBody>
      </p:sp>
      <p:pic>
        <p:nvPicPr>
          <p:cNvPr id="4" name="Picture 5">
            <a:extLst>
              <a:ext uri="{FF2B5EF4-FFF2-40B4-BE49-F238E27FC236}">
                <a16:creationId xmlns:a16="http://schemas.microsoft.com/office/drawing/2014/main" id="{737E9FC4-2723-422E-9214-510F66DC4B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756" y="132591"/>
            <a:ext cx="4683539" cy="650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62425-17F7-490E-8AAD-585866D8BD3E}" type="slidenum">
              <a:rPr lang="en-US" smtClean="0"/>
              <a:t>8</a:t>
            </a:fld>
            <a:endParaRPr lang="en-US"/>
          </a:p>
        </p:txBody>
      </p:sp>
      <p:pic>
        <p:nvPicPr>
          <p:cNvPr id="8" name="Picture 7"/>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4564" y="1690688"/>
            <a:ext cx="4494872" cy="4757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tent Placeholder 8"/>
          <p:cNvSpPr>
            <a:spLocks noGrp="1"/>
          </p:cNvSpPr>
          <p:nvPr>
            <p:ph idx="1"/>
          </p:nvPr>
        </p:nvSpPr>
        <p:spPr/>
        <p:txBody>
          <a:bodyPr/>
          <a:lstStyle/>
          <a:p>
            <a:endParaRPr lang="en-US" dirty="0"/>
          </a:p>
        </p:txBody>
      </p:sp>
    </p:spTree>
    <p:extLst>
      <p:ext uri="{BB962C8B-B14F-4D97-AF65-F5344CB8AC3E}">
        <p14:creationId xmlns:p14="http://schemas.microsoft.com/office/powerpoint/2010/main" val="1963494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solidFill>
                  <a:schemeClr val="accent1">
                    <a:lumMod val="75000"/>
                  </a:schemeClr>
                </a:solidFill>
              </a:rPr>
              <a:t>Istorinis kontekstas</a:t>
            </a:r>
            <a:endParaRPr lang="en-US" dirty="0">
              <a:solidFill>
                <a:schemeClr val="accent1">
                  <a:lumMod val="75000"/>
                </a:schemeClr>
              </a:solidFill>
            </a:endParaRPr>
          </a:p>
        </p:txBody>
      </p:sp>
      <p:sp>
        <p:nvSpPr>
          <p:cNvPr id="3" name="Content Placeholder 2"/>
          <p:cNvSpPr>
            <a:spLocks noGrp="1"/>
          </p:cNvSpPr>
          <p:nvPr>
            <p:ph idx="1"/>
          </p:nvPr>
        </p:nvSpPr>
        <p:spPr>
          <a:xfrm>
            <a:off x="5723906" y="1825625"/>
            <a:ext cx="5890025" cy="4165272"/>
          </a:xfrm>
        </p:spPr>
        <p:txBody>
          <a:bodyPr>
            <a:normAutofit/>
          </a:bodyPr>
          <a:lstStyle/>
          <a:p>
            <a:pPr marL="0" indent="0">
              <a:buNone/>
            </a:pPr>
            <a:r>
              <a:rPr lang="lt-LT" sz="2600" dirty="0" smtClean="0"/>
              <a:t>Bendrą </a:t>
            </a:r>
            <a:r>
              <a:rPr lang="lt-LT" sz="2600" dirty="0"/>
              <a:t>genčių pavadinimą baltai, vardą lėmė tų genčių gyvenamosios teritorijos geografinė padėtis prie Baltijos jūros. </a:t>
            </a:r>
            <a:endParaRPr lang="lt-LT" sz="2600" dirty="0" smtClean="0"/>
          </a:p>
          <a:p>
            <a:pPr marL="0" indent="0">
              <a:buNone/>
            </a:pPr>
            <a:r>
              <a:rPr lang="lt-LT" sz="2600" dirty="0" smtClean="0"/>
              <a:t>Baltų </a:t>
            </a:r>
            <a:r>
              <a:rPr lang="lt-LT" sz="2600" dirty="0"/>
              <a:t>kultūrą atstovauja </a:t>
            </a:r>
            <a:r>
              <a:rPr lang="lt-LT" sz="2600" b="1" dirty="0"/>
              <a:t>lietuviai, kuršiai </a:t>
            </a:r>
            <a:r>
              <a:rPr lang="lt-LT" sz="2600" dirty="0"/>
              <a:t>ir prūsai.  </a:t>
            </a:r>
            <a:endParaRPr lang="lt-LT" sz="2600" dirty="0" smtClean="0"/>
          </a:p>
          <a:p>
            <a:pPr marL="0" indent="0">
              <a:buNone/>
            </a:pPr>
            <a:r>
              <a:rPr lang="lt-LT" sz="2600" i="1" dirty="0" smtClean="0">
                <a:solidFill>
                  <a:srgbClr val="C00000"/>
                </a:solidFill>
              </a:rPr>
              <a:t>Lietuvos </a:t>
            </a:r>
            <a:r>
              <a:rPr lang="lt-LT" sz="2600" i="1" dirty="0">
                <a:solidFill>
                  <a:srgbClr val="C00000"/>
                </a:solidFill>
              </a:rPr>
              <a:t>ir Latvijos kraštovaizdžio architektai, menininkai, muzikantai, tautodailininkai savo kūryboje dažnai naudoja įvairius senosios Baltų kultūros ženklus, simboliką.</a:t>
            </a:r>
            <a:endParaRPr lang="en-US" sz="2600" i="1" dirty="0">
              <a:solidFill>
                <a:srgbClr val="C00000"/>
              </a:solidFill>
            </a:endParaRPr>
          </a:p>
          <a:p>
            <a:pPr marL="0" indent="0">
              <a:buNone/>
            </a:pPr>
            <a:endParaRPr lang="en-US" dirty="0"/>
          </a:p>
          <a:p>
            <a:endParaRPr lang="en-US" dirty="0"/>
          </a:p>
        </p:txBody>
      </p:sp>
      <p:pic>
        <p:nvPicPr>
          <p:cNvPr id="5" name="Picture 8" descr="Vaizdo rezultatas pagal uÅ¾klausÄ âIstorinÄs baltÅ³ Å¾emÄsâ">
            <a:extLst>
              <a:ext uri="{FF2B5EF4-FFF2-40B4-BE49-F238E27FC236}">
                <a16:creationId xmlns:a16="http://schemas.microsoft.com/office/drawing/2014/main" id="{44A572E8-C821-4841-ACFC-4C6C2BED90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7155" y="1548663"/>
            <a:ext cx="4558018" cy="497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453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2991</Words>
  <Application>Microsoft Office PowerPoint</Application>
  <PresentationFormat>Widescreen</PresentationFormat>
  <Paragraphs>259</Paragraphs>
  <Slides>70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7" baseType="lpstr">
      <vt:lpstr>Arial</vt:lpstr>
      <vt:lpstr>Calibri</vt:lpstr>
      <vt:lpstr>Calibri Light</vt:lpstr>
      <vt:lpstr>Roboto Condensed</vt:lpstr>
      <vt:lpstr>Office Theme</vt:lpstr>
      <vt:lpstr>Packager Shell Object</vt:lpstr>
      <vt:lpstr>Acrobat Document</vt:lpstr>
      <vt:lpstr>BALTŲ SAULĖS PARKAS Mitologinės poilsinės ir žaidimų erdvės projekto koncepcija</vt:lpstr>
      <vt:lpstr>Pranešimo tematika</vt:lpstr>
      <vt:lpstr>Baltų saulės parko idėja Tauralaukyje</vt:lpstr>
      <vt:lpstr>Kultūrinio kraštovaizdžio sąvasties prasmė?</vt:lpstr>
      <vt:lpstr>PowerPoint Presentation</vt:lpstr>
      <vt:lpstr>Kultūrinis kraštovaizdis?</vt:lpstr>
      <vt:lpstr>Tradiciškumas ir unikalumas?</vt:lpstr>
      <vt:lpstr>Baltų kultūros fenomenas</vt:lpstr>
      <vt:lpstr>Istorinis kontekstas</vt:lpstr>
      <vt:lpstr>BALTŲ PASAULIO SAMPRATA. PASAULIO MEDIS</vt:lpstr>
      <vt:lpstr>Baltų kultūros teritorinė sklaida</vt:lpstr>
      <vt:lpstr>PowerPoint Presentation</vt:lpstr>
      <vt:lpstr>PowerPoint Presentation</vt:lpstr>
      <vt:lpstr>  BALTIŠKOJO KRAŠTOVAIZDŽIO ŽENKLŲ INTERPRETAVIMAS XXI AMŽIUJE  </vt:lpstr>
      <vt:lpstr>Kaip galim pritaikyti savo kūryboje baltiškąją kultūrą? Filosofija, tradicija ir sodo – parko estetika</vt:lpstr>
      <vt:lpstr>Kaip praeityje rasti ir pritaikyti šiandien tai, kas suteiktų prasmę dabartinei tautos būčiai ir jos ateičiai?</vt:lpstr>
      <vt:lpstr>Kai kurie naudotinos baltiškosios simbolikos aspektai</vt:lpstr>
      <vt:lpstr>PowerPoint Presentation</vt:lpstr>
      <vt:lpstr>PowerPoint Presentation</vt:lpstr>
      <vt:lpstr>Baltiškoji simbolika audiniuose</vt:lpstr>
      <vt:lpstr>PowerPoint Presentation</vt:lpstr>
      <vt:lpstr>PowerPoint Presentation</vt:lpstr>
      <vt:lpstr>Verpstė</vt:lpstr>
      <vt:lpstr>Pasaulio modelio samprata</vt:lpstr>
      <vt:lpstr>PowerPoint Presentation</vt:lpstr>
      <vt:lpstr>PowerPoint Presentation</vt:lpstr>
      <vt:lpstr>PowerPoint Presentation</vt:lpstr>
      <vt:lpstr>Mūsų protėviai turėjo savo Zodiako ženklų sistemą </vt:lpstr>
      <vt:lpstr>Baltiškosios kultūros ženklai kraštovaizdyje</vt:lpstr>
      <vt:lpstr>PowerPoint Presentation</vt:lpstr>
      <vt:lpstr>PowerPoint Presentation</vt:lpstr>
      <vt:lpstr>PowerPoint Presentation</vt:lpstr>
      <vt:lpstr>Akmuo kaip bendruomenės kultūros centro simbolis šventvietėse </vt:lpstr>
      <vt:lpstr>Kai kurie baltų kultūros parkų ar jų fragmentų  kūrimo atvejai</vt:lpstr>
      <vt:lpstr>Parkų projektų idėjos</vt:lpstr>
      <vt:lpstr>Baltų kultūros parko Kinijoje kompozicijos idėja</vt:lpstr>
      <vt:lpstr>Idėjos generavimas</vt:lpstr>
      <vt:lpstr>Tea house and its environment in the Emperor Katsura’s Villa in Kyoto, representing art synthesis of Japanese garden architecture (photos by P. Grecevičius). </vt:lpstr>
      <vt:lpstr>Idėjos realizavimas</vt:lpstr>
      <vt:lpstr>PowerPoint Presentation</vt:lpstr>
      <vt:lpstr>BALTŲ KULTŪROS PARKAS ŠIAULIUOSE</vt:lpstr>
      <vt:lpstr>Baltiškojo kraštovaizdžio ženklų naudojimo patirtis ir galimybės XXI amžiuje</vt:lpstr>
      <vt:lpstr>Bernati, Pavilosta, Vilkija,...</vt:lpstr>
      <vt:lpstr>Neringa</vt:lpstr>
      <vt:lpstr>Nida</vt:lpstr>
      <vt:lpstr>PowerPoint Presentation</vt:lpstr>
      <vt:lpstr>Šventoji</vt:lpstr>
      <vt:lpstr>Juodkrantė</vt:lpstr>
      <vt:lpstr>PowerPoint Presentation</vt:lpstr>
      <vt:lpstr>PowerPoint Presentation</vt:lpstr>
      <vt:lpstr>Mažeikiai</vt:lpstr>
      <vt:lpstr>Gdansk Baby Pruskie </vt:lpstr>
      <vt:lpstr>Saulės aikštė</vt:lpstr>
      <vt:lpstr>PowerPoint Presentation</vt:lpstr>
      <vt:lpstr>Winds Garden in Latvia</vt:lpstr>
      <vt:lpstr>Vaikų žaidimų įranga Liepojoje</vt:lpstr>
      <vt:lpstr>PowerPoint Presentation</vt:lpstr>
      <vt:lpstr>Latvijos patirtis. Smarde miestelio sodas „Vėjų parkas“.</vt:lpstr>
      <vt:lpstr> </vt:lpstr>
      <vt:lpstr>PowerPoint Presentation</vt:lpstr>
      <vt:lpstr>Kelmė </vt:lpstr>
      <vt:lpstr>Kaip galim pritaikyti savo kūryboje baltiškąją kultūrą? Filosofija, tradicija ir sodo – parko estetika</vt:lpstr>
      <vt:lpstr>Baltų saulės parko preliminari vizija</vt:lpstr>
      <vt:lpstr>Esamos būklės tyrimai ir vertinimas Reljefas Tauralaukio geologija Mikroklimatas, insoliacija Dirvožemis Aplinka, ekologija Rekreaciniai ištekliai Želdiniai Architektūra Gyventojų struktūra Intelektualinis potencialas Susisiekimas    </vt:lpstr>
      <vt:lpstr>Parko filosofija</vt:lpstr>
      <vt:lpstr>Parko veikla turėtų būti planuojama laikantis principų:</vt:lpstr>
      <vt:lpstr>Parko planinė struktūra</vt:lpstr>
      <vt:lpstr>Parko statiniai ir įrenginiai:</vt:lpstr>
      <vt:lpstr>Jūsų pasiūlymai, idėjos, norai,...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BALTIŠKOJO KRAŠTOVAIZDŽIO ŽENKLŲ INTERPRETAVIMAS XXI AMŽIUJE 2018-04-09</dc:title>
  <dc:creator>Petras Gre</dc:creator>
  <cp:lastModifiedBy>Petras Gre</cp:lastModifiedBy>
  <cp:revision>110</cp:revision>
  <dcterms:created xsi:type="dcterms:W3CDTF">2018-03-29T07:09:44Z</dcterms:created>
  <dcterms:modified xsi:type="dcterms:W3CDTF">2023-02-24T06:55:29Z</dcterms:modified>
</cp:coreProperties>
</file>