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4" r:id="rId2"/>
    <p:sldId id="285" r:id="rId3"/>
    <p:sldId id="286" r:id="rId4"/>
    <p:sldId id="298" r:id="rId5"/>
    <p:sldId id="29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7" r:id="rId16"/>
    <p:sldId id="29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Vidutinis stilius 2 – paryškinima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Vidutinis stilius 2 – paryškinima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eminis stilius 1 – paryškinima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>
        <p:scale>
          <a:sx n="100" d="100"/>
          <a:sy n="100" d="100"/>
        </p:scale>
        <p:origin x="-1932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759C7-DC8E-4820-9493-564ACA2735A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E7539-79AA-405D-9EE2-43C09881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9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19EC-49D1-4680-9002-D96E71893E9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27C-AC49-4343-A873-FDF0E69C98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19EC-49D1-4680-9002-D96E71893E9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27C-AC49-4343-A873-FDF0E69C9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19EC-49D1-4680-9002-D96E71893E9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27C-AC49-4343-A873-FDF0E69C9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19EC-49D1-4680-9002-D96E71893E9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27C-AC49-4343-A873-FDF0E69C9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19EC-49D1-4680-9002-D96E71893E9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27C-AC49-4343-A873-FDF0E69C988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19EC-49D1-4680-9002-D96E71893E9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27C-AC49-4343-A873-FDF0E69C9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19EC-49D1-4680-9002-D96E71893E9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27C-AC49-4343-A873-FDF0E69C988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19EC-49D1-4680-9002-D96E71893E9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27C-AC49-4343-A873-FDF0E69C9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19EC-49D1-4680-9002-D96E71893E9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27C-AC49-4343-A873-FDF0E69C9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19EC-49D1-4680-9002-D96E71893E9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27C-AC49-4343-A873-FDF0E69C98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19EC-49D1-4680-9002-D96E71893E9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27C-AC49-4343-A873-FDF0E69C9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C319EC-49D1-4680-9002-D96E71893E9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329D27C-AC49-4343-A873-FDF0E69C98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636912"/>
            <a:ext cx="8712967" cy="792163"/>
          </a:xfrm>
        </p:spPr>
        <p:txBody>
          <a:bodyPr>
            <a:noAutofit/>
          </a:bodyPr>
          <a:lstStyle/>
          <a:p>
            <a:pPr algn="ctr"/>
            <a:r>
              <a:rPr lang="lt-LT" sz="2800" dirty="0"/>
              <a:t>NVO ir </a:t>
            </a:r>
            <a:r>
              <a:rPr lang="lt-LT" sz="2800" dirty="0" smtClean="0"/>
              <a:t>savivaldybių bendradarbiavimas</a:t>
            </a:r>
            <a:r>
              <a:rPr lang="lt-LT" sz="2800" dirty="0"/>
              <a:t>: </a:t>
            </a: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en-US" sz="2800" dirty="0" err="1" smtClean="0"/>
              <a:t>Klaip</a:t>
            </a:r>
            <a:r>
              <a:rPr lang="lt-LT" sz="2800" dirty="0" err="1" smtClean="0"/>
              <a:t>ėdos</a:t>
            </a:r>
            <a:r>
              <a:rPr lang="lt-LT" sz="2800" dirty="0" smtClean="0"/>
              <a:t> m patirtis</a:t>
            </a:r>
            <a:endParaRPr lang="lt-LT" sz="2800" dirty="0">
              <a:solidFill>
                <a:schemeClr val="accent2"/>
              </a:solidFill>
              <a:latin typeface="Tahoma" pitchFamily="34" charset="0"/>
            </a:endParaRPr>
          </a:p>
        </p:txBody>
      </p:sp>
      <p:pic>
        <p:nvPicPr>
          <p:cNvPr id="3076" name="Picture 4" descr="kcm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83" y="116632"/>
            <a:ext cx="14922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086042" y="5644510"/>
            <a:ext cx="27359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lt-LT" b="1" dirty="0" smtClean="0">
                <a:solidFill>
                  <a:schemeClr val="accent2"/>
                </a:solidFill>
              </a:rPr>
              <a:t>Simonas Gentvilas</a:t>
            </a:r>
          </a:p>
          <a:p>
            <a:pPr algn="ctr"/>
            <a:r>
              <a:rPr lang="lt-LT" b="1" dirty="0" smtClean="0">
                <a:solidFill>
                  <a:schemeClr val="accent2"/>
                </a:solidFill>
              </a:rPr>
              <a:t>2016-02-18</a:t>
            </a:r>
            <a:endParaRPr lang="lt-LT" b="1" dirty="0" smtClean="0">
              <a:solidFill>
                <a:schemeClr val="accent2"/>
              </a:solidFill>
            </a:endParaRPr>
          </a:p>
          <a:p>
            <a:pPr algn="ctr"/>
            <a:r>
              <a:rPr lang="lt-LT" b="1" dirty="0" smtClean="0">
                <a:solidFill>
                  <a:schemeClr val="accent2"/>
                </a:solidFill>
              </a:rPr>
              <a:t>Vilnius</a:t>
            </a:r>
            <a:endParaRPr lang="lt-LT" b="1" dirty="0" smtClean="0">
              <a:solidFill>
                <a:schemeClr val="accent2"/>
              </a:solidFill>
            </a:endParaRPr>
          </a:p>
          <a:p>
            <a:pPr algn="ctr"/>
            <a:endParaRPr lang="lt-LT" b="1" dirty="0">
              <a:solidFill>
                <a:schemeClr val="accent2"/>
              </a:solidFill>
            </a:endParaRPr>
          </a:p>
        </p:txBody>
      </p:sp>
      <p:pic>
        <p:nvPicPr>
          <p:cNvPr id="3087" name="Picture 15" descr="leidiniu 030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9144000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0" y="3860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0" y="54451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12725"/>
            <a:ext cx="4552950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545" y="212725"/>
            <a:ext cx="4630193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0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4" y="332656"/>
            <a:ext cx="834226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8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2060848"/>
            <a:ext cx="819668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8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640960" cy="9906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Gyventojų ir suinteresuotų grupių įtraukimas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635317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2069231"/>
            <a:ext cx="32099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5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" y="188640"/>
            <a:ext cx="900626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8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 smtClean="0"/>
              <a:t>SADM bendruomenes nuvilia, </a:t>
            </a:r>
            <a:br>
              <a:rPr lang="sv-SE" dirty="0" smtClean="0"/>
            </a:br>
            <a:r>
              <a:rPr lang="sv-SE" dirty="0" smtClean="0"/>
              <a:t>mes </a:t>
            </a:r>
            <a:r>
              <a:rPr lang="lt-LT" dirty="0" smtClean="0"/>
              <a:t>nuvylimą kompensuosime dvigubai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2016-aisiais 325 000 Eur</a:t>
            </a:r>
            <a:r>
              <a:rPr lang="lt-LT" dirty="0" smtClean="0"/>
              <a:t>ų kiemų infrastruktūros lėšų bus paskirstyta per vietos bendruomenių išgrynintus prioritetus: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7"/>
            <a:ext cx="6552728" cy="40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064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ctrTitle"/>
          </p:nvPr>
        </p:nvSpPr>
        <p:spPr>
          <a:xfrm>
            <a:off x="-180528" y="1371600"/>
            <a:ext cx="9361040" cy="1927225"/>
          </a:xfrm>
        </p:spPr>
        <p:txBody>
          <a:bodyPr/>
          <a:lstStyle/>
          <a:p>
            <a:pPr algn="r"/>
            <a:r>
              <a:rPr lang="en-US" sz="3600" dirty="0" err="1" smtClean="0"/>
              <a:t>Kvie</a:t>
            </a:r>
            <a:r>
              <a:rPr lang="lt-LT" sz="3600" dirty="0" err="1" smtClean="0"/>
              <a:t>čiame</a:t>
            </a:r>
            <a:r>
              <a:rPr lang="lt-LT" sz="3600" dirty="0" smtClean="0"/>
              <a:t> NVO plėstis Klaipėdoje</a:t>
            </a:r>
            <a:r>
              <a:rPr lang="sv-SE" sz="3600" dirty="0" smtClean="0"/>
              <a:t>!</a:t>
            </a:r>
            <a:r>
              <a:rPr lang="sv-SE" sz="4000" dirty="0" smtClean="0"/>
              <a:t/>
            </a:r>
            <a:br>
              <a:rPr lang="sv-SE" sz="4000" dirty="0" smtClean="0"/>
            </a:br>
            <a:r>
              <a:rPr lang="sv-SE" sz="4000" dirty="0"/>
              <a:t/>
            </a:r>
            <a:br>
              <a:rPr lang="sv-SE" sz="4000" dirty="0"/>
            </a:br>
            <a:r>
              <a:rPr lang="sv-SE" sz="2800" dirty="0" smtClean="0"/>
              <a:t>			</a:t>
            </a:r>
            <a:r>
              <a:rPr lang="sv-SE" sz="1600" dirty="0" smtClean="0"/>
              <a:t>Simonas.gentvilas@klaipeda.lt</a:t>
            </a:r>
            <a:endParaRPr lang="en-US" sz="1600" dirty="0"/>
          </a:p>
        </p:txBody>
      </p:sp>
      <p:sp>
        <p:nvSpPr>
          <p:cNvPr id="6" name="Antrinis pavadinima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fbcdn-sphotos-e-a.akamaihd.net/hphotos-ak-ash3/549572_426343614138035_56563461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8" y="3501008"/>
            <a:ext cx="9180512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2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 smtClean="0"/>
              <a:t>2013-2020 metų strategijos ašis</a:t>
            </a:r>
            <a:endParaRPr lang="en-US" sz="2800" dirty="0"/>
          </a:p>
        </p:txBody>
      </p:sp>
      <p:graphicFrame>
        <p:nvGraphicFramePr>
          <p:cNvPr id="8" name="Turinio vietos rezervavimo ženklas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5627783"/>
              </p:ext>
            </p:extLst>
          </p:nvPr>
        </p:nvGraphicFramePr>
        <p:xfrm>
          <a:off x="251520" y="1940993"/>
          <a:ext cx="3312368" cy="4248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368"/>
              </a:tblGrid>
              <a:tr h="1416157">
                <a:tc>
                  <a:txBody>
                    <a:bodyPr/>
                    <a:lstStyle/>
                    <a:p>
                      <a:pPr indent="45021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t-LT" sz="2000" b="1" cap="all" dirty="0">
                          <a:effectLst/>
                          <a:latin typeface="Times New Roman"/>
                          <a:ea typeface="SimSun"/>
                        </a:rPr>
                        <a:t>1.1. Tikslas. </a:t>
                      </a:r>
                      <a:r>
                        <a:rPr lang="lt-LT" sz="2000" b="1" dirty="0">
                          <a:effectLst/>
                          <a:latin typeface="Times New Roman"/>
                          <a:ea typeface="SimSun"/>
                        </a:rPr>
                        <a:t>Skatinti miesto gyventojų bendruomeniškumą ir pilietiškumą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16157">
                <a:tc>
                  <a:txBody>
                    <a:bodyPr/>
                    <a:lstStyle/>
                    <a:p>
                      <a:pPr indent="45021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t-LT" sz="2000" cap="all" dirty="0" smtClean="0">
                          <a:effectLst/>
                          <a:latin typeface="Times New Roman"/>
                          <a:ea typeface="SimSun"/>
                        </a:rPr>
                        <a:t>1.1. TIKSLAS. </a:t>
                      </a:r>
                      <a:r>
                        <a:rPr lang="lt-LT" sz="2000" dirty="0">
                          <a:effectLst/>
                          <a:latin typeface="Times New Roman"/>
                          <a:ea typeface="SimSun"/>
                        </a:rPr>
                        <a:t>Skatinti bendruomenių ir visuomeninių organizacijų kūrimąsi ir plėtrą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16157">
                <a:tc>
                  <a:txBody>
                    <a:bodyPr/>
                    <a:lstStyle/>
                    <a:p>
                      <a:pPr indent="45021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t-LT" sz="2000" cap="all" dirty="0">
                          <a:effectLst/>
                        </a:rPr>
                        <a:t>1.1.1. Uždavinys. </a:t>
                      </a:r>
                      <a:r>
                        <a:rPr lang="lt-LT" sz="2000" dirty="0">
                          <a:effectLst/>
                        </a:rPr>
                        <a:t>Skatinti bendruomenių ir visuomeninių organizacijų kūrimąsi ir plėtrą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</a:tr>
            </a:tbl>
          </a:graphicData>
        </a:graphic>
      </p:graphicFrame>
      <p:sp>
        <p:nvSpPr>
          <p:cNvPr id="7" name="Turinio vietos rezervavimo ženklas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18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40" y="2079554"/>
            <a:ext cx="5040560" cy="397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30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Genius loci</a:t>
            </a:r>
            <a:r>
              <a:rPr lang="lt-LT" dirty="0" smtClean="0"/>
              <a:t>: Klaipėdos atvejis</a:t>
            </a:r>
            <a:endParaRPr lang="en-US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 smtClean="0"/>
              <a:t>Klaipėda </a:t>
            </a:r>
            <a:r>
              <a:rPr lang="lt-LT" dirty="0"/>
              <a:t>– </a:t>
            </a:r>
            <a:r>
              <a:rPr lang="lt-LT" dirty="0" err="1"/>
              <a:t>suvažiavėlių</a:t>
            </a:r>
            <a:r>
              <a:rPr lang="lt-LT" dirty="0"/>
              <a:t> </a:t>
            </a:r>
            <a:r>
              <a:rPr lang="lt-LT" dirty="0" smtClean="0"/>
              <a:t>miestas:</a:t>
            </a:r>
          </a:p>
          <a:p>
            <a:pPr lvl="1"/>
            <a:r>
              <a:rPr lang="lt-LT" dirty="0" smtClean="0"/>
              <a:t>Silpno identiteto miestas;</a:t>
            </a:r>
          </a:p>
          <a:p>
            <a:pPr lvl="1"/>
            <a:r>
              <a:rPr lang="lt-LT" dirty="0" smtClean="0"/>
              <a:t>Neprieraišios bendruomenės miestas</a:t>
            </a:r>
          </a:p>
          <a:p>
            <a:pPr lvl="1"/>
            <a:r>
              <a:rPr lang="lt-LT" dirty="0" smtClean="0"/>
              <a:t>Naujos architektūros miestas.</a:t>
            </a:r>
          </a:p>
          <a:p>
            <a:r>
              <a:rPr lang="lt-LT" dirty="0" smtClean="0"/>
              <a:t>Tuo pačiu:</a:t>
            </a:r>
          </a:p>
          <a:p>
            <a:pPr lvl="1"/>
            <a:r>
              <a:rPr lang="lt-LT" dirty="0" smtClean="0"/>
              <a:t>Avantiūristų miestas</a:t>
            </a:r>
            <a:endParaRPr lang="lt-LT" dirty="0"/>
          </a:p>
          <a:p>
            <a:pPr lvl="1"/>
            <a:r>
              <a:rPr lang="lt-LT" dirty="0"/>
              <a:t>Galimybių </a:t>
            </a:r>
            <a:r>
              <a:rPr lang="lt-LT" dirty="0" smtClean="0"/>
              <a:t>miestas</a:t>
            </a:r>
          </a:p>
          <a:p>
            <a:pPr lvl="1"/>
            <a:r>
              <a:rPr lang="lt-LT" dirty="0" smtClean="0"/>
              <a:t>Veiklių ir ambicingų piliečių miestas;</a:t>
            </a:r>
          </a:p>
          <a:p>
            <a:pPr lvl="1"/>
            <a:endParaRPr lang="lt-LT" dirty="0"/>
          </a:p>
          <a:p>
            <a:endParaRPr lang="lt-LT" dirty="0" smtClean="0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5124" name="Picture 4" descr="http://www.krastogidas.lt/media/img/thumb/Albatrosas/Albatrosa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799"/>
            <a:ext cx="3653898" cy="487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19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Kultūra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50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Socialinė apsauga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b="1" dirty="0" smtClean="0"/>
              <a:t>2015 m. </a:t>
            </a:r>
            <a:r>
              <a:rPr lang="sv-SE" b="1" dirty="0"/>
              <a:t>p</a:t>
            </a:r>
            <a:r>
              <a:rPr lang="lt-LT" b="1" dirty="0" err="1" smtClean="0"/>
              <a:t>er</a:t>
            </a:r>
            <a:r>
              <a:rPr lang="lt-LT" b="1" dirty="0" smtClean="0"/>
              <a:t> NVO paskirst</a:t>
            </a:r>
            <a:r>
              <a:rPr lang="sv-SE" b="1" dirty="0" smtClean="0"/>
              <a:t>yta</a:t>
            </a:r>
            <a:r>
              <a:rPr lang="lt-LT" b="1" dirty="0" smtClean="0"/>
              <a:t> </a:t>
            </a:r>
            <a:r>
              <a:rPr lang="lt-LT" b="1" dirty="0"/>
              <a:t>37,43 </a:t>
            </a:r>
            <a:r>
              <a:rPr lang="sv-SE" b="1" dirty="0" smtClean="0"/>
              <a:t>% </a:t>
            </a:r>
            <a:r>
              <a:rPr lang="lt-LT" dirty="0" smtClean="0"/>
              <a:t>vis</a:t>
            </a:r>
            <a:r>
              <a:rPr lang="lt-LT" dirty="0"/>
              <a:t>ų</a:t>
            </a:r>
            <a:r>
              <a:rPr lang="lt-LT" dirty="0" smtClean="0"/>
              <a:t> socialinių </a:t>
            </a:r>
            <a:r>
              <a:rPr lang="lt-LT" dirty="0"/>
              <a:t>paslaugų organizavimui </a:t>
            </a:r>
            <a:r>
              <a:rPr lang="lt-LT" dirty="0" smtClean="0"/>
              <a:t>skirtų lėšų.</a:t>
            </a:r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2015 m. </a:t>
            </a:r>
            <a:r>
              <a:rPr lang="sv-SE" dirty="0"/>
              <a:t>i</a:t>
            </a:r>
            <a:r>
              <a:rPr lang="lt-LT" dirty="0" smtClean="0"/>
              <a:t>š </a:t>
            </a:r>
            <a:r>
              <a:rPr lang="lt-LT" dirty="0"/>
              <a:t>savivaldybės biudžeto lėšų iš dalies </a:t>
            </a:r>
            <a:r>
              <a:rPr lang="lt-LT" dirty="0" err="1" smtClean="0"/>
              <a:t>finansuo</a:t>
            </a:r>
            <a:r>
              <a:rPr lang="sv-SE" dirty="0" smtClean="0"/>
              <a:t>t</a:t>
            </a:r>
            <a:r>
              <a:rPr lang="lt-LT" dirty="0" smtClean="0"/>
              <a:t>i </a:t>
            </a:r>
            <a:r>
              <a:rPr lang="sv-SE" b="1" dirty="0" smtClean="0"/>
              <a:t>26 NVO </a:t>
            </a:r>
            <a:r>
              <a:rPr lang="lt-LT" b="1" dirty="0" smtClean="0"/>
              <a:t>socialiniai projektai</a:t>
            </a:r>
            <a:r>
              <a:rPr lang="sv-SE" b="1" dirty="0" smtClean="0"/>
              <a:t>.</a:t>
            </a:r>
          </a:p>
          <a:p>
            <a:r>
              <a:rPr lang="sv-SE" dirty="0"/>
              <a:t>I</a:t>
            </a:r>
            <a:r>
              <a:rPr lang="lt-LT" dirty="0" smtClean="0"/>
              <a:t>š </a:t>
            </a:r>
            <a:r>
              <a:rPr lang="lt-LT" dirty="0"/>
              <a:t>8 </a:t>
            </a:r>
            <a:r>
              <a:rPr lang="sv-SE" dirty="0" smtClean="0"/>
              <a:t>NVO </a:t>
            </a:r>
            <a:r>
              <a:rPr lang="lt-LT" b="1" dirty="0" smtClean="0"/>
              <a:t>perkamos </a:t>
            </a:r>
            <a:r>
              <a:rPr lang="lt-LT" dirty="0"/>
              <a:t>socialinės paslaugos (</a:t>
            </a:r>
            <a:r>
              <a:rPr lang="lt-LT" b="1" dirty="0"/>
              <a:t>377</a:t>
            </a:r>
            <a:r>
              <a:rPr lang="lt-LT" dirty="0"/>
              <a:t> vietos/asmenys</a:t>
            </a:r>
            <a:r>
              <a:rPr lang="lt-LT" dirty="0" smtClean="0"/>
              <a:t>)</a:t>
            </a:r>
            <a:r>
              <a:rPr lang="sv-SE" dirty="0" smtClean="0"/>
              <a:t>.</a:t>
            </a:r>
          </a:p>
          <a:p>
            <a:r>
              <a:rPr lang="lt-LT" dirty="0"/>
              <a:t>2015 m. </a:t>
            </a:r>
            <a:r>
              <a:rPr lang="lt-LT" dirty="0" smtClean="0"/>
              <a:t>finansuot</a:t>
            </a:r>
            <a:r>
              <a:rPr lang="sv-SE" dirty="0"/>
              <a:t>i</a:t>
            </a:r>
            <a:r>
              <a:rPr lang="lt-LT" dirty="0" smtClean="0"/>
              <a:t> </a:t>
            </a:r>
            <a:r>
              <a:rPr lang="lt-LT" b="1" dirty="0"/>
              <a:t>3 projektai</a:t>
            </a:r>
            <a:r>
              <a:rPr lang="lt-LT" dirty="0"/>
              <a:t> </a:t>
            </a:r>
            <a:r>
              <a:rPr lang="lt-LT" b="1" dirty="0"/>
              <a:t>socialinių paslaugų infrastruktūrai </a:t>
            </a:r>
            <a:r>
              <a:rPr lang="lt-LT" b="1" dirty="0" smtClean="0"/>
              <a:t>gerinti</a:t>
            </a:r>
            <a:r>
              <a:rPr lang="sv-SE" b="1" dirty="0" smtClean="0"/>
              <a:t> </a:t>
            </a:r>
            <a:r>
              <a:rPr lang="lt-LT" dirty="0" smtClean="0"/>
              <a:t>(</a:t>
            </a:r>
            <a:r>
              <a:rPr lang="lt-LT" dirty="0" err="1" smtClean="0"/>
              <a:t>VšĮ</a:t>
            </a:r>
            <a:r>
              <a:rPr lang="lt-LT" dirty="0" smtClean="0"/>
              <a:t> </a:t>
            </a:r>
            <a:r>
              <a:rPr lang="lt-LT" dirty="0"/>
              <a:t>Telšių vyskupijos </a:t>
            </a:r>
            <a:r>
              <a:rPr lang="lt-LT" dirty="0" err="1"/>
              <a:t>Caritas</a:t>
            </a:r>
            <a:r>
              <a:rPr lang="lt-LT" dirty="0"/>
              <a:t> Klaipėdos regiono globos namai, Lietuvos sutrikusio intelekto žmonių globos bendrija „Klaipėdos viltis“ ir Klaipėdos specialioji mokykla-</a:t>
            </a:r>
            <a:r>
              <a:rPr lang="lt-LT" dirty="0" err="1"/>
              <a:t>daugiafunkcis</a:t>
            </a:r>
            <a:r>
              <a:rPr lang="lt-LT" dirty="0"/>
              <a:t> centras „</a:t>
            </a:r>
            <a:r>
              <a:rPr lang="lt-LT" dirty="0" err="1"/>
              <a:t>Svetliačiok</a:t>
            </a:r>
            <a:r>
              <a:rPr lang="lt-LT" dirty="0"/>
              <a:t>“).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Lentelė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551233"/>
              </p:ext>
            </p:extLst>
          </p:nvPr>
        </p:nvGraphicFramePr>
        <p:xfrm>
          <a:off x="539553" y="2204864"/>
          <a:ext cx="8208913" cy="169963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237629"/>
                <a:gridCol w="1742310"/>
                <a:gridCol w="1742310"/>
                <a:gridCol w="1743332"/>
                <a:gridCol w="1743332"/>
              </a:tblGrid>
              <a:tr h="14195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NVO socialinių projektų finansavimui skirtos lėšos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Neįgaliųjų reabilitacijos projektams skirtos lėšos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</a:rPr>
                        <a:t>Projektams, skirtiems NVO infrastruktūrai gerinti skirtos lėšos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</a:rPr>
                        <a:t>Pagal kompensavimo sutartis skiriamos lėšos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Perkamoms paslaugoms skirtos lėšos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>
                          <a:effectLst/>
                        </a:rPr>
                        <a:t>31 </a:t>
                      </a:r>
                      <a:r>
                        <a:rPr lang="lt-LT" sz="1200" b="1" dirty="0" smtClean="0">
                          <a:effectLst/>
                        </a:rPr>
                        <a:t>858</a:t>
                      </a:r>
                      <a:r>
                        <a:rPr lang="sv-SE" sz="1200" b="1" dirty="0" smtClean="0">
                          <a:effectLst/>
                        </a:rPr>
                        <a:t> €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>
                          <a:effectLst/>
                        </a:rPr>
                        <a:t>238 </a:t>
                      </a:r>
                      <a:r>
                        <a:rPr lang="lt-LT" sz="1200" b="1" dirty="0" smtClean="0">
                          <a:effectLst/>
                        </a:rPr>
                        <a:t>276</a:t>
                      </a:r>
                      <a:r>
                        <a:rPr lang="sv-SE" sz="1200" b="1" dirty="0" smtClean="0">
                          <a:effectLst/>
                        </a:rPr>
                        <a:t> </a:t>
                      </a:r>
                      <a:r>
                        <a:rPr lang="sv-SE" sz="1000" b="1" dirty="0" smtClean="0">
                          <a:effectLst/>
                        </a:rPr>
                        <a:t>€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>
                          <a:effectLst/>
                        </a:rPr>
                        <a:t>94 </a:t>
                      </a:r>
                      <a:r>
                        <a:rPr lang="lt-LT" sz="1200" b="1" dirty="0" smtClean="0">
                          <a:effectLst/>
                        </a:rPr>
                        <a:t>339</a:t>
                      </a:r>
                      <a:r>
                        <a:rPr lang="sv-SE" sz="1200" b="1" dirty="0" smtClean="0">
                          <a:effectLst/>
                        </a:rPr>
                        <a:t> </a:t>
                      </a:r>
                      <a:r>
                        <a:rPr lang="sv-SE" sz="1000" b="1" dirty="0" smtClean="0">
                          <a:effectLst/>
                        </a:rPr>
                        <a:t>€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>
                          <a:effectLst/>
                        </a:rPr>
                        <a:t>168 </a:t>
                      </a:r>
                      <a:r>
                        <a:rPr lang="lt-LT" sz="1200" b="1" dirty="0" smtClean="0">
                          <a:effectLst/>
                        </a:rPr>
                        <a:t>133</a:t>
                      </a:r>
                      <a:r>
                        <a:rPr lang="sv-SE" sz="1200" b="1" dirty="0" smtClean="0">
                          <a:effectLst/>
                        </a:rPr>
                        <a:t> </a:t>
                      </a:r>
                      <a:r>
                        <a:rPr lang="sv-SE" sz="1000" b="1" dirty="0" smtClean="0">
                          <a:effectLst/>
                        </a:rPr>
                        <a:t>€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>
                          <a:effectLst/>
                        </a:rPr>
                        <a:t>1 457 </a:t>
                      </a:r>
                      <a:r>
                        <a:rPr lang="lt-LT" sz="1200" b="1" dirty="0" smtClean="0">
                          <a:effectLst/>
                        </a:rPr>
                        <a:t>434</a:t>
                      </a:r>
                      <a:r>
                        <a:rPr lang="sv-SE" sz="1200" b="1" dirty="0" smtClean="0">
                          <a:effectLst/>
                        </a:rPr>
                        <a:t> </a:t>
                      </a:r>
                      <a:r>
                        <a:rPr lang="sv-SE" sz="1000" b="1" dirty="0" smtClean="0">
                          <a:effectLst/>
                        </a:rPr>
                        <a:t>€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65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Reformuotas </a:t>
            </a:r>
            <a:r>
              <a:rPr lang="lt-LT" dirty="0" smtClean="0"/>
              <a:t>sporto </a:t>
            </a:r>
            <a:r>
              <a:rPr lang="lt-LT" dirty="0" err="1" smtClean="0"/>
              <a:t>sektori</a:t>
            </a:r>
            <a:r>
              <a:rPr lang="sv-SE" dirty="0" smtClean="0"/>
              <a:t>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/>
              <a:t>Priežastys: nepasitenkinimas savivaldybės finansuojamo sporto sektoriaus rodikliais.</a:t>
            </a:r>
          </a:p>
          <a:p>
            <a:r>
              <a:rPr lang="lt-LT" dirty="0" smtClean="0"/>
              <a:t>Reformos akcentas: vaikų fizinio aktyvumo didinimas;</a:t>
            </a:r>
          </a:p>
          <a:p>
            <a:r>
              <a:rPr lang="lt-LT" dirty="0" smtClean="0"/>
              <a:t>Startas: Sporto kongresas</a:t>
            </a:r>
          </a:p>
          <a:p>
            <a:r>
              <a:rPr lang="lt-LT" dirty="0" smtClean="0"/>
              <a:t>Pagrindiniai reformos įrankiai:</a:t>
            </a:r>
          </a:p>
          <a:p>
            <a:pPr lvl="1"/>
            <a:r>
              <a:rPr lang="lt-LT" dirty="0" smtClean="0"/>
              <a:t>Išgrynintos 16 iš 27 kertinių sporto šakų finansuojamų biudžetiniuose sporto klubuose;</a:t>
            </a:r>
          </a:p>
          <a:p>
            <a:pPr lvl="1"/>
            <a:r>
              <a:rPr lang="lt-LT" dirty="0" smtClean="0"/>
              <a:t>Reorganizuoti biudžetiniai sporto centrai;</a:t>
            </a:r>
          </a:p>
          <a:p>
            <a:pPr lvl="1"/>
            <a:r>
              <a:rPr lang="lt-LT" dirty="0" smtClean="0"/>
              <a:t>Sukurtas sporto krepšelis privačiuose sporto klubuose sportuojantiems vaikams</a:t>
            </a:r>
          </a:p>
          <a:p>
            <a:pPr lvl="1"/>
            <a:r>
              <a:rPr lang="lt-LT" dirty="0" smtClean="0"/>
              <a:t>Aiškios ir objektyvios profesionalų sporto klubų finansavimo taisyklės; </a:t>
            </a:r>
          </a:p>
          <a:p>
            <a:pPr lvl="1"/>
            <a:r>
              <a:rPr lang="lt-LT" dirty="0"/>
              <a:t>Politinis įsipareigojimas sportui skirti 3,5% </a:t>
            </a:r>
            <a:r>
              <a:rPr lang="lt-LT" dirty="0" smtClean="0"/>
              <a:t>miesto biudžeto;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1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Rezultatai: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0788"/>
            <a:ext cx="4296764" cy="419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20787"/>
            <a:ext cx="4680520" cy="422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4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Visuomeninių tarybų prie miesto Tarybos plėtra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19 visuomeninių tarybų, per 250 narių iš per 50 organizacijų;</a:t>
            </a:r>
          </a:p>
          <a:p>
            <a:r>
              <a:rPr lang="lt-LT" dirty="0" smtClean="0"/>
              <a:t>Iniciatyvų ir rezoliucijų „iš apačios“ šaltinis;</a:t>
            </a:r>
          </a:p>
          <a:p>
            <a:r>
              <a:rPr lang="lt-LT" dirty="0" smtClean="0"/>
              <a:t>Politinis įrankis:</a:t>
            </a:r>
          </a:p>
          <a:p>
            <a:pPr lvl="1"/>
            <a:r>
              <a:rPr lang="lt-LT" dirty="0" smtClean="0"/>
              <a:t>Politinių sprendimų </a:t>
            </a:r>
            <a:r>
              <a:rPr lang="lt-LT" dirty="0" err="1" smtClean="0"/>
              <a:t>legitimizavimui</a:t>
            </a:r>
            <a:r>
              <a:rPr lang="lt-LT" dirty="0" smtClean="0"/>
              <a:t>;</a:t>
            </a:r>
          </a:p>
          <a:p>
            <a:pPr lvl="1"/>
            <a:r>
              <a:rPr lang="lt-LT" dirty="0" smtClean="0"/>
              <a:t>Profesionalių asocijuotų struktūrų įtraukimui į sprendimų priėmimo procesą;</a:t>
            </a:r>
          </a:p>
          <a:p>
            <a:r>
              <a:rPr lang="lt-LT" dirty="0" smtClean="0"/>
              <a:t>2016: Visuomenines </a:t>
            </a:r>
            <a:r>
              <a:rPr lang="lt-LT" dirty="0" smtClean="0"/>
              <a:t>tarybas, bendruomenes ir </a:t>
            </a:r>
            <a:r>
              <a:rPr lang="lt-LT" dirty="0" err="1" smtClean="0"/>
              <a:t>seniūnaičius</a:t>
            </a:r>
            <a:r>
              <a:rPr lang="lt-LT" dirty="0" smtClean="0"/>
              <a:t> kuruojantis savivaldybės sekretoriato </a:t>
            </a:r>
            <a:r>
              <a:rPr lang="lt-LT" dirty="0" smtClean="0"/>
              <a:t>personalas;</a:t>
            </a:r>
            <a:endParaRPr lang="lt-LT" dirty="0" smtClean="0"/>
          </a:p>
          <a:p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37821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Infrastruktūrinių projektų ir gyvenamosios aplinkos regeneravimo dialogas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Tikslai:</a:t>
            </a:r>
          </a:p>
          <a:p>
            <a:pPr lvl="1"/>
            <a:r>
              <a:rPr lang="lt-LT" dirty="0" smtClean="0"/>
              <a:t>Įtraukti gyventojus į savivaldybės planuojamų objektų techninių užduočių aptarimus;</a:t>
            </a:r>
          </a:p>
          <a:p>
            <a:pPr lvl="1"/>
            <a:r>
              <a:rPr lang="lt-LT" dirty="0" smtClean="0"/>
              <a:t>Sutelkti gyventojų bendruomenes pilietinėms iniciatyvoms;</a:t>
            </a:r>
          </a:p>
          <a:p>
            <a:pPr lvl="1"/>
            <a:r>
              <a:rPr lang="lt-LT" dirty="0" smtClean="0"/>
              <a:t>Padidinti savivaldybės vykdomų projektų </a:t>
            </a:r>
            <a:r>
              <a:rPr lang="lt-LT" dirty="0" err="1" smtClean="0"/>
              <a:t>legitimumą</a:t>
            </a:r>
            <a:r>
              <a:rPr lang="lt-LT" dirty="0" smtClean="0"/>
              <a:t> ir vietos gyventojų bei mokesčių mokėtojų paramą;</a:t>
            </a:r>
          </a:p>
        </p:txBody>
      </p:sp>
    </p:spTree>
    <p:extLst>
      <p:ext uri="{BB962C8B-B14F-4D97-AF65-F5344CB8AC3E}">
        <p14:creationId xmlns:p14="http://schemas.microsoft.com/office/powerpoint/2010/main" val="13081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940</TotalTime>
  <Words>413</Words>
  <Application>Microsoft Office PowerPoint</Application>
  <PresentationFormat>Demonstracija ekrane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17" baseType="lpstr">
      <vt:lpstr>Clarity</vt:lpstr>
      <vt:lpstr>NVO ir savivaldybių bendradarbiavimas:  Klaipėdos m patirtis</vt:lpstr>
      <vt:lpstr>2013-2020 metų strategijos ašis</vt:lpstr>
      <vt:lpstr>Genius loci: Klaipėdos atvejis</vt:lpstr>
      <vt:lpstr>Kultūra</vt:lpstr>
      <vt:lpstr>Socialinė apsauga</vt:lpstr>
      <vt:lpstr>Reformuotas sporto sektorius</vt:lpstr>
      <vt:lpstr>Rezultatai:</vt:lpstr>
      <vt:lpstr>Visuomeninių tarybų prie miesto Tarybos plėtra</vt:lpstr>
      <vt:lpstr>Infrastruktūrinių projektų ir gyvenamosios aplinkos regeneravimo dialogas</vt:lpstr>
      <vt:lpstr>PowerPoint pristatymas</vt:lpstr>
      <vt:lpstr>PowerPoint pristatymas</vt:lpstr>
      <vt:lpstr>PowerPoint pristatymas</vt:lpstr>
      <vt:lpstr>Gyventojų ir suinteresuotų grupių įtraukimas</vt:lpstr>
      <vt:lpstr>PowerPoint pristatymas</vt:lpstr>
      <vt:lpstr>SADM bendruomenes nuvilia,  mes nuvylimą kompensuosime dvigubai</vt:lpstr>
      <vt:lpstr>Kviečiame NVO plėstis Klaipėdoje!     Simonas.gentvilas@klaipeda.lt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Simonas Gentvilas</dc:creator>
  <cp:lastModifiedBy>Dell</cp:lastModifiedBy>
  <cp:revision>38</cp:revision>
  <dcterms:created xsi:type="dcterms:W3CDTF">2015-02-10T20:38:32Z</dcterms:created>
  <dcterms:modified xsi:type="dcterms:W3CDTF">2016-02-17T22:33:31Z</dcterms:modified>
</cp:coreProperties>
</file>