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78" r:id="rId3"/>
    <p:sldMasterId id="2147483703" r:id="rId4"/>
  </p:sldMasterIdLst>
  <p:notesMasterIdLst>
    <p:notesMasterId r:id="rId36"/>
  </p:notesMasterIdLst>
  <p:sldIdLst>
    <p:sldId id="257" r:id="rId5"/>
    <p:sldId id="258" r:id="rId6"/>
    <p:sldId id="259" r:id="rId7"/>
    <p:sldId id="1264" r:id="rId8"/>
    <p:sldId id="261" r:id="rId9"/>
    <p:sldId id="264" r:id="rId10"/>
    <p:sldId id="267" r:id="rId11"/>
    <p:sldId id="1263" r:id="rId12"/>
    <p:sldId id="281" r:id="rId13"/>
    <p:sldId id="270" r:id="rId14"/>
    <p:sldId id="268" r:id="rId15"/>
    <p:sldId id="269" r:id="rId16"/>
    <p:sldId id="284" r:id="rId17"/>
    <p:sldId id="283" r:id="rId18"/>
    <p:sldId id="286" r:id="rId19"/>
    <p:sldId id="285" r:id="rId20"/>
    <p:sldId id="287" r:id="rId21"/>
    <p:sldId id="288" r:id="rId22"/>
    <p:sldId id="289" r:id="rId23"/>
    <p:sldId id="1265" r:id="rId24"/>
    <p:sldId id="1268" r:id="rId25"/>
    <p:sldId id="282" r:id="rId26"/>
    <p:sldId id="1267" r:id="rId27"/>
    <p:sldId id="280" r:id="rId28"/>
    <p:sldId id="1269" r:id="rId29"/>
    <p:sldId id="275" r:id="rId30"/>
    <p:sldId id="277" r:id="rId31"/>
    <p:sldId id="278" r:id="rId32"/>
    <p:sldId id="276" r:id="rId33"/>
    <p:sldId id="290" r:id="rId34"/>
    <p:sldId id="273" r:id="rId35"/>
  </p:sldIdLst>
  <p:sldSz cx="9144000" cy="6858000" type="screen4x3"/>
  <p:notesSz cx="6877050" cy="10002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1476" y="108"/>
      </p:cViewPr>
      <p:guideLst/>
    </p:cSldViewPr>
  </p:slideViewPr>
  <p:notesTextViewPr>
    <p:cViewPr>
      <p:scale>
        <a:sx n="1" d="1"/>
        <a:sy n="1" d="1"/>
      </p:scale>
      <p:origin x="0" y="0"/>
    </p:cViewPr>
  </p:notesTextViewPr>
  <p:sorterViewPr>
    <p:cViewPr varScale="1">
      <p:scale>
        <a:sx n="100" d="100"/>
        <a:sy n="100" d="100"/>
      </p:scale>
      <p:origin x="0" y="-139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0055" cy="501879"/>
          </a:xfrm>
          <a:prstGeom prst="rect">
            <a:avLst/>
          </a:prstGeom>
        </p:spPr>
        <p:txBody>
          <a:bodyPr vert="horz" lIns="96451" tIns="48225" rIns="96451" bIns="48225" rtlCol="0"/>
          <a:lstStyle>
            <a:lvl1pPr algn="l">
              <a:defRPr sz="1300"/>
            </a:lvl1pPr>
          </a:lstStyle>
          <a:p>
            <a:endParaRPr lang="en-GB"/>
          </a:p>
        </p:txBody>
      </p:sp>
      <p:sp>
        <p:nvSpPr>
          <p:cNvPr id="3" name="Date Placeholder 2"/>
          <p:cNvSpPr>
            <a:spLocks noGrp="1"/>
          </p:cNvSpPr>
          <p:nvPr>
            <p:ph type="dt" idx="1"/>
          </p:nvPr>
        </p:nvSpPr>
        <p:spPr>
          <a:xfrm>
            <a:off x="3895404" y="0"/>
            <a:ext cx="2980055" cy="501879"/>
          </a:xfrm>
          <a:prstGeom prst="rect">
            <a:avLst/>
          </a:prstGeom>
        </p:spPr>
        <p:txBody>
          <a:bodyPr vert="horz" lIns="96451" tIns="48225" rIns="96451" bIns="48225" rtlCol="0"/>
          <a:lstStyle>
            <a:lvl1pPr algn="r">
              <a:defRPr sz="1300"/>
            </a:lvl1pPr>
          </a:lstStyle>
          <a:p>
            <a:fld id="{FCCF2416-7D07-44EF-AE67-01905FAF048C}" type="datetimeFigureOut">
              <a:rPr lang="en-GB" smtClean="0"/>
              <a:t>19/10/2018</a:t>
            </a:fld>
            <a:endParaRPr lang="en-GB"/>
          </a:p>
        </p:txBody>
      </p:sp>
      <p:sp>
        <p:nvSpPr>
          <p:cNvPr id="4" name="Slide Image Placeholder 3"/>
          <p:cNvSpPr>
            <a:spLocks noGrp="1" noRot="1" noChangeAspect="1"/>
          </p:cNvSpPr>
          <p:nvPr>
            <p:ph type="sldImg" idx="2"/>
          </p:nvPr>
        </p:nvSpPr>
        <p:spPr>
          <a:xfrm>
            <a:off x="1189038" y="1250950"/>
            <a:ext cx="4498975" cy="3375025"/>
          </a:xfrm>
          <a:prstGeom prst="rect">
            <a:avLst/>
          </a:prstGeom>
          <a:noFill/>
          <a:ln w="12700">
            <a:solidFill>
              <a:prstClr val="black"/>
            </a:solidFill>
          </a:ln>
        </p:spPr>
        <p:txBody>
          <a:bodyPr vert="horz" lIns="96451" tIns="48225" rIns="96451" bIns="48225" rtlCol="0" anchor="ctr"/>
          <a:lstStyle/>
          <a:p>
            <a:endParaRPr lang="en-GB"/>
          </a:p>
        </p:txBody>
      </p:sp>
      <p:sp>
        <p:nvSpPr>
          <p:cNvPr id="5" name="Notes Placeholder 4"/>
          <p:cNvSpPr>
            <a:spLocks noGrp="1"/>
          </p:cNvSpPr>
          <p:nvPr>
            <p:ph type="body" sz="quarter" idx="3"/>
          </p:nvPr>
        </p:nvSpPr>
        <p:spPr>
          <a:xfrm>
            <a:off x="687705" y="4813866"/>
            <a:ext cx="5501640" cy="3938617"/>
          </a:xfrm>
          <a:prstGeom prst="rect">
            <a:avLst/>
          </a:prstGeom>
        </p:spPr>
        <p:txBody>
          <a:bodyPr vert="horz" lIns="96451" tIns="48225" rIns="96451" bIns="4822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00961"/>
            <a:ext cx="2980055" cy="501878"/>
          </a:xfrm>
          <a:prstGeom prst="rect">
            <a:avLst/>
          </a:prstGeom>
        </p:spPr>
        <p:txBody>
          <a:bodyPr vert="horz" lIns="96451" tIns="48225" rIns="96451" bIns="48225" rtlCol="0" anchor="b"/>
          <a:lstStyle>
            <a:lvl1pPr algn="l">
              <a:defRPr sz="1300"/>
            </a:lvl1pPr>
          </a:lstStyle>
          <a:p>
            <a:endParaRPr lang="en-GB"/>
          </a:p>
        </p:txBody>
      </p:sp>
      <p:sp>
        <p:nvSpPr>
          <p:cNvPr id="7" name="Slide Number Placeholder 6"/>
          <p:cNvSpPr>
            <a:spLocks noGrp="1"/>
          </p:cNvSpPr>
          <p:nvPr>
            <p:ph type="sldNum" sz="quarter" idx="5"/>
          </p:nvPr>
        </p:nvSpPr>
        <p:spPr>
          <a:xfrm>
            <a:off x="3895404" y="9500961"/>
            <a:ext cx="2980055" cy="501878"/>
          </a:xfrm>
          <a:prstGeom prst="rect">
            <a:avLst/>
          </a:prstGeom>
        </p:spPr>
        <p:txBody>
          <a:bodyPr vert="horz" lIns="96451" tIns="48225" rIns="96451" bIns="48225" rtlCol="0" anchor="b"/>
          <a:lstStyle>
            <a:lvl1pPr algn="r">
              <a:defRPr sz="1300"/>
            </a:lvl1pPr>
          </a:lstStyle>
          <a:p>
            <a:fld id="{17476C5E-12A6-4E85-96CF-74924CF0F3DB}" type="slidenum">
              <a:rPr lang="en-GB" smtClean="0"/>
              <a:t>‹#›</a:t>
            </a:fld>
            <a:endParaRPr lang="en-GB"/>
          </a:p>
        </p:txBody>
      </p:sp>
    </p:spTree>
    <p:extLst>
      <p:ext uri="{BB962C8B-B14F-4D97-AF65-F5344CB8AC3E}">
        <p14:creationId xmlns:p14="http://schemas.microsoft.com/office/powerpoint/2010/main" val="922199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7" name="Rectangle 2"/>
          <p:cNvSpPr>
            <a:spLocks noGrp="1" noRot="1" noChangeAspect="1" noChangeArrowheads="1" noTextEdit="1"/>
          </p:cNvSpPr>
          <p:nvPr>
            <p:ph type="sldImg"/>
          </p:nvPr>
        </p:nvSpPr>
        <p:spPr>
          <a:xfrm>
            <a:off x="1189038" y="1250950"/>
            <a:ext cx="4498975" cy="3375025"/>
          </a:xfrm>
          <a:ln/>
        </p:spPr>
      </p:sp>
      <p:sp>
        <p:nvSpPr>
          <p:cNvPr id="249858"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3628560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5" name="Rectangle 2"/>
          <p:cNvSpPr>
            <a:spLocks noGrp="1" noRot="1" noChangeAspect="1" noChangeArrowheads="1" noTextEdit="1"/>
          </p:cNvSpPr>
          <p:nvPr>
            <p:ph type="sldImg"/>
          </p:nvPr>
        </p:nvSpPr>
        <p:spPr>
          <a:xfrm>
            <a:off x="714375" y="820738"/>
            <a:ext cx="5467350" cy="4102100"/>
          </a:xfrm>
          <a:ln/>
        </p:spPr>
      </p:sp>
      <p:sp>
        <p:nvSpPr>
          <p:cNvPr id="257026" name="Rectangle 3"/>
          <p:cNvSpPr>
            <a:spLocks noGrp="1" noChangeArrowheads="1"/>
          </p:cNvSpPr>
          <p:nvPr>
            <p:ph type="body" idx="1"/>
          </p:nvPr>
        </p:nvSpPr>
        <p:spPr>
          <a:xfrm>
            <a:off x="689298" y="5197656"/>
            <a:ext cx="5517559" cy="4923271"/>
          </a:xfrm>
          <a:noFill/>
          <a:ln/>
        </p:spPr>
        <p:txBody>
          <a:bodyPr lIns="97322" tIns="48663" rIns="97322" bIns="48663"/>
          <a:lstStyle/>
          <a:p>
            <a:endParaRPr lang="en-GB"/>
          </a:p>
        </p:txBody>
      </p:sp>
    </p:spTree>
    <p:extLst>
      <p:ext uri="{BB962C8B-B14F-4D97-AF65-F5344CB8AC3E}">
        <p14:creationId xmlns:p14="http://schemas.microsoft.com/office/powerpoint/2010/main" val="2016874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7" name="Rectangle 2"/>
          <p:cNvSpPr>
            <a:spLocks noGrp="1" noRot="1" noChangeAspect="1" noChangeArrowheads="1" noTextEdit="1"/>
          </p:cNvSpPr>
          <p:nvPr>
            <p:ph type="sldImg"/>
          </p:nvPr>
        </p:nvSpPr>
        <p:spPr>
          <a:ln/>
        </p:spPr>
      </p:sp>
      <p:sp>
        <p:nvSpPr>
          <p:cNvPr id="301058" name="Rectangle 3"/>
          <p:cNvSpPr>
            <a:spLocks noGrp="1" noChangeArrowheads="1"/>
          </p:cNvSpPr>
          <p:nvPr>
            <p:ph type="body" idx="1"/>
          </p:nvPr>
        </p:nvSpPr>
        <p:spPr>
          <a:noFill/>
          <a:ln/>
        </p:spPr>
        <p:txBody>
          <a:bodyPr/>
          <a:lstStyle/>
          <a:p>
            <a:endParaRPr lang="en-GB"/>
          </a:p>
        </p:txBody>
      </p:sp>
    </p:spTree>
    <p:extLst>
      <p:ext uri="{BB962C8B-B14F-4D97-AF65-F5344CB8AC3E}">
        <p14:creationId xmlns:p14="http://schemas.microsoft.com/office/powerpoint/2010/main" val="2949257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Slide Image Placeholder 1"/>
          <p:cNvSpPr>
            <a:spLocks noGrp="1" noRot="1" noChangeAspect="1" noTextEdit="1"/>
          </p:cNvSpPr>
          <p:nvPr>
            <p:ph type="sldImg"/>
          </p:nvPr>
        </p:nvSpPr>
        <p:spPr>
          <a:xfrm>
            <a:off x="714375" y="820738"/>
            <a:ext cx="5467350" cy="4102100"/>
          </a:xfrm>
          <a:ln/>
        </p:spPr>
      </p:sp>
      <p:sp>
        <p:nvSpPr>
          <p:cNvPr id="323586" name="Notes Placeholder 2"/>
          <p:cNvSpPr>
            <a:spLocks noGrp="1"/>
          </p:cNvSpPr>
          <p:nvPr>
            <p:ph type="body" idx="1"/>
          </p:nvPr>
        </p:nvSpPr>
        <p:spPr>
          <a:xfrm>
            <a:off x="689298" y="5197656"/>
            <a:ext cx="5517559" cy="4923271"/>
          </a:xfrm>
          <a:noFill/>
          <a:ln/>
        </p:spPr>
        <p:txBody>
          <a:bodyPr lIns="101739" tIns="50869" rIns="101739" bIns="50869"/>
          <a:lstStyle/>
          <a:p>
            <a:pPr>
              <a:spcBef>
                <a:spcPct val="0"/>
              </a:spcBef>
            </a:pPr>
            <a:r>
              <a:rPr lang="en-US">
                <a:solidFill>
                  <a:srgbClr val="000000"/>
                </a:solidFill>
              </a:rPr>
              <a:t>© Copyright Showeet.com</a:t>
            </a:r>
          </a:p>
        </p:txBody>
      </p:sp>
      <p:sp>
        <p:nvSpPr>
          <p:cNvPr id="323587" name="Slide Number Placeholder 3"/>
          <p:cNvSpPr txBox="1">
            <a:spLocks noGrp="1"/>
          </p:cNvSpPr>
          <p:nvPr/>
        </p:nvSpPr>
        <p:spPr bwMode="auto">
          <a:xfrm>
            <a:off x="3906546" y="10393574"/>
            <a:ext cx="2988015" cy="547030"/>
          </a:xfrm>
          <a:prstGeom prst="rect">
            <a:avLst/>
          </a:prstGeom>
          <a:noFill/>
          <a:ln w="9525">
            <a:noFill/>
            <a:miter lim="800000"/>
            <a:headEnd/>
            <a:tailEnd/>
          </a:ln>
        </p:spPr>
        <p:txBody>
          <a:bodyPr lIns="101739" tIns="50869" rIns="101739" bIns="50869" anchor="b"/>
          <a:lstStyle/>
          <a:p>
            <a:pPr algn="r" defTabSz="1016419"/>
            <a:fld id="{1F2EF9A4-ADBD-44E3-9D50-99FC870EBEA1}" type="slidenum">
              <a:rPr lang="en-US" sz="1400">
                <a:solidFill>
                  <a:srgbClr val="000000"/>
                </a:solidFill>
              </a:rPr>
              <a:pPr algn="r" defTabSz="1016419"/>
              <a:t>7</a:t>
            </a:fld>
            <a:endParaRPr lang="en-US" sz="1400">
              <a:solidFill>
                <a:srgbClr val="000000"/>
              </a:solidFill>
            </a:endParaRPr>
          </a:p>
        </p:txBody>
      </p:sp>
    </p:spTree>
    <p:extLst>
      <p:ext uri="{BB962C8B-B14F-4D97-AF65-F5344CB8AC3E}">
        <p14:creationId xmlns:p14="http://schemas.microsoft.com/office/powerpoint/2010/main" val="28658693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noRot="1" noChangeAspect="1" noChangeArrowheads="1" noTextEdit="1"/>
          </p:cNvSpPr>
          <p:nvPr>
            <p:ph type="sldImg"/>
          </p:nvPr>
        </p:nvSpPr>
        <p:spPr>
          <a:ln/>
        </p:spPr>
      </p:sp>
      <p:sp>
        <p:nvSpPr>
          <p:cNvPr id="90114" name="Rectangle 3"/>
          <p:cNvSpPr>
            <a:spLocks noGrp="1" noChangeArrowheads="1"/>
          </p:cNvSpPr>
          <p:nvPr>
            <p:ph type="body" idx="1"/>
          </p:nvPr>
        </p:nvSpPr>
        <p:spPr>
          <a:noFill/>
          <a:ln/>
        </p:spPr>
        <p:txBody>
          <a:bodyPr/>
          <a:lstStyle/>
          <a:p>
            <a:pPr eaLnBrk="1" hangingPunct="1"/>
            <a:endParaRPr lang="en-GB"/>
          </a:p>
        </p:txBody>
      </p:sp>
    </p:spTree>
    <p:extLst>
      <p:ext uri="{BB962C8B-B14F-4D97-AF65-F5344CB8AC3E}">
        <p14:creationId xmlns:p14="http://schemas.microsoft.com/office/powerpoint/2010/main" val="2487373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Rectangle 2"/>
          <p:cNvSpPr>
            <a:spLocks noGrp="1" noRot="1" noChangeAspect="1" noChangeArrowheads="1" noTextEdit="1"/>
          </p:cNvSpPr>
          <p:nvPr>
            <p:ph type="sldImg"/>
          </p:nvPr>
        </p:nvSpPr>
        <p:spPr>
          <a:xfrm>
            <a:off x="714375" y="820738"/>
            <a:ext cx="5467350" cy="4102100"/>
          </a:xfrm>
          <a:ln/>
        </p:spPr>
      </p:sp>
      <p:sp>
        <p:nvSpPr>
          <p:cNvPr id="292866" name="Rectangle 3"/>
          <p:cNvSpPr>
            <a:spLocks noGrp="1" noChangeArrowheads="1"/>
          </p:cNvSpPr>
          <p:nvPr>
            <p:ph type="body" idx="1"/>
          </p:nvPr>
        </p:nvSpPr>
        <p:spPr>
          <a:xfrm>
            <a:off x="689298" y="5197656"/>
            <a:ext cx="5517559" cy="4923271"/>
          </a:xfrm>
          <a:noFill/>
          <a:ln/>
        </p:spPr>
        <p:txBody>
          <a:bodyPr lIns="97322" tIns="48663" rIns="97322" bIns="48663"/>
          <a:lstStyle/>
          <a:p>
            <a:endParaRPr lang="en-GB" dirty="0"/>
          </a:p>
        </p:txBody>
      </p:sp>
    </p:spTree>
    <p:extLst>
      <p:ext uri="{BB962C8B-B14F-4D97-AF65-F5344CB8AC3E}">
        <p14:creationId xmlns:p14="http://schemas.microsoft.com/office/powerpoint/2010/main" val="154370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389641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2"/>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75070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94045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35993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35724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245819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7354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04389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69577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2"/>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44817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84868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41364" y="631825"/>
            <a:ext cx="6783387" cy="781050"/>
          </a:xfrm>
        </p:spPr>
        <p:txBody>
          <a:bodyPr/>
          <a:lstStyle/>
          <a:p>
            <a:r>
              <a:rPr lang="en-US"/>
              <a:t>Click to edit Master title style</a:t>
            </a:r>
          </a:p>
        </p:txBody>
      </p:sp>
      <p:sp>
        <p:nvSpPr>
          <p:cNvPr id="3" name="Content Placeholder 2"/>
          <p:cNvSpPr>
            <a:spLocks noGrp="1"/>
          </p:cNvSpPr>
          <p:nvPr>
            <p:ph idx="1"/>
          </p:nvPr>
        </p:nvSpPr>
        <p:spPr>
          <a:xfrm>
            <a:off x="754064" y="1557338"/>
            <a:ext cx="6770687" cy="48958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921467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1537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741364" y="631825"/>
            <a:ext cx="6783387" cy="781050"/>
          </a:xfrm>
        </p:spPr>
        <p:txBody>
          <a:bodyPr/>
          <a:lstStyle/>
          <a:p>
            <a:r>
              <a:rPr lang="en-US"/>
              <a:t>Click to edit Master title style</a:t>
            </a:r>
          </a:p>
        </p:txBody>
      </p:sp>
      <p:sp>
        <p:nvSpPr>
          <p:cNvPr id="3" name="SmartArt Placeholder 2"/>
          <p:cNvSpPr>
            <a:spLocks noGrp="1"/>
          </p:cNvSpPr>
          <p:nvPr>
            <p:ph type="dgm" idx="1"/>
          </p:nvPr>
        </p:nvSpPr>
        <p:spPr>
          <a:xfrm>
            <a:off x="754064" y="1557338"/>
            <a:ext cx="6770687" cy="4895850"/>
          </a:xfrm>
        </p:spPr>
        <p:txBody>
          <a:bodyPr/>
          <a:lstStyle/>
          <a:p>
            <a:pPr lvl="0"/>
            <a:endParaRPr lang="en-US" noProof="0" dirty="0"/>
          </a:p>
        </p:txBody>
      </p:sp>
    </p:spTree>
    <p:extLst>
      <p:ext uri="{BB962C8B-B14F-4D97-AF65-F5344CB8AC3E}">
        <p14:creationId xmlns:p14="http://schemas.microsoft.com/office/powerpoint/2010/main" val="2750805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741364" y="631825"/>
            <a:ext cx="6783387" cy="781050"/>
          </a:xfrm>
        </p:spPr>
        <p:txBody>
          <a:bodyPr/>
          <a:lstStyle/>
          <a:p>
            <a:r>
              <a:rPr lang="en-US"/>
              <a:t>Click to edit Master title style</a:t>
            </a:r>
          </a:p>
        </p:txBody>
      </p:sp>
      <p:sp>
        <p:nvSpPr>
          <p:cNvPr id="3" name="Chart Placeholder 2"/>
          <p:cNvSpPr>
            <a:spLocks noGrp="1"/>
          </p:cNvSpPr>
          <p:nvPr>
            <p:ph type="chart" idx="1"/>
          </p:nvPr>
        </p:nvSpPr>
        <p:spPr>
          <a:xfrm>
            <a:off x="754064" y="1557338"/>
            <a:ext cx="6770687" cy="4895850"/>
          </a:xfrm>
        </p:spPr>
        <p:txBody>
          <a:bodyPr/>
          <a:lstStyle/>
          <a:p>
            <a:pPr lvl="0"/>
            <a:endParaRPr lang="en-US" noProof="0" dirty="0"/>
          </a:p>
        </p:txBody>
      </p:sp>
    </p:spTree>
    <p:extLst>
      <p:ext uri="{BB962C8B-B14F-4D97-AF65-F5344CB8AC3E}">
        <p14:creationId xmlns:p14="http://schemas.microsoft.com/office/powerpoint/2010/main" val="2815231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41364" y="631825"/>
            <a:ext cx="6783387" cy="781050"/>
          </a:xfrm>
        </p:spPr>
        <p:txBody>
          <a:bodyPr/>
          <a:lstStyle/>
          <a:p>
            <a:r>
              <a:rPr lang="en-US"/>
              <a:t>Click to edit Master title style</a:t>
            </a:r>
          </a:p>
        </p:txBody>
      </p:sp>
      <p:sp>
        <p:nvSpPr>
          <p:cNvPr id="3" name="Table Placeholder 2"/>
          <p:cNvSpPr>
            <a:spLocks noGrp="1"/>
          </p:cNvSpPr>
          <p:nvPr>
            <p:ph type="tbl" idx="1"/>
          </p:nvPr>
        </p:nvSpPr>
        <p:spPr>
          <a:xfrm>
            <a:off x="754064" y="1557338"/>
            <a:ext cx="6770687" cy="4895850"/>
          </a:xfrm>
        </p:spPr>
        <p:txBody>
          <a:bodyPr/>
          <a:lstStyle/>
          <a:p>
            <a:pPr lvl="0"/>
            <a:endParaRPr lang="en-US" noProof="0" dirty="0"/>
          </a:p>
        </p:txBody>
      </p:sp>
    </p:spTree>
    <p:extLst>
      <p:ext uri="{BB962C8B-B14F-4D97-AF65-F5344CB8AC3E}">
        <p14:creationId xmlns:p14="http://schemas.microsoft.com/office/powerpoint/2010/main" val="8654546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0980497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381140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9395974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38555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04428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8628897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8104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159625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57509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482858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96702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41363" y="631825"/>
            <a:ext cx="6783387" cy="781050"/>
          </a:xfrm>
        </p:spPr>
        <p:txBody>
          <a:bodyPr/>
          <a:lstStyle/>
          <a:p>
            <a:r>
              <a:rPr lang="en-US"/>
              <a:t>Click to edit Master title style</a:t>
            </a:r>
          </a:p>
        </p:txBody>
      </p:sp>
      <p:sp>
        <p:nvSpPr>
          <p:cNvPr id="3" name="Content Placeholder 2"/>
          <p:cNvSpPr>
            <a:spLocks noGrp="1"/>
          </p:cNvSpPr>
          <p:nvPr>
            <p:ph idx="1"/>
          </p:nvPr>
        </p:nvSpPr>
        <p:spPr>
          <a:xfrm>
            <a:off x="754063" y="1557338"/>
            <a:ext cx="6770687" cy="48958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69"/>
          <p:cNvSpPr>
            <a:spLocks noGrp="1" noChangeArrowheads="1"/>
          </p:cNvSpPr>
          <p:nvPr>
            <p:ph type="ftr" sz="quarter" idx="10"/>
          </p:nvPr>
        </p:nvSpPr>
        <p:spPr>
          <a:ln/>
        </p:spPr>
        <p:txBody>
          <a:bodyPr/>
          <a:lstStyle>
            <a:lvl1pPr>
              <a:defRPr/>
            </a:lvl1pPr>
          </a:lstStyle>
          <a:p>
            <a:pPr>
              <a:defRPr/>
            </a:pPr>
            <a:r>
              <a:rPr lang="en-GB"/>
              <a:t>ESSA-Sport National Coordinators Meeting – Lyon, 28 November 2017                      www.essa-sport.eu</a:t>
            </a:r>
          </a:p>
        </p:txBody>
      </p:sp>
    </p:spTree>
    <p:extLst>
      <p:ext uri="{BB962C8B-B14F-4D97-AF65-F5344CB8AC3E}">
        <p14:creationId xmlns:p14="http://schemas.microsoft.com/office/powerpoint/2010/main" val="32212625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9"/>
          <p:cNvSpPr>
            <a:spLocks noGrp="1" noChangeArrowheads="1"/>
          </p:cNvSpPr>
          <p:nvPr>
            <p:ph type="ftr" sz="quarter" idx="10"/>
          </p:nvPr>
        </p:nvSpPr>
        <p:spPr>
          <a:ln/>
        </p:spPr>
        <p:txBody>
          <a:bodyPr/>
          <a:lstStyle>
            <a:lvl1pPr>
              <a:defRPr/>
            </a:lvl1pPr>
          </a:lstStyle>
          <a:p>
            <a:pPr>
              <a:defRPr/>
            </a:pPr>
            <a:r>
              <a:rPr lang="en-GB"/>
              <a:t>ESSA-Sport National Coordinators Meeting – Lyon, 28 November 2017                      www.essa-sport.eu</a:t>
            </a:r>
          </a:p>
        </p:txBody>
      </p:sp>
    </p:spTree>
    <p:extLst>
      <p:ext uri="{BB962C8B-B14F-4D97-AF65-F5344CB8AC3E}">
        <p14:creationId xmlns:p14="http://schemas.microsoft.com/office/powerpoint/2010/main" val="8972845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741363" y="631825"/>
            <a:ext cx="6783387" cy="781050"/>
          </a:xfrm>
        </p:spPr>
        <p:txBody>
          <a:bodyPr/>
          <a:lstStyle/>
          <a:p>
            <a:r>
              <a:rPr lang="en-US"/>
              <a:t>Click to edit Master title style</a:t>
            </a:r>
          </a:p>
        </p:txBody>
      </p:sp>
      <p:sp>
        <p:nvSpPr>
          <p:cNvPr id="3" name="SmartArt Placeholder 2"/>
          <p:cNvSpPr>
            <a:spLocks noGrp="1"/>
          </p:cNvSpPr>
          <p:nvPr>
            <p:ph type="dgm" idx="1"/>
          </p:nvPr>
        </p:nvSpPr>
        <p:spPr>
          <a:xfrm>
            <a:off x="754063" y="1557338"/>
            <a:ext cx="6770687" cy="4895850"/>
          </a:xfrm>
        </p:spPr>
        <p:txBody>
          <a:bodyPr/>
          <a:lstStyle/>
          <a:p>
            <a:pPr lvl="0"/>
            <a:endParaRPr lang="en-US" noProof="0"/>
          </a:p>
        </p:txBody>
      </p:sp>
      <p:sp>
        <p:nvSpPr>
          <p:cNvPr id="4" name="Rectangle 69"/>
          <p:cNvSpPr>
            <a:spLocks noGrp="1" noChangeArrowheads="1"/>
          </p:cNvSpPr>
          <p:nvPr>
            <p:ph type="ftr" sz="quarter" idx="10"/>
          </p:nvPr>
        </p:nvSpPr>
        <p:spPr>
          <a:ln/>
        </p:spPr>
        <p:txBody>
          <a:bodyPr/>
          <a:lstStyle>
            <a:lvl1pPr>
              <a:defRPr/>
            </a:lvl1pPr>
          </a:lstStyle>
          <a:p>
            <a:pPr>
              <a:defRPr/>
            </a:pPr>
            <a:r>
              <a:rPr lang="en-GB"/>
              <a:t>ESSA-Sport National Coordinators Meeting – Lyon, 28 November 2017                      www.essa-sport.eu</a:t>
            </a:r>
          </a:p>
        </p:txBody>
      </p:sp>
    </p:spTree>
    <p:extLst>
      <p:ext uri="{BB962C8B-B14F-4D97-AF65-F5344CB8AC3E}">
        <p14:creationId xmlns:p14="http://schemas.microsoft.com/office/powerpoint/2010/main" val="2676592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741363" y="631825"/>
            <a:ext cx="6783387" cy="781050"/>
          </a:xfrm>
        </p:spPr>
        <p:txBody>
          <a:bodyPr/>
          <a:lstStyle/>
          <a:p>
            <a:r>
              <a:rPr lang="en-US"/>
              <a:t>Click to edit Master title style</a:t>
            </a:r>
          </a:p>
        </p:txBody>
      </p:sp>
      <p:sp>
        <p:nvSpPr>
          <p:cNvPr id="3" name="Chart Placeholder 2"/>
          <p:cNvSpPr>
            <a:spLocks noGrp="1"/>
          </p:cNvSpPr>
          <p:nvPr>
            <p:ph type="chart" idx="1"/>
          </p:nvPr>
        </p:nvSpPr>
        <p:spPr>
          <a:xfrm>
            <a:off x="754063" y="1557338"/>
            <a:ext cx="6770687" cy="4895850"/>
          </a:xfrm>
        </p:spPr>
        <p:txBody>
          <a:bodyPr/>
          <a:lstStyle/>
          <a:p>
            <a:pPr lvl="0"/>
            <a:endParaRPr lang="en-US" noProof="0"/>
          </a:p>
        </p:txBody>
      </p:sp>
      <p:sp>
        <p:nvSpPr>
          <p:cNvPr id="4" name="Rectangle 69"/>
          <p:cNvSpPr>
            <a:spLocks noGrp="1" noChangeArrowheads="1"/>
          </p:cNvSpPr>
          <p:nvPr>
            <p:ph type="ftr" sz="quarter" idx="10"/>
          </p:nvPr>
        </p:nvSpPr>
        <p:spPr>
          <a:ln/>
        </p:spPr>
        <p:txBody>
          <a:bodyPr/>
          <a:lstStyle>
            <a:lvl1pPr>
              <a:defRPr/>
            </a:lvl1pPr>
          </a:lstStyle>
          <a:p>
            <a:pPr>
              <a:defRPr/>
            </a:pPr>
            <a:r>
              <a:rPr lang="en-GB"/>
              <a:t>ESSA-Sport National Coordinators Meeting – Lyon, 28 November 2017                      www.essa-sport.eu</a:t>
            </a:r>
          </a:p>
        </p:txBody>
      </p:sp>
    </p:spTree>
    <p:extLst>
      <p:ext uri="{BB962C8B-B14F-4D97-AF65-F5344CB8AC3E}">
        <p14:creationId xmlns:p14="http://schemas.microsoft.com/office/powerpoint/2010/main" val="22497126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41363" y="631825"/>
            <a:ext cx="6783387" cy="781050"/>
          </a:xfrm>
        </p:spPr>
        <p:txBody>
          <a:bodyPr/>
          <a:lstStyle/>
          <a:p>
            <a:r>
              <a:rPr lang="en-US"/>
              <a:t>Click to edit Master title style</a:t>
            </a:r>
          </a:p>
        </p:txBody>
      </p:sp>
      <p:sp>
        <p:nvSpPr>
          <p:cNvPr id="3" name="Table Placeholder 2"/>
          <p:cNvSpPr>
            <a:spLocks noGrp="1"/>
          </p:cNvSpPr>
          <p:nvPr>
            <p:ph type="tbl" idx="1"/>
          </p:nvPr>
        </p:nvSpPr>
        <p:spPr>
          <a:xfrm>
            <a:off x="754063" y="1557338"/>
            <a:ext cx="6770687" cy="4895850"/>
          </a:xfrm>
        </p:spPr>
        <p:txBody>
          <a:bodyPr/>
          <a:lstStyle/>
          <a:p>
            <a:pPr lvl="0"/>
            <a:endParaRPr lang="en-US" noProof="0"/>
          </a:p>
        </p:txBody>
      </p:sp>
      <p:sp>
        <p:nvSpPr>
          <p:cNvPr id="4" name="Rectangle 69"/>
          <p:cNvSpPr>
            <a:spLocks noGrp="1" noChangeArrowheads="1"/>
          </p:cNvSpPr>
          <p:nvPr>
            <p:ph type="ftr" sz="quarter" idx="10"/>
          </p:nvPr>
        </p:nvSpPr>
        <p:spPr>
          <a:ln/>
        </p:spPr>
        <p:txBody>
          <a:bodyPr/>
          <a:lstStyle>
            <a:lvl1pPr>
              <a:defRPr/>
            </a:lvl1pPr>
          </a:lstStyle>
          <a:p>
            <a:pPr>
              <a:defRPr/>
            </a:pPr>
            <a:r>
              <a:rPr lang="en-GB"/>
              <a:t>ESSA-Sport National Coordinators Meeting – Lyon, 28 November 2017                      www.essa-sport.eu</a:t>
            </a:r>
          </a:p>
        </p:txBody>
      </p:sp>
    </p:spTree>
    <p:extLst>
      <p:ext uri="{BB962C8B-B14F-4D97-AF65-F5344CB8AC3E}">
        <p14:creationId xmlns:p14="http://schemas.microsoft.com/office/powerpoint/2010/main" val="8323108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00113" y="333375"/>
            <a:ext cx="6985000" cy="863600"/>
          </a:xfrm>
        </p:spPr>
        <p:txBody>
          <a:bodyPr/>
          <a:lstStyle/>
          <a:p>
            <a:r>
              <a:rPr lang="en-US"/>
              <a:t>Click to edit Master title style</a:t>
            </a:r>
          </a:p>
        </p:txBody>
      </p:sp>
      <p:sp>
        <p:nvSpPr>
          <p:cNvPr id="3" name="Text Placeholder 2"/>
          <p:cNvSpPr>
            <a:spLocks noGrp="1"/>
          </p:cNvSpPr>
          <p:nvPr>
            <p:ph type="body" sz="half" idx="1"/>
          </p:nvPr>
        </p:nvSpPr>
        <p:spPr>
          <a:xfrm>
            <a:off x="611188" y="1484313"/>
            <a:ext cx="3595687" cy="48958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359275" y="1484313"/>
            <a:ext cx="3597275" cy="48958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9"/>
          <p:cNvSpPr>
            <a:spLocks noGrp="1" noChangeArrowheads="1"/>
          </p:cNvSpPr>
          <p:nvPr>
            <p:ph type="ftr" sz="quarter" idx="10"/>
          </p:nvPr>
        </p:nvSpPr>
        <p:spPr>
          <a:ln/>
        </p:spPr>
        <p:txBody>
          <a:bodyPr/>
          <a:lstStyle>
            <a:lvl1pPr>
              <a:defRPr/>
            </a:lvl1pPr>
          </a:lstStyle>
          <a:p>
            <a:pPr>
              <a:defRPr/>
            </a:pPr>
            <a:r>
              <a:rPr lang="en-GB"/>
              <a:t>ESSA-Sport National Coordinators Meeting – Lyon, 28 November 2017                      www.essa-sport.eu</a:t>
            </a:r>
          </a:p>
        </p:txBody>
      </p:sp>
    </p:spTree>
    <p:extLst>
      <p:ext uri="{BB962C8B-B14F-4D97-AF65-F5344CB8AC3E}">
        <p14:creationId xmlns:p14="http://schemas.microsoft.com/office/powerpoint/2010/main" val="2551177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900113" y="333375"/>
            <a:ext cx="6985000" cy="863600"/>
          </a:xfrm>
        </p:spPr>
        <p:txBody>
          <a:bodyPr/>
          <a:lstStyle/>
          <a:p>
            <a:r>
              <a:rPr lang="fr-FR"/>
              <a:t>Cliquez pour modifier le style du titre</a:t>
            </a:r>
            <a:endParaRPr lang="en-US"/>
          </a:p>
        </p:txBody>
      </p:sp>
      <p:sp>
        <p:nvSpPr>
          <p:cNvPr id="3" name="Espace réservé du contenu 2"/>
          <p:cNvSpPr>
            <a:spLocks noGrp="1"/>
          </p:cNvSpPr>
          <p:nvPr>
            <p:ph sz="half" idx="1"/>
          </p:nvPr>
        </p:nvSpPr>
        <p:spPr>
          <a:xfrm>
            <a:off x="611188" y="1484313"/>
            <a:ext cx="3595687" cy="4895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Espace réservé du contenu 3"/>
          <p:cNvSpPr>
            <a:spLocks noGrp="1"/>
          </p:cNvSpPr>
          <p:nvPr>
            <p:ph sz="half" idx="2"/>
          </p:nvPr>
        </p:nvSpPr>
        <p:spPr>
          <a:xfrm>
            <a:off x="4359275" y="1484313"/>
            <a:ext cx="3597275" cy="4895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Rectangle 69"/>
          <p:cNvSpPr>
            <a:spLocks noGrp="1" noChangeArrowheads="1"/>
          </p:cNvSpPr>
          <p:nvPr>
            <p:ph type="ftr" sz="quarter" idx="10"/>
          </p:nvPr>
        </p:nvSpPr>
        <p:spPr>
          <a:ln/>
        </p:spPr>
        <p:txBody>
          <a:bodyPr/>
          <a:lstStyle>
            <a:lvl1pPr>
              <a:defRPr/>
            </a:lvl1pPr>
          </a:lstStyle>
          <a:p>
            <a:pPr>
              <a:defRPr/>
            </a:pPr>
            <a:r>
              <a:rPr lang="en-GB"/>
              <a:t>ESSA-Sport National Coordinators Meeting – Lyon, 28 November 2017                      www.essa-sport.eu</a:t>
            </a:r>
          </a:p>
        </p:txBody>
      </p:sp>
    </p:spTree>
    <p:extLst>
      <p:ext uri="{BB962C8B-B14F-4D97-AF65-F5344CB8AC3E}">
        <p14:creationId xmlns:p14="http://schemas.microsoft.com/office/powerpoint/2010/main" val="21815535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image" Target="../media/image2.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4.jpe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image" Target="../media/image2.jpeg"/></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3" Type="http://schemas.openxmlformats.org/officeDocument/2006/relationships/slideLayout" Target="../slideLayouts/slideLayout30.xml"/><Relationship Id="rId7" Type="http://schemas.openxmlformats.org/officeDocument/2006/relationships/slideLayout" Target="../slideLayouts/slideLayout34.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image" Target="../media/image6.png"/><Relationship Id="rId5" Type="http://schemas.openxmlformats.org/officeDocument/2006/relationships/slideLayout" Target="../slideLayouts/slideLayout32.xml"/><Relationship Id="rId10" Type="http://schemas.openxmlformats.org/officeDocument/2006/relationships/image" Target="../media/image5.png"/><Relationship Id="rId4" Type="http://schemas.openxmlformats.org/officeDocument/2006/relationships/slideLayout" Target="../slideLayouts/slideLayout31.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2770" name="Picture 8" descr="bandeau-Network"/>
          <p:cNvPicPr>
            <a:picLocks noChangeAspect="1" noChangeArrowheads="1"/>
          </p:cNvPicPr>
          <p:nvPr userDrawn="1"/>
        </p:nvPicPr>
        <p:blipFill>
          <a:blip r:embed="rId13"/>
          <a:srcRect/>
          <a:stretch>
            <a:fillRect/>
          </a:stretch>
        </p:blipFill>
        <p:spPr bwMode="auto">
          <a:xfrm>
            <a:off x="0" y="0"/>
            <a:ext cx="9144000" cy="2344738"/>
          </a:xfrm>
          <a:prstGeom prst="rect">
            <a:avLst/>
          </a:prstGeom>
          <a:noFill/>
          <a:ln w="9525">
            <a:noFill/>
            <a:miter lim="800000"/>
            <a:headEnd/>
            <a:tailEnd/>
          </a:ln>
        </p:spPr>
      </p:pic>
      <p:sp>
        <p:nvSpPr>
          <p:cNvPr id="96264" name="Line 8"/>
          <p:cNvSpPr>
            <a:spLocks noChangeShapeType="1"/>
          </p:cNvSpPr>
          <p:nvPr userDrawn="1"/>
        </p:nvSpPr>
        <p:spPr bwMode="auto">
          <a:xfrm>
            <a:off x="0" y="2349500"/>
            <a:ext cx="9144000" cy="0"/>
          </a:xfrm>
          <a:prstGeom prst="line">
            <a:avLst/>
          </a:prstGeom>
          <a:noFill/>
          <a:ln w="34925">
            <a:solidFill>
              <a:schemeClr val="tx1"/>
            </a:solidFill>
            <a:round/>
            <a:headEnd/>
            <a:tailEnd/>
          </a:ln>
          <a:effectLst/>
        </p:spPr>
        <p:txBody>
          <a:bodyPr/>
          <a:lstStyle/>
          <a:p>
            <a:pPr algn="r">
              <a:defRPr/>
            </a:pPr>
            <a:endParaRPr lang="en-US" sz="1800" dirty="0"/>
          </a:p>
        </p:txBody>
      </p:sp>
      <p:sp>
        <p:nvSpPr>
          <p:cNvPr id="96265" name="Rectangle 9"/>
          <p:cNvSpPr>
            <a:spLocks noChangeArrowheads="1"/>
          </p:cNvSpPr>
          <p:nvPr/>
        </p:nvSpPr>
        <p:spPr bwMode="auto">
          <a:xfrm>
            <a:off x="539750" y="1844677"/>
            <a:ext cx="1295400" cy="288925"/>
          </a:xfrm>
          <a:prstGeom prst="rect">
            <a:avLst/>
          </a:prstGeom>
          <a:noFill/>
          <a:ln w="9525">
            <a:noFill/>
            <a:miter lim="800000"/>
            <a:headEnd/>
            <a:tailEnd/>
          </a:ln>
          <a:effectLst/>
        </p:spPr>
        <p:txBody>
          <a:bodyPr/>
          <a:lstStyle/>
          <a:p>
            <a:pPr algn="ctr">
              <a:defRPr/>
            </a:pPr>
            <a:r>
              <a:rPr lang="fr-FR" sz="1400" b="1" dirty="0">
                <a:solidFill>
                  <a:schemeClr val="bg1"/>
                </a:solidFill>
              </a:rPr>
              <a:t>www.eose.org</a:t>
            </a:r>
            <a:endParaRPr lang="en-GB" sz="1400" b="1" dirty="0">
              <a:solidFill>
                <a:schemeClr val="bg1"/>
              </a:solidFill>
            </a:endParaRPr>
          </a:p>
        </p:txBody>
      </p:sp>
      <p:pic>
        <p:nvPicPr>
          <p:cNvPr id="32773" name="Picture 5" descr="eu_flag_co_funded_pos_[rgb]_right"/>
          <p:cNvPicPr>
            <a:picLocks noChangeAspect="1" noChangeArrowheads="1"/>
          </p:cNvPicPr>
          <p:nvPr userDrawn="1"/>
        </p:nvPicPr>
        <p:blipFill>
          <a:blip r:embed="rId14"/>
          <a:srcRect/>
          <a:stretch>
            <a:fillRect/>
          </a:stretch>
        </p:blipFill>
        <p:spPr bwMode="auto">
          <a:xfrm>
            <a:off x="7812089" y="6381752"/>
            <a:ext cx="1233487" cy="352425"/>
          </a:xfrm>
          <a:prstGeom prst="rect">
            <a:avLst/>
          </a:prstGeom>
          <a:noFill/>
          <a:ln w="9525">
            <a:noFill/>
            <a:miter lim="800000"/>
            <a:headEnd/>
            <a:tailEnd/>
          </a:ln>
        </p:spPr>
      </p:pic>
    </p:spTree>
    <p:extLst>
      <p:ext uri="{BB962C8B-B14F-4D97-AF65-F5344CB8AC3E}">
        <p14:creationId xmlns:p14="http://schemas.microsoft.com/office/powerpoint/2010/main" val="21287012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5400" b="1">
          <a:solidFill>
            <a:schemeClr val="accent2"/>
          </a:solidFill>
          <a:latin typeface="+mj-lt"/>
          <a:ea typeface="+mj-ea"/>
          <a:cs typeface="+mj-cs"/>
        </a:defRPr>
      </a:lvl1pPr>
      <a:lvl2pPr algn="ctr" rtl="0" eaLnBrk="0" fontAlgn="base" hangingPunct="0">
        <a:spcBef>
          <a:spcPct val="0"/>
        </a:spcBef>
        <a:spcAft>
          <a:spcPct val="0"/>
        </a:spcAft>
        <a:defRPr sz="5400" b="1">
          <a:solidFill>
            <a:schemeClr val="accent2"/>
          </a:solidFill>
          <a:latin typeface="Calibri" pitchFamily="34" charset="0"/>
        </a:defRPr>
      </a:lvl2pPr>
      <a:lvl3pPr algn="ctr" rtl="0" eaLnBrk="0" fontAlgn="base" hangingPunct="0">
        <a:spcBef>
          <a:spcPct val="0"/>
        </a:spcBef>
        <a:spcAft>
          <a:spcPct val="0"/>
        </a:spcAft>
        <a:defRPr sz="5400" b="1">
          <a:solidFill>
            <a:schemeClr val="accent2"/>
          </a:solidFill>
          <a:latin typeface="Calibri" pitchFamily="34" charset="0"/>
        </a:defRPr>
      </a:lvl3pPr>
      <a:lvl4pPr algn="ctr" rtl="0" eaLnBrk="0" fontAlgn="base" hangingPunct="0">
        <a:spcBef>
          <a:spcPct val="0"/>
        </a:spcBef>
        <a:spcAft>
          <a:spcPct val="0"/>
        </a:spcAft>
        <a:defRPr sz="5400" b="1">
          <a:solidFill>
            <a:schemeClr val="accent2"/>
          </a:solidFill>
          <a:latin typeface="Calibri" pitchFamily="34" charset="0"/>
        </a:defRPr>
      </a:lvl4pPr>
      <a:lvl5pPr algn="ctr" rtl="0" eaLnBrk="0" fontAlgn="base" hangingPunct="0">
        <a:spcBef>
          <a:spcPct val="0"/>
        </a:spcBef>
        <a:spcAft>
          <a:spcPct val="0"/>
        </a:spcAft>
        <a:defRPr sz="5400" b="1">
          <a:solidFill>
            <a:schemeClr val="accent2"/>
          </a:solidFill>
          <a:latin typeface="Calibri" pitchFamily="34" charset="0"/>
        </a:defRPr>
      </a:lvl5pPr>
      <a:lvl6pPr marL="457200" algn="ctr" rtl="0" fontAlgn="base">
        <a:spcBef>
          <a:spcPct val="0"/>
        </a:spcBef>
        <a:spcAft>
          <a:spcPct val="0"/>
        </a:spcAft>
        <a:defRPr sz="5400" b="1">
          <a:solidFill>
            <a:schemeClr val="accent2"/>
          </a:solidFill>
          <a:latin typeface="Calibri" pitchFamily="34" charset="0"/>
        </a:defRPr>
      </a:lvl6pPr>
      <a:lvl7pPr marL="914400" algn="ctr" rtl="0" fontAlgn="base">
        <a:spcBef>
          <a:spcPct val="0"/>
        </a:spcBef>
        <a:spcAft>
          <a:spcPct val="0"/>
        </a:spcAft>
        <a:defRPr sz="5400" b="1">
          <a:solidFill>
            <a:schemeClr val="accent2"/>
          </a:solidFill>
          <a:latin typeface="Calibri" pitchFamily="34" charset="0"/>
        </a:defRPr>
      </a:lvl7pPr>
      <a:lvl8pPr marL="1371600" algn="ctr" rtl="0" fontAlgn="base">
        <a:spcBef>
          <a:spcPct val="0"/>
        </a:spcBef>
        <a:spcAft>
          <a:spcPct val="0"/>
        </a:spcAft>
        <a:defRPr sz="5400" b="1">
          <a:solidFill>
            <a:schemeClr val="accent2"/>
          </a:solidFill>
          <a:latin typeface="Calibri" pitchFamily="34" charset="0"/>
        </a:defRPr>
      </a:lvl8pPr>
      <a:lvl9pPr marL="1828800" algn="ctr" rtl="0" fontAlgn="base">
        <a:spcBef>
          <a:spcPct val="0"/>
        </a:spcBef>
        <a:spcAft>
          <a:spcPct val="0"/>
        </a:spcAft>
        <a:defRPr sz="5400" b="1">
          <a:solidFill>
            <a:schemeClr val="accent2"/>
          </a:solidFill>
          <a:latin typeface="Calibri"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4338" name="Group 6"/>
          <p:cNvGrpSpPr>
            <a:grpSpLocks/>
          </p:cNvGrpSpPr>
          <p:nvPr userDrawn="1"/>
        </p:nvGrpSpPr>
        <p:grpSpPr bwMode="auto">
          <a:xfrm>
            <a:off x="-7938" y="-7938"/>
            <a:ext cx="9170988" cy="6865938"/>
            <a:chOff x="-8466" y="-8468"/>
            <a:chExt cx="9171316" cy="6866468"/>
          </a:xfrm>
        </p:grpSpPr>
        <p:cxnSp>
          <p:nvCxnSpPr>
            <p:cNvPr id="6" name="Straight Connector 27"/>
            <p:cNvCxnSpPr/>
            <p:nvPr/>
          </p:nvCxnSpPr>
          <p:spPr>
            <a:xfrm flipV="1">
              <a:off x="6957734" y="4381309"/>
              <a:ext cx="1703448" cy="2476691"/>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28"/>
            <p:cNvCxnSpPr/>
            <p:nvPr/>
          </p:nvCxnSpPr>
          <p:spPr>
            <a:xfrm>
              <a:off x="7716586" y="-529"/>
              <a:ext cx="1217656" cy="6858529"/>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 name="Freeform 29"/>
            <p:cNvSpPr/>
            <p:nvPr/>
          </p:nvSpPr>
          <p:spPr>
            <a:xfrm>
              <a:off x="7595932" y="-529"/>
              <a:ext cx="1565331" cy="6858529"/>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30"/>
            <p:cNvSpPr/>
            <p:nvPr/>
          </p:nvSpPr>
          <p:spPr>
            <a:xfrm>
              <a:off x="7899155" y="-8468"/>
              <a:ext cx="1254170" cy="6866468"/>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31"/>
            <p:cNvSpPr/>
            <p:nvPr/>
          </p:nvSpPr>
          <p:spPr>
            <a:xfrm>
              <a:off x="7454639" y="3919311"/>
              <a:ext cx="1697099" cy="2938689"/>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32"/>
            <p:cNvSpPr/>
            <p:nvPr/>
          </p:nvSpPr>
          <p:spPr>
            <a:xfrm>
              <a:off x="8069024" y="-8468"/>
              <a:ext cx="1084301" cy="6866468"/>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33"/>
            <p:cNvSpPr/>
            <p:nvPr/>
          </p:nvSpPr>
          <p:spPr>
            <a:xfrm>
              <a:off x="8296044" y="-8468"/>
              <a:ext cx="857281" cy="6866468"/>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34"/>
            <p:cNvSpPr/>
            <p:nvPr/>
          </p:nvSpPr>
          <p:spPr>
            <a:xfrm>
              <a:off x="8511952" y="-8468"/>
              <a:ext cx="649311" cy="6866468"/>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35"/>
            <p:cNvSpPr/>
            <p:nvPr/>
          </p:nvSpPr>
          <p:spPr>
            <a:xfrm>
              <a:off x="8069024" y="4894111"/>
              <a:ext cx="1093826" cy="1963889"/>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7"/>
            <p:cNvSpPr/>
            <p:nvPr/>
          </p:nvSpPr>
          <p:spPr>
            <a:xfrm>
              <a:off x="-8466" y="-8468"/>
              <a:ext cx="863632" cy="5697978"/>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4339" name="Text Placeholder 2"/>
          <p:cNvSpPr>
            <a:spLocks noGrp="1"/>
          </p:cNvSpPr>
          <p:nvPr>
            <p:ph type="body" idx="1"/>
          </p:nvPr>
        </p:nvSpPr>
        <p:spPr bwMode="auto">
          <a:xfrm>
            <a:off x="611188" y="1484313"/>
            <a:ext cx="7345362" cy="4895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23570" name="Text Box 18"/>
          <p:cNvSpPr txBox="1">
            <a:spLocks noChangeArrowheads="1"/>
          </p:cNvSpPr>
          <p:nvPr userDrawn="1"/>
        </p:nvSpPr>
        <p:spPr bwMode="auto">
          <a:xfrm>
            <a:off x="7740651" y="6453188"/>
            <a:ext cx="1403350" cy="304800"/>
          </a:xfrm>
          <a:prstGeom prst="rect">
            <a:avLst/>
          </a:prstGeom>
          <a:noFill/>
          <a:ln w="9525">
            <a:noFill/>
            <a:miter lim="800000"/>
            <a:headEnd/>
            <a:tailEnd/>
          </a:ln>
          <a:effectLst/>
        </p:spPr>
        <p:txBody>
          <a:bodyPr>
            <a:spAutoFit/>
          </a:bodyPr>
          <a:lstStyle/>
          <a:p>
            <a:pPr algn="ctr">
              <a:spcBef>
                <a:spcPct val="50000"/>
              </a:spcBef>
              <a:defRPr/>
            </a:pPr>
            <a:r>
              <a:rPr lang="en-GB" sz="1400" b="1" dirty="0">
                <a:solidFill>
                  <a:schemeClr val="bg1"/>
                </a:solidFill>
              </a:rPr>
              <a:t>www.eose.org</a:t>
            </a:r>
          </a:p>
        </p:txBody>
      </p:sp>
      <p:sp>
        <p:nvSpPr>
          <p:cNvPr id="14341" name="Title Placeholder 1"/>
          <p:cNvSpPr>
            <a:spLocks noGrp="1"/>
          </p:cNvSpPr>
          <p:nvPr>
            <p:ph type="title"/>
          </p:nvPr>
        </p:nvSpPr>
        <p:spPr bwMode="auto">
          <a:xfrm>
            <a:off x="900114" y="333375"/>
            <a:ext cx="6985000" cy="863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MODIFIEZ LE STYLE DU TITRE</a:t>
            </a:r>
            <a:endParaRPr lang="en-US"/>
          </a:p>
        </p:txBody>
      </p:sp>
      <p:pic>
        <p:nvPicPr>
          <p:cNvPr id="14343" name="Picture 20" descr="eu_flag_co_funded_pos_[rgb]_right"/>
          <p:cNvPicPr>
            <a:picLocks noChangeAspect="1" noChangeArrowheads="1"/>
          </p:cNvPicPr>
          <p:nvPr userDrawn="1"/>
        </p:nvPicPr>
        <p:blipFill>
          <a:blip r:embed="rId7"/>
          <a:srcRect/>
          <a:stretch>
            <a:fillRect/>
          </a:stretch>
        </p:blipFill>
        <p:spPr bwMode="auto">
          <a:xfrm>
            <a:off x="7885114" y="115890"/>
            <a:ext cx="1233487" cy="352425"/>
          </a:xfrm>
          <a:prstGeom prst="rect">
            <a:avLst/>
          </a:prstGeom>
          <a:noFill/>
          <a:ln w="9525">
            <a:noFill/>
            <a:miter lim="800000"/>
            <a:headEnd/>
            <a:tailEnd/>
          </a:ln>
        </p:spPr>
      </p:pic>
      <p:pic>
        <p:nvPicPr>
          <p:cNvPr id="14344" name="Picture 20" descr="Copy of EOSE Logo Couleur (Small)"/>
          <p:cNvPicPr>
            <a:picLocks noChangeAspect="1" noChangeArrowheads="1"/>
          </p:cNvPicPr>
          <p:nvPr userDrawn="1"/>
        </p:nvPicPr>
        <p:blipFill>
          <a:blip r:embed="rId8"/>
          <a:srcRect/>
          <a:stretch>
            <a:fillRect/>
          </a:stretch>
        </p:blipFill>
        <p:spPr bwMode="auto">
          <a:xfrm>
            <a:off x="34926" y="104775"/>
            <a:ext cx="936625" cy="660400"/>
          </a:xfrm>
          <a:prstGeom prst="rect">
            <a:avLst/>
          </a:prstGeom>
          <a:noFill/>
          <a:ln w="9525">
            <a:noFill/>
            <a:miter lim="800000"/>
            <a:headEnd/>
            <a:tailEnd/>
          </a:ln>
        </p:spPr>
      </p:pic>
    </p:spTree>
    <p:extLst>
      <p:ext uri="{BB962C8B-B14F-4D97-AF65-F5344CB8AC3E}">
        <p14:creationId xmlns:p14="http://schemas.microsoft.com/office/powerpoint/2010/main" val="34125627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hf sldNum="0" hdr="0" ftr="0" dt="0"/>
  <p:txStyles>
    <p:titleStyle>
      <a:lvl1pPr algn="l" defTabSz="457200" rtl="0" eaLnBrk="0" fontAlgn="base" hangingPunct="0">
        <a:spcBef>
          <a:spcPct val="0"/>
        </a:spcBef>
        <a:spcAft>
          <a:spcPct val="0"/>
        </a:spcAft>
        <a:defRPr sz="4400" b="1">
          <a:solidFill>
            <a:schemeClr val="accent2"/>
          </a:solidFill>
          <a:latin typeface="+mj-lt"/>
          <a:ea typeface="+mj-ea"/>
          <a:cs typeface="+mj-cs"/>
        </a:defRPr>
      </a:lvl1pPr>
      <a:lvl2pPr algn="l" defTabSz="457200" rtl="0" eaLnBrk="0" fontAlgn="base" hangingPunct="0">
        <a:spcBef>
          <a:spcPct val="0"/>
        </a:spcBef>
        <a:spcAft>
          <a:spcPct val="0"/>
        </a:spcAft>
        <a:defRPr sz="4400" b="1">
          <a:solidFill>
            <a:schemeClr val="accent2"/>
          </a:solidFill>
          <a:latin typeface="Calibri" pitchFamily="34" charset="0"/>
        </a:defRPr>
      </a:lvl2pPr>
      <a:lvl3pPr algn="l" defTabSz="457200" rtl="0" eaLnBrk="0" fontAlgn="base" hangingPunct="0">
        <a:spcBef>
          <a:spcPct val="0"/>
        </a:spcBef>
        <a:spcAft>
          <a:spcPct val="0"/>
        </a:spcAft>
        <a:defRPr sz="4400" b="1">
          <a:solidFill>
            <a:schemeClr val="accent2"/>
          </a:solidFill>
          <a:latin typeface="Calibri" pitchFamily="34" charset="0"/>
        </a:defRPr>
      </a:lvl3pPr>
      <a:lvl4pPr algn="l" defTabSz="457200" rtl="0" eaLnBrk="0" fontAlgn="base" hangingPunct="0">
        <a:spcBef>
          <a:spcPct val="0"/>
        </a:spcBef>
        <a:spcAft>
          <a:spcPct val="0"/>
        </a:spcAft>
        <a:defRPr sz="4400" b="1">
          <a:solidFill>
            <a:schemeClr val="accent2"/>
          </a:solidFill>
          <a:latin typeface="Calibri" pitchFamily="34" charset="0"/>
        </a:defRPr>
      </a:lvl4pPr>
      <a:lvl5pPr algn="l" defTabSz="457200" rtl="0" eaLnBrk="0" fontAlgn="base" hangingPunct="0">
        <a:spcBef>
          <a:spcPct val="0"/>
        </a:spcBef>
        <a:spcAft>
          <a:spcPct val="0"/>
        </a:spcAft>
        <a:defRPr sz="4400" b="1">
          <a:solidFill>
            <a:schemeClr val="accent2"/>
          </a:solidFill>
          <a:latin typeface="Calibri" pitchFamily="34" charset="0"/>
        </a:defRPr>
      </a:lvl5pPr>
      <a:lvl6pPr marL="457200" algn="l" defTabSz="457200" rtl="0" fontAlgn="base">
        <a:spcBef>
          <a:spcPct val="0"/>
        </a:spcBef>
        <a:spcAft>
          <a:spcPct val="0"/>
        </a:spcAft>
        <a:defRPr sz="4000" b="1">
          <a:solidFill>
            <a:schemeClr val="accent2"/>
          </a:solidFill>
          <a:latin typeface="Calibri" pitchFamily="34" charset="0"/>
        </a:defRPr>
      </a:lvl6pPr>
      <a:lvl7pPr marL="914400" algn="l" defTabSz="457200" rtl="0" fontAlgn="base">
        <a:spcBef>
          <a:spcPct val="0"/>
        </a:spcBef>
        <a:spcAft>
          <a:spcPct val="0"/>
        </a:spcAft>
        <a:defRPr sz="4000" b="1">
          <a:solidFill>
            <a:schemeClr val="accent2"/>
          </a:solidFill>
          <a:latin typeface="Calibri" pitchFamily="34" charset="0"/>
        </a:defRPr>
      </a:lvl7pPr>
      <a:lvl8pPr marL="1371600" algn="l" defTabSz="457200" rtl="0" fontAlgn="base">
        <a:spcBef>
          <a:spcPct val="0"/>
        </a:spcBef>
        <a:spcAft>
          <a:spcPct val="0"/>
        </a:spcAft>
        <a:defRPr sz="4000" b="1">
          <a:solidFill>
            <a:schemeClr val="accent2"/>
          </a:solidFill>
          <a:latin typeface="Calibri" pitchFamily="34" charset="0"/>
        </a:defRPr>
      </a:lvl8pPr>
      <a:lvl9pPr marL="1828800" algn="l" defTabSz="457200" rtl="0" fontAlgn="base">
        <a:spcBef>
          <a:spcPct val="0"/>
        </a:spcBef>
        <a:spcAft>
          <a:spcPct val="0"/>
        </a:spcAft>
        <a:defRPr sz="4000" b="1">
          <a:solidFill>
            <a:schemeClr val="accent2"/>
          </a:solidFill>
          <a:latin typeface="Calibri" pitchFamily="34" charset="0"/>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2800">
          <a:solidFill>
            <a:schemeClr val="tx1"/>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2400">
          <a:solidFill>
            <a:schemeClr val="tx1"/>
          </a:solidFill>
          <a:latin typeface="+mn-lt"/>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2200">
          <a:solidFill>
            <a:schemeClr val="tx1"/>
          </a:solidFill>
          <a:latin typeface="+mn-lt"/>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2000">
          <a:solidFill>
            <a:schemeClr val="tx1"/>
          </a:solidFill>
          <a:latin typeface="+mn-lt"/>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a:solidFill>
            <a:schemeClr val="tx1"/>
          </a:solidFill>
          <a:latin typeface="+mn-lt"/>
        </a:defRPr>
      </a:lvl5pPr>
      <a:lvl6pPr marL="25146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6pPr>
      <a:lvl7pPr marL="29718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7pPr>
      <a:lvl8pPr marL="34290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8pPr>
      <a:lvl9pPr marL="38862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9634" name="Picture 6" descr="bandeau-Events"/>
          <p:cNvPicPr>
            <a:picLocks noChangeAspect="1" noChangeArrowheads="1"/>
          </p:cNvPicPr>
          <p:nvPr userDrawn="1"/>
        </p:nvPicPr>
        <p:blipFill>
          <a:blip r:embed="rId13"/>
          <a:srcRect/>
          <a:stretch>
            <a:fillRect/>
          </a:stretch>
        </p:blipFill>
        <p:spPr bwMode="auto">
          <a:xfrm>
            <a:off x="0" y="0"/>
            <a:ext cx="9144000" cy="2344738"/>
          </a:xfrm>
          <a:prstGeom prst="rect">
            <a:avLst/>
          </a:prstGeom>
          <a:noFill/>
          <a:ln w="9525">
            <a:noFill/>
            <a:miter lim="800000"/>
            <a:headEnd/>
            <a:tailEnd/>
          </a:ln>
        </p:spPr>
      </p:pic>
      <p:sp>
        <p:nvSpPr>
          <p:cNvPr id="96264" name="Line 8"/>
          <p:cNvSpPr>
            <a:spLocks noChangeShapeType="1"/>
          </p:cNvSpPr>
          <p:nvPr userDrawn="1"/>
        </p:nvSpPr>
        <p:spPr bwMode="auto">
          <a:xfrm>
            <a:off x="0" y="2349500"/>
            <a:ext cx="9144000" cy="0"/>
          </a:xfrm>
          <a:prstGeom prst="line">
            <a:avLst/>
          </a:prstGeom>
          <a:noFill/>
          <a:ln w="34925">
            <a:solidFill>
              <a:schemeClr val="tx1"/>
            </a:solidFill>
            <a:round/>
            <a:headEnd/>
            <a:tailEnd/>
          </a:ln>
          <a:effectLst/>
        </p:spPr>
        <p:txBody>
          <a:bodyPr/>
          <a:lstStyle/>
          <a:p>
            <a:pPr algn="r">
              <a:defRPr/>
            </a:pPr>
            <a:endParaRPr lang="en-US" dirty="0"/>
          </a:p>
        </p:txBody>
      </p:sp>
      <p:sp>
        <p:nvSpPr>
          <p:cNvPr id="96265" name="Rectangle 9"/>
          <p:cNvSpPr>
            <a:spLocks noChangeArrowheads="1"/>
          </p:cNvSpPr>
          <p:nvPr/>
        </p:nvSpPr>
        <p:spPr bwMode="auto">
          <a:xfrm>
            <a:off x="539750" y="1844675"/>
            <a:ext cx="1295400" cy="288925"/>
          </a:xfrm>
          <a:prstGeom prst="rect">
            <a:avLst/>
          </a:prstGeom>
          <a:noFill/>
          <a:ln w="9525">
            <a:noFill/>
            <a:miter lim="800000"/>
            <a:headEnd/>
            <a:tailEnd/>
          </a:ln>
          <a:effectLst/>
        </p:spPr>
        <p:txBody>
          <a:bodyPr/>
          <a:lstStyle/>
          <a:p>
            <a:pPr algn="ctr">
              <a:defRPr/>
            </a:pPr>
            <a:r>
              <a:rPr lang="fr-FR" sz="1400" b="1" dirty="0">
                <a:solidFill>
                  <a:schemeClr val="bg1"/>
                </a:solidFill>
              </a:rPr>
              <a:t>www.eose.org</a:t>
            </a:r>
            <a:endParaRPr lang="en-GB" sz="1400" b="1" dirty="0">
              <a:solidFill>
                <a:schemeClr val="bg1"/>
              </a:solidFill>
            </a:endParaRPr>
          </a:p>
        </p:txBody>
      </p:sp>
      <p:pic>
        <p:nvPicPr>
          <p:cNvPr id="69637" name="Picture 5" descr="eu_flag_co_funded_pos_[rgb]_right"/>
          <p:cNvPicPr>
            <a:picLocks noChangeAspect="1" noChangeArrowheads="1"/>
          </p:cNvPicPr>
          <p:nvPr userDrawn="1"/>
        </p:nvPicPr>
        <p:blipFill>
          <a:blip r:embed="rId14"/>
          <a:srcRect/>
          <a:stretch>
            <a:fillRect/>
          </a:stretch>
        </p:blipFill>
        <p:spPr bwMode="auto">
          <a:xfrm>
            <a:off x="7812088" y="6381750"/>
            <a:ext cx="1233487" cy="352425"/>
          </a:xfrm>
          <a:prstGeom prst="rect">
            <a:avLst/>
          </a:prstGeom>
          <a:noFill/>
          <a:ln w="9525">
            <a:noFill/>
            <a:miter lim="800000"/>
            <a:headEnd/>
            <a:tailEnd/>
          </a:ln>
        </p:spPr>
      </p:pic>
    </p:spTree>
    <p:extLst>
      <p:ext uri="{BB962C8B-B14F-4D97-AF65-F5344CB8AC3E}">
        <p14:creationId xmlns:p14="http://schemas.microsoft.com/office/powerpoint/2010/main" val="13989276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sldNum="0" hdr="0" ftr="0" dt="0"/>
  <p:txStyles>
    <p:titleStyle>
      <a:lvl1pPr algn="ctr" rtl="0" eaLnBrk="0" fontAlgn="base" hangingPunct="0">
        <a:spcBef>
          <a:spcPct val="0"/>
        </a:spcBef>
        <a:spcAft>
          <a:spcPct val="0"/>
        </a:spcAft>
        <a:defRPr sz="5400" b="1">
          <a:solidFill>
            <a:schemeClr val="accent2"/>
          </a:solidFill>
          <a:latin typeface="+mj-lt"/>
          <a:ea typeface="+mj-ea"/>
          <a:cs typeface="+mj-cs"/>
        </a:defRPr>
      </a:lvl1pPr>
      <a:lvl2pPr algn="ctr" rtl="0" eaLnBrk="0" fontAlgn="base" hangingPunct="0">
        <a:spcBef>
          <a:spcPct val="0"/>
        </a:spcBef>
        <a:spcAft>
          <a:spcPct val="0"/>
        </a:spcAft>
        <a:defRPr sz="5400" b="1">
          <a:solidFill>
            <a:schemeClr val="accent2"/>
          </a:solidFill>
          <a:latin typeface="Calibri" pitchFamily="34" charset="0"/>
        </a:defRPr>
      </a:lvl2pPr>
      <a:lvl3pPr algn="ctr" rtl="0" eaLnBrk="0" fontAlgn="base" hangingPunct="0">
        <a:spcBef>
          <a:spcPct val="0"/>
        </a:spcBef>
        <a:spcAft>
          <a:spcPct val="0"/>
        </a:spcAft>
        <a:defRPr sz="5400" b="1">
          <a:solidFill>
            <a:schemeClr val="accent2"/>
          </a:solidFill>
          <a:latin typeface="Calibri" pitchFamily="34" charset="0"/>
        </a:defRPr>
      </a:lvl3pPr>
      <a:lvl4pPr algn="ctr" rtl="0" eaLnBrk="0" fontAlgn="base" hangingPunct="0">
        <a:spcBef>
          <a:spcPct val="0"/>
        </a:spcBef>
        <a:spcAft>
          <a:spcPct val="0"/>
        </a:spcAft>
        <a:defRPr sz="5400" b="1">
          <a:solidFill>
            <a:schemeClr val="accent2"/>
          </a:solidFill>
          <a:latin typeface="Calibri" pitchFamily="34" charset="0"/>
        </a:defRPr>
      </a:lvl4pPr>
      <a:lvl5pPr algn="ctr" rtl="0" eaLnBrk="0" fontAlgn="base" hangingPunct="0">
        <a:spcBef>
          <a:spcPct val="0"/>
        </a:spcBef>
        <a:spcAft>
          <a:spcPct val="0"/>
        </a:spcAft>
        <a:defRPr sz="5400" b="1">
          <a:solidFill>
            <a:schemeClr val="accent2"/>
          </a:solidFill>
          <a:latin typeface="Calibri" pitchFamily="34" charset="0"/>
        </a:defRPr>
      </a:lvl5pPr>
      <a:lvl6pPr marL="457200" algn="ctr" rtl="0" fontAlgn="base">
        <a:spcBef>
          <a:spcPct val="0"/>
        </a:spcBef>
        <a:spcAft>
          <a:spcPct val="0"/>
        </a:spcAft>
        <a:defRPr sz="5400" b="1">
          <a:solidFill>
            <a:schemeClr val="accent2"/>
          </a:solidFill>
          <a:latin typeface="Calibri" pitchFamily="34" charset="0"/>
        </a:defRPr>
      </a:lvl6pPr>
      <a:lvl7pPr marL="914400" algn="ctr" rtl="0" fontAlgn="base">
        <a:spcBef>
          <a:spcPct val="0"/>
        </a:spcBef>
        <a:spcAft>
          <a:spcPct val="0"/>
        </a:spcAft>
        <a:defRPr sz="5400" b="1">
          <a:solidFill>
            <a:schemeClr val="accent2"/>
          </a:solidFill>
          <a:latin typeface="Calibri" pitchFamily="34" charset="0"/>
        </a:defRPr>
      </a:lvl7pPr>
      <a:lvl8pPr marL="1371600" algn="ctr" rtl="0" fontAlgn="base">
        <a:spcBef>
          <a:spcPct val="0"/>
        </a:spcBef>
        <a:spcAft>
          <a:spcPct val="0"/>
        </a:spcAft>
        <a:defRPr sz="5400" b="1">
          <a:solidFill>
            <a:schemeClr val="accent2"/>
          </a:solidFill>
          <a:latin typeface="Calibri" pitchFamily="34" charset="0"/>
        </a:defRPr>
      </a:lvl8pPr>
      <a:lvl9pPr marL="1828800" algn="ctr" rtl="0" fontAlgn="base">
        <a:spcBef>
          <a:spcPct val="0"/>
        </a:spcBef>
        <a:spcAft>
          <a:spcPct val="0"/>
        </a:spcAft>
        <a:defRPr sz="5400" b="1">
          <a:solidFill>
            <a:schemeClr val="accent2"/>
          </a:solidFill>
          <a:latin typeface="Calibri"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6" name="Straight Connector 27"/>
          <p:cNvCxnSpPr/>
          <p:nvPr userDrawn="1"/>
        </p:nvCxnSpPr>
        <p:spPr>
          <a:xfrm flipV="1">
            <a:off x="7308850" y="4381500"/>
            <a:ext cx="1703388" cy="24765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28"/>
          <p:cNvCxnSpPr/>
          <p:nvPr userDrawn="1"/>
        </p:nvCxnSpPr>
        <p:spPr>
          <a:xfrm>
            <a:off x="8067675" y="0"/>
            <a:ext cx="1217613"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 name="Freeform 29"/>
          <p:cNvSpPr/>
          <p:nvPr userDrawn="1"/>
        </p:nvSpPr>
        <p:spPr>
          <a:xfrm>
            <a:off x="7947025" y="0"/>
            <a:ext cx="1565275" cy="6858000"/>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30"/>
          <p:cNvSpPr/>
          <p:nvPr userDrawn="1"/>
        </p:nvSpPr>
        <p:spPr>
          <a:xfrm>
            <a:off x="8250238" y="-7938"/>
            <a:ext cx="1254125" cy="6865938"/>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31"/>
          <p:cNvSpPr/>
          <p:nvPr userDrawn="1"/>
        </p:nvSpPr>
        <p:spPr>
          <a:xfrm>
            <a:off x="7805738" y="3919538"/>
            <a:ext cx="1697037" cy="2938462"/>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32"/>
          <p:cNvSpPr/>
          <p:nvPr userDrawn="1"/>
        </p:nvSpPr>
        <p:spPr>
          <a:xfrm>
            <a:off x="8420100" y="-7938"/>
            <a:ext cx="1084263" cy="6865938"/>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33"/>
          <p:cNvSpPr/>
          <p:nvPr userDrawn="1"/>
        </p:nvSpPr>
        <p:spPr>
          <a:xfrm>
            <a:off x="8647113" y="-7938"/>
            <a:ext cx="857250" cy="6865938"/>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34"/>
          <p:cNvSpPr/>
          <p:nvPr userDrawn="1"/>
        </p:nvSpPr>
        <p:spPr>
          <a:xfrm>
            <a:off x="8863013" y="-7938"/>
            <a:ext cx="649287" cy="6865938"/>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35"/>
          <p:cNvSpPr/>
          <p:nvPr userDrawn="1"/>
        </p:nvSpPr>
        <p:spPr>
          <a:xfrm>
            <a:off x="8420100" y="4894263"/>
            <a:ext cx="1093788" cy="196373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7"/>
          <p:cNvSpPr/>
          <p:nvPr userDrawn="1"/>
        </p:nvSpPr>
        <p:spPr>
          <a:xfrm>
            <a:off x="-7938" y="-7938"/>
            <a:ext cx="1123951" cy="5697538"/>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396" name="Text Placeholder 2"/>
          <p:cNvSpPr>
            <a:spLocks noGrp="1"/>
          </p:cNvSpPr>
          <p:nvPr>
            <p:ph type="body" idx="1"/>
          </p:nvPr>
        </p:nvSpPr>
        <p:spPr bwMode="auto">
          <a:xfrm>
            <a:off x="755650" y="1268413"/>
            <a:ext cx="7488238" cy="50403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16397" name="Title Placeholder 1"/>
          <p:cNvSpPr>
            <a:spLocks noGrp="1"/>
          </p:cNvSpPr>
          <p:nvPr>
            <p:ph type="title"/>
          </p:nvPr>
        </p:nvSpPr>
        <p:spPr bwMode="auto">
          <a:xfrm>
            <a:off x="1116013" y="117475"/>
            <a:ext cx="6985000" cy="863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MODIFIEZ LE STYLE DU TITRE</a:t>
            </a:r>
            <a:endParaRPr lang="en-US"/>
          </a:p>
        </p:txBody>
      </p:sp>
      <p:sp>
        <p:nvSpPr>
          <p:cNvPr id="161" name="Rectangle 69"/>
          <p:cNvSpPr>
            <a:spLocks noGrp="1" noChangeArrowheads="1"/>
          </p:cNvSpPr>
          <p:nvPr>
            <p:ph type="ftr" sz="quarter" idx="3"/>
          </p:nvPr>
        </p:nvSpPr>
        <p:spPr bwMode="auto">
          <a:xfrm>
            <a:off x="107950" y="6453188"/>
            <a:ext cx="6986588" cy="288925"/>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defRPr sz="1200">
                <a:solidFill>
                  <a:schemeClr val="tx1"/>
                </a:solidFill>
              </a:defRPr>
            </a:lvl1pPr>
          </a:lstStyle>
          <a:p>
            <a:pPr>
              <a:defRPr/>
            </a:pPr>
            <a:r>
              <a:rPr lang="en-GB"/>
              <a:t>ESSA-Sport National Coordinators Meeting – Lyon, 28 November 2017                      www.essa-sport.eu</a:t>
            </a:r>
          </a:p>
        </p:txBody>
      </p:sp>
      <p:pic>
        <p:nvPicPr>
          <p:cNvPr id="16399" name="Picture 19" descr="eu_flag_co_funded_pos_[rgb]_right"/>
          <p:cNvPicPr>
            <a:picLocks noChangeAspect="1" noChangeArrowheads="1"/>
          </p:cNvPicPr>
          <p:nvPr userDrawn="1"/>
        </p:nvPicPr>
        <p:blipFill>
          <a:blip r:embed="rId9"/>
          <a:srcRect/>
          <a:stretch>
            <a:fillRect/>
          </a:stretch>
        </p:blipFill>
        <p:spPr bwMode="auto">
          <a:xfrm>
            <a:off x="7416800" y="6329363"/>
            <a:ext cx="1692275" cy="484187"/>
          </a:xfrm>
          <a:prstGeom prst="rect">
            <a:avLst/>
          </a:prstGeom>
          <a:noFill/>
          <a:ln w="9525">
            <a:noFill/>
            <a:miter lim="800000"/>
            <a:headEnd/>
            <a:tailEnd/>
          </a:ln>
        </p:spPr>
      </p:pic>
      <p:pic>
        <p:nvPicPr>
          <p:cNvPr id="16400" name="Picture 23" descr="ESSA-couleur"/>
          <p:cNvPicPr>
            <a:picLocks noChangeAspect="1" noChangeArrowheads="1"/>
          </p:cNvPicPr>
          <p:nvPr userDrawn="1"/>
        </p:nvPicPr>
        <p:blipFill>
          <a:blip r:embed="rId10"/>
          <a:srcRect/>
          <a:stretch>
            <a:fillRect/>
          </a:stretch>
        </p:blipFill>
        <p:spPr bwMode="auto">
          <a:xfrm>
            <a:off x="34925" y="44450"/>
            <a:ext cx="936625" cy="733425"/>
          </a:xfrm>
          <a:prstGeom prst="rect">
            <a:avLst/>
          </a:prstGeom>
          <a:noFill/>
          <a:ln w="9525">
            <a:noFill/>
            <a:miter lim="800000"/>
            <a:headEnd/>
            <a:tailEnd/>
          </a:ln>
        </p:spPr>
      </p:pic>
    </p:spTree>
    <p:extLst>
      <p:ext uri="{BB962C8B-B14F-4D97-AF65-F5344CB8AC3E}">
        <p14:creationId xmlns:p14="http://schemas.microsoft.com/office/powerpoint/2010/main" val="371369260"/>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Lst>
  <p:hf sldNum="0" hdr="0"/>
  <p:txStyles>
    <p:titleStyle>
      <a:lvl1pPr algn="l" defTabSz="457200" rtl="0" eaLnBrk="0" fontAlgn="base" hangingPunct="0">
        <a:spcBef>
          <a:spcPct val="0"/>
        </a:spcBef>
        <a:spcAft>
          <a:spcPct val="0"/>
        </a:spcAft>
        <a:defRPr sz="4400" b="1">
          <a:solidFill>
            <a:schemeClr val="accent2"/>
          </a:solidFill>
          <a:latin typeface="+mj-lt"/>
          <a:ea typeface="+mj-ea"/>
          <a:cs typeface="+mj-cs"/>
        </a:defRPr>
      </a:lvl1pPr>
      <a:lvl2pPr algn="l" defTabSz="457200" rtl="0" eaLnBrk="0" fontAlgn="base" hangingPunct="0">
        <a:spcBef>
          <a:spcPct val="0"/>
        </a:spcBef>
        <a:spcAft>
          <a:spcPct val="0"/>
        </a:spcAft>
        <a:defRPr sz="4400" b="1">
          <a:solidFill>
            <a:schemeClr val="accent2"/>
          </a:solidFill>
          <a:latin typeface="Calibri" pitchFamily="34" charset="0"/>
        </a:defRPr>
      </a:lvl2pPr>
      <a:lvl3pPr algn="l" defTabSz="457200" rtl="0" eaLnBrk="0" fontAlgn="base" hangingPunct="0">
        <a:spcBef>
          <a:spcPct val="0"/>
        </a:spcBef>
        <a:spcAft>
          <a:spcPct val="0"/>
        </a:spcAft>
        <a:defRPr sz="4400" b="1">
          <a:solidFill>
            <a:schemeClr val="accent2"/>
          </a:solidFill>
          <a:latin typeface="Calibri" pitchFamily="34" charset="0"/>
        </a:defRPr>
      </a:lvl3pPr>
      <a:lvl4pPr algn="l" defTabSz="457200" rtl="0" eaLnBrk="0" fontAlgn="base" hangingPunct="0">
        <a:spcBef>
          <a:spcPct val="0"/>
        </a:spcBef>
        <a:spcAft>
          <a:spcPct val="0"/>
        </a:spcAft>
        <a:defRPr sz="4400" b="1">
          <a:solidFill>
            <a:schemeClr val="accent2"/>
          </a:solidFill>
          <a:latin typeface="Calibri" pitchFamily="34" charset="0"/>
        </a:defRPr>
      </a:lvl4pPr>
      <a:lvl5pPr algn="l" defTabSz="457200" rtl="0" eaLnBrk="0" fontAlgn="base" hangingPunct="0">
        <a:spcBef>
          <a:spcPct val="0"/>
        </a:spcBef>
        <a:spcAft>
          <a:spcPct val="0"/>
        </a:spcAft>
        <a:defRPr sz="4400" b="1">
          <a:solidFill>
            <a:schemeClr val="accent2"/>
          </a:solidFill>
          <a:latin typeface="Calibri" pitchFamily="34" charset="0"/>
        </a:defRPr>
      </a:lvl5pPr>
      <a:lvl6pPr marL="457200" algn="l" defTabSz="457200" rtl="0" fontAlgn="base">
        <a:spcBef>
          <a:spcPct val="0"/>
        </a:spcBef>
        <a:spcAft>
          <a:spcPct val="0"/>
        </a:spcAft>
        <a:defRPr sz="4000" b="1">
          <a:solidFill>
            <a:schemeClr val="accent2"/>
          </a:solidFill>
          <a:latin typeface="Calibri" pitchFamily="34" charset="0"/>
        </a:defRPr>
      </a:lvl6pPr>
      <a:lvl7pPr marL="914400" algn="l" defTabSz="457200" rtl="0" fontAlgn="base">
        <a:spcBef>
          <a:spcPct val="0"/>
        </a:spcBef>
        <a:spcAft>
          <a:spcPct val="0"/>
        </a:spcAft>
        <a:defRPr sz="4000" b="1">
          <a:solidFill>
            <a:schemeClr val="accent2"/>
          </a:solidFill>
          <a:latin typeface="Calibri" pitchFamily="34" charset="0"/>
        </a:defRPr>
      </a:lvl7pPr>
      <a:lvl8pPr marL="1371600" algn="l" defTabSz="457200" rtl="0" fontAlgn="base">
        <a:spcBef>
          <a:spcPct val="0"/>
        </a:spcBef>
        <a:spcAft>
          <a:spcPct val="0"/>
        </a:spcAft>
        <a:defRPr sz="4000" b="1">
          <a:solidFill>
            <a:schemeClr val="accent2"/>
          </a:solidFill>
          <a:latin typeface="Calibri" pitchFamily="34" charset="0"/>
        </a:defRPr>
      </a:lvl8pPr>
      <a:lvl9pPr marL="1828800" algn="l" defTabSz="457200" rtl="0" fontAlgn="base">
        <a:spcBef>
          <a:spcPct val="0"/>
        </a:spcBef>
        <a:spcAft>
          <a:spcPct val="0"/>
        </a:spcAft>
        <a:defRPr sz="4000" b="1">
          <a:solidFill>
            <a:schemeClr val="accent2"/>
          </a:solidFill>
          <a:latin typeface="Calibri" pitchFamily="34" charset="0"/>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Blip>
          <a:blip r:embed="rId11"/>
        </a:buBlip>
        <a:defRPr sz="2800">
          <a:solidFill>
            <a:schemeClr val="tx1"/>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Blip>
          <a:blip r:embed="rId11"/>
        </a:buBlip>
        <a:defRPr sz="2400">
          <a:solidFill>
            <a:schemeClr val="tx1"/>
          </a:solidFill>
          <a:latin typeface="+mn-lt"/>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Blip>
          <a:blip r:embed="rId11"/>
        </a:buBlip>
        <a:defRPr sz="2200">
          <a:solidFill>
            <a:schemeClr val="tx1"/>
          </a:solidFill>
          <a:latin typeface="+mn-lt"/>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Blip>
          <a:blip r:embed="rId11"/>
        </a:buBlip>
        <a:defRPr sz="2000">
          <a:solidFill>
            <a:schemeClr val="tx1"/>
          </a:solidFill>
          <a:latin typeface="+mn-lt"/>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Blip>
          <a:blip r:embed="rId11"/>
        </a:buBlip>
        <a:defRPr>
          <a:solidFill>
            <a:schemeClr val="tx1"/>
          </a:solidFill>
          <a:latin typeface="+mn-lt"/>
        </a:defRPr>
      </a:lvl5pPr>
      <a:lvl6pPr marL="25146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6pPr>
      <a:lvl7pPr marL="29718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7pPr>
      <a:lvl8pPr marL="34290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8pPr>
      <a:lvl9pPr marL="3886200" indent="-228600" algn="l" defTabSz="457200" rtl="0" fontAlgn="base">
        <a:spcBef>
          <a:spcPts val="1000"/>
        </a:spcBef>
        <a:spcAft>
          <a:spcPct val="0"/>
        </a:spcAft>
        <a:buClr>
          <a:schemeClr val="accent1"/>
        </a:buClr>
        <a:buSzPct val="80000"/>
        <a:buFont typeface="Wingdings 3" pitchFamily="18" charset="2"/>
        <a:buChar char=""/>
        <a:defRPr sz="1400">
          <a:solidFill>
            <a:srgbClr val="40404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9.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hyperlink" Target="http://www.essa-sport.eu/" TargetMode="Externa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Rectangle 4"/>
          <p:cNvSpPr>
            <a:spLocks noGrp="1"/>
          </p:cNvSpPr>
          <p:nvPr>
            <p:ph type="ctrTitle"/>
          </p:nvPr>
        </p:nvSpPr>
        <p:spPr bwMode="auto">
          <a:xfrm>
            <a:off x="685800" y="2726423"/>
            <a:ext cx="7812248" cy="1946246"/>
          </a:xfrm>
          <a:prstGeom prst="rect">
            <a:avLst/>
          </a:prstGeom>
          <a:noFill/>
          <a:ln>
            <a:miter lim="800000"/>
            <a:headEnd/>
            <a:tailEnd/>
          </a:ln>
        </p:spPr>
        <p:txBody>
          <a:bodyPr/>
          <a:lstStyle/>
          <a:p>
            <a:pPr eaLnBrk="1" hangingPunct="1"/>
            <a:r>
              <a:rPr lang="en-GB" sz="4000" i="1" dirty="0">
                <a:solidFill>
                  <a:srgbClr val="2683C6"/>
                </a:solidFill>
              </a:rPr>
              <a:t>Employment and Skills in </a:t>
            </a:r>
            <a:br>
              <a:rPr lang="en-GB" sz="4000" i="1" dirty="0">
                <a:solidFill>
                  <a:srgbClr val="2683C6"/>
                </a:solidFill>
              </a:rPr>
            </a:br>
            <a:r>
              <a:rPr lang="en-GB" sz="4000" i="1" dirty="0">
                <a:solidFill>
                  <a:srgbClr val="2683C6"/>
                </a:solidFill>
              </a:rPr>
              <a:t>Sport </a:t>
            </a:r>
            <a:br>
              <a:rPr lang="en-GB" sz="4000" i="1" dirty="0">
                <a:solidFill>
                  <a:srgbClr val="2683C6"/>
                </a:solidFill>
              </a:rPr>
            </a:br>
            <a:r>
              <a:rPr lang="en-GB" sz="4000" i="1" dirty="0">
                <a:solidFill>
                  <a:srgbClr val="2683C6"/>
                </a:solidFill>
              </a:rPr>
              <a:t>and Physical Activity</a:t>
            </a:r>
          </a:p>
        </p:txBody>
      </p:sp>
      <p:sp>
        <p:nvSpPr>
          <p:cNvPr id="2" name="Subtitle 1">
            <a:extLst>
              <a:ext uri="{FF2B5EF4-FFF2-40B4-BE49-F238E27FC236}">
                <a16:creationId xmlns:a16="http://schemas.microsoft.com/office/drawing/2014/main" id="{86F65229-07EC-4CF7-9CF7-EB38BA70FE13}"/>
              </a:ext>
            </a:extLst>
          </p:cNvPr>
          <p:cNvSpPr>
            <a:spLocks noGrp="1"/>
          </p:cNvSpPr>
          <p:nvPr>
            <p:ph type="subTitle" idx="1"/>
          </p:nvPr>
        </p:nvSpPr>
        <p:spPr>
          <a:xfrm>
            <a:off x="1371600" y="4991450"/>
            <a:ext cx="6400800" cy="1300293"/>
          </a:xfrm>
        </p:spPr>
        <p:txBody>
          <a:bodyPr/>
          <a:lstStyle/>
          <a:p>
            <a:r>
              <a:rPr lang="en-GB" b="1" dirty="0">
                <a:solidFill>
                  <a:srgbClr val="0070C0"/>
                </a:solidFill>
              </a:rPr>
              <a:t>Stephen Studd</a:t>
            </a:r>
          </a:p>
          <a:p>
            <a:r>
              <a:rPr lang="en-GB" b="1" dirty="0">
                <a:solidFill>
                  <a:srgbClr val="0070C0"/>
                </a:solidFill>
              </a:rPr>
              <a:t>EOSE, Director of Development</a:t>
            </a:r>
          </a:p>
          <a:p>
            <a:endParaRPr lang="en-GB" dirty="0"/>
          </a:p>
        </p:txBody>
      </p:sp>
    </p:spTree>
    <p:extLst>
      <p:ext uri="{BB962C8B-B14F-4D97-AF65-F5344CB8AC3E}">
        <p14:creationId xmlns:p14="http://schemas.microsoft.com/office/powerpoint/2010/main" val="20229246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1" name="Rectangle 2"/>
          <p:cNvSpPr>
            <a:spLocks noGrp="1"/>
          </p:cNvSpPr>
          <p:nvPr>
            <p:ph type="title" idx="4294967295"/>
          </p:nvPr>
        </p:nvSpPr>
        <p:spPr>
          <a:xfrm>
            <a:off x="900115" y="207963"/>
            <a:ext cx="6986587" cy="628650"/>
          </a:xfrm>
        </p:spPr>
        <p:txBody>
          <a:bodyPr/>
          <a:lstStyle/>
          <a:p>
            <a:r>
              <a:rPr lang="en-GB"/>
              <a:t>INTRODUCING EOSE</a:t>
            </a:r>
          </a:p>
        </p:txBody>
      </p:sp>
      <p:sp>
        <p:nvSpPr>
          <p:cNvPr id="250882" name="Rectangle 3"/>
          <p:cNvSpPr>
            <a:spLocks noGrp="1"/>
          </p:cNvSpPr>
          <p:nvPr>
            <p:ph type="body" idx="4294967295"/>
          </p:nvPr>
        </p:nvSpPr>
        <p:spPr>
          <a:xfrm>
            <a:off x="611190" y="1052513"/>
            <a:ext cx="7489825" cy="5689600"/>
          </a:xfrm>
        </p:spPr>
        <p:txBody>
          <a:bodyPr/>
          <a:lstStyle/>
          <a:p>
            <a:pPr algn="just">
              <a:lnSpc>
                <a:spcPct val="110000"/>
              </a:lnSpc>
              <a:spcBef>
                <a:spcPct val="25000"/>
              </a:spcBef>
              <a:spcAft>
                <a:spcPct val="20000"/>
              </a:spcAft>
            </a:pPr>
            <a:r>
              <a:rPr lang="en-GB" sz="2400" b="1" dirty="0"/>
              <a:t>Independent not for profit organisation</a:t>
            </a:r>
            <a:r>
              <a:rPr lang="en-GB" sz="2400" dirty="0"/>
              <a:t> (France, 2002) </a:t>
            </a:r>
          </a:p>
          <a:p>
            <a:pPr algn="just">
              <a:lnSpc>
                <a:spcPct val="110000"/>
              </a:lnSpc>
              <a:spcBef>
                <a:spcPct val="25000"/>
              </a:spcBef>
              <a:spcAft>
                <a:spcPct val="20000"/>
              </a:spcAft>
            </a:pPr>
            <a:r>
              <a:rPr lang="en-GB" sz="2400" b="1" dirty="0"/>
              <a:t>EU</a:t>
            </a:r>
            <a:r>
              <a:rPr lang="en-GB" sz="2400" dirty="0"/>
              <a:t> </a:t>
            </a:r>
            <a:r>
              <a:rPr lang="en-GB" sz="2400" b="1" dirty="0"/>
              <a:t>membership and network</a:t>
            </a:r>
            <a:r>
              <a:rPr lang="en-GB" sz="2400" dirty="0"/>
              <a:t> (20 Countries)</a:t>
            </a:r>
          </a:p>
          <a:p>
            <a:pPr algn="just">
              <a:lnSpc>
                <a:spcPct val="110000"/>
              </a:lnSpc>
              <a:spcBef>
                <a:spcPct val="25000"/>
              </a:spcBef>
              <a:spcAft>
                <a:spcPct val="20000"/>
              </a:spcAft>
            </a:pPr>
            <a:r>
              <a:rPr lang="en-GB" sz="2400" b="1" dirty="0"/>
              <a:t>Knowledge and expertise</a:t>
            </a:r>
            <a:r>
              <a:rPr lang="en-GB" sz="2400" dirty="0"/>
              <a:t> in the sport and physical activity sector, labour market and VET policy</a:t>
            </a:r>
          </a:p>
          <a:p>
            <a:pPr algn="just">
              <a:lnSpc>
                <a:spcPct val="110000"/>
              </a:lnSpc>
              <a:spcBef>
                <a:spcPct val="25000"/>
              </a:spcBef>
              <a:spcAft>
                <a:spcPct val="20000"/>
              </a:spcAft>
            </a:pPr>
            <a:r>
              <a:rPr lang="en-GB" sz="2400" dirty="0"/>
              <a:t>Small central team - support and management</a:t>
            </a:r>
          </a:p>
          <a:p>
            <a:pPr algn="just">
              <a:lnSpc>
                <a:spcPct val="110000"/>
              </a:lnSpc>
              <a:spcBef>
                <a:spcPct val="25000"/>
              </a:spcBef>
            </a:pPr>
            <a:r>
              <a:rPr lang="en-GB" sz="2400" b="1" dirty="0"/>
              <a:t>Specialisation</a:t>
            </a:r>
            <a:r>
              <a:rPr lang="en-GB" sz="2400" dirty="0"/>
              <a:t>:</a:t>
            </a:r>
          </a:p>
          <a:p>
            <a:pPr lvl="1" algn="just">
              <a:spcBef>
                <a:spcPct val="5000"/>
              </a:spcBef>
              <a:spcAft>
                <a:spcPct val="5000"/>
              </a:spcAft>
            </a:pPr>
            <a:r>
              <a:rPr lang="en-GB" sz="2000" dirty="0"/>
              <a:t>Sport and Physical Activity sector </a:t>
            </a:r>
          </a:p>
          <a:p>
            <a:pPr lvl="1" algn="just">
              <a:spcBef>
                <a:spcPct val="5000"/>
              </a:spcBef>
              <a:spcAft>
                <a:spcPct val="5000"/>
              </a:spcAft>
            </a:pPr>
            <a:r>
              <a:rPr lang="en-GB" sz="2000" dirty="0"/>
              <a:t>Sport Education Systems</a:t>
            </a:r>
          </a:p>
          <a:p>
            <a:pPr lvl="1" algn="just">
              <a:spcBef>
                <a:spcPct val="5000"/>
              </a:spcBef>
              <a:spcAft>
                <a:spcPct val="5000"/>
              </a:spcAft>
            </a:pPr>
            <a:r>
              <a:rPr lang="en-GB" sz="2000" dirty="0"/>
              <a:t>Workforce development </a:t>
            </a:r>
          </a:p>
          <a:p>
            <a:pPr lvl="1" algn="just">
              <a:spcBef>
                <a:spcPct val="5000"/>
              </a:spcBef>
              <a:spcAft>
                <a:spcPct val="5000"/>
              </a:spcAft>
            </a:pPr>
            <a:r>
              <a:rPr lang="en-GB" sz="2000" dirty="0"/>
              <a:t>Linking education to the labour market </a:t>
            </a:r>
          </a:p>
          <a:p>
            <a:pPr lvl="1" algn="just">
              <a:spcBef>
                <a:spcPct val="5000"/>
              </a:spcBef>
              <a:spcAft>
                <a:spcPct val="5000"/>
              </a:spcAft>
            </a:pPr>
            <a:r>
              <a:rPr lang="en-GB" sz="2000" dirty="0"/>
              <a:t>European policies and initiatives</a:t>
            </a:r>
          </a:p>
          <a:p>
            <a:pPr algn="just">
              <a:lnSpc>
                <a:spcPct val="110000"/>
              </a:lnSpc>
              <a:spcBef>
                <a:spcPct val="35000"/>
              </a:spcBef>
              <a:spcAft>
                <a:spcPct val="5000"/>
              </a:spcAft>
            </a:pPr>
            <a:r>
              <a:rPr lang="en-GB" sz="2400" dirty="0"/>
              <a:t>Recognised as </a:t>
            </a:r>
            <a:r>
              <a:rPr lang="en-GB" sz="2400" b="1" dirty="0"/>
              <a:t>expert/adviser</a:t>
            </a:r>
            <a:r>
              <a:rPr lang="en-GB" sz="2400" dirty="0"/>
              <a:t> by EC</a:t>
            </a:r>
          </a:p>
        </p:txBody>
      </p:sp>
    </p:spTree>
    <p:extLst>
      <p:ext uri="{BB962C8B-B14F-4D97-AF65-F5344CB8AC3E}">
        <p14:creationId xmlns:p14="http://schemas.microsoft.com/office/powerpoint/2010/main" val="543870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1" name="Titre 1"/>
          <p:cNvSpPr>
            <a:spLocks noGrp="1"/>
          </p:cNvSpPr>
          <p:nvPr>
            <p:ph type="title" idx="4294967295"/>
          </p:nvPr>
        </p:nvSpPr>
        <p:spPr>
          <a:xfrm>
            <a:off x="971550" y="260350"/>
            <a:ext cx="7416800" cy="647700"/>
          </a:xfrm>
        </p:spPr>
        <p:txBody>
          <a:bodyPr/>
          <a:lstStyle/>
          <a:p>
            <a:r>
              <a:rPr lang="en-GB" dirty="0"/>
              <a:t>EOSE VISION FOR THE SECTOR</a:t>
            </a:r>
          </a:p>
        </p:txBody>
      </p:sp>
      <p:sp>
        <p:nvSpPr>
          <p:cNvPr id="256002" name="Espace réservé du contenu 2"/>
          <p:cNvSpPr>
            <a:spLocks noGrp="1"/>
          </p:cNvSpPr>
          <p:nvPr>
            <p:ph idx="4294967295"/>
          </p:nvPr>
        </p:nvSpPr>
        <p:spPr>
          <a:xfrm>
            <a:off x="467544" y="980728"/>
            <a:ext cx="8352928" cy="5688632"/>
          </a:xfrm>
        </p:spPr>
        <p:txBody>
          <a:bodyPr/>
          <a:lstStyle/>
          <a:p>
            <a:pPr eaLnBrk="1" hangingPunct="1">
              <a:spcBef>
                <a:spcPts val="0"/>
              </a:spcBef>
              <a:spcAft>
                <a:spcPts val="0"/>
              </a:spcAft>
            </a:pPr>
            <a:r>
              <a:rPr lang="en-US" sz="2400" dirty="0"/>
              <a:t>Sport fulfilling its potential as a social and economic driver</a:t>
            </a:r>
          </a:p>
          <a:p>
            <a:pPr eaLnBrk="1" hangingPunct="1">
              <a:spcBef>
                <a:spcPts val="600"/>
              </a:spcBef>
              <a:spcAft>
                <a:spcPct val="20000"/>
              </a:spcAft>
            </a:pPr>
            <a:r>
              <a:rPr lang="en-US" sz="2400" dirty="0"/>
              <a:t>Better sport and healthy lifestyles for </a:t>
            </a:r>
            <a:r>
              <a:rPr lang="en-US" sz="2400" b="1" u="sng" dirty="0"/>
              <a:t>all</a:t>
            </a:r>
          </a:p>
          <a:p>
            <a:pPr eaLnBrk="1" hangingPunct="1">
              <a:spcBef>
                <a:spcPts val="600"/>
              </a:spcBef>
              <a:spcAft>
                <a:spcPct val="20000"/>
              </a:spcAft>
            </a:pPr>
            <a:r>
              <a:rPr lang="en-US" sz="2400" b="1" dirty="0"/>
              <a:t>Improved service to meet the specific needs of every client</a:t>
            </a:r>
          </a:p>
          <a:p>
            <a:pPr eaLnBrk="1" hangingPunct="1">
              <a:spcBef>
                <a:spcPts val="600"/>
              </a:spcBef>
              <a:spcAft>
                <a:spcPct val="20000"/>
              </a:spcAft>
            </a:pPr>
            <a:r>
              <a:rPr lang="en-US" sz="2400" dirty="0"/>
              <a:t>Delivered through better skilled people</a:t>
            </a:r>
          </a:p>
          <a:p>
            <a:pPr eaLnBrk="1" hangingPunct="1">
              <a:spcBef>
                <a:spcPts val="600"/>
              </a:spcBef>
              <a:spcAft>
                <a:spcPct val="20000"/>
              </a:spcAft>
            </a:pPr>
            <a:r>
              <a:rPr lang="en-US" sz="2400" dirty="0"/>
              <a:t>Fit for purpose qualifications and training (cooperation)</a:t>
            </a:r>
          </a:p>
          <a:p>
            <a:pPr eaLnBrk="1" hangingPunct="1">
              <a:spcBef>
                <a:spcPts val="600"/>
              </a:spcBef>
              <a:spcAft>
                <a:spcPct val="20000"/>
              </a:spcAft>
            </a:pPr>
            <a:r>
              <a:rPr lang="en-US" sz="2400" dirty="0"/>
              <a:t>Reflecting employment needs based on updated and consistent labour market information</a:t>
            </a:r>
          </a:p>
          <a:p>
            <a:pPr eaLnBrk="1" hangingPunct="1">
              <a:spcBef>
                <a:spcPts val="600"/>
              </a:spcBef>
              <a:spcAft>
                <a:spcPct val="20000"/>
              </a:spcAft>
            </a:pPr>
            <a:r>
              <a:rPr lang="en-US" sz="2400" dirty="0"/>
              <a:t>Clear employment and career structure and pathways</a:t>
            </a:r>
            <a:endParaRPr lang="en-GB" sz="2400" dirty="0"/>
          </a:p>
          <a:p>
            <a:pPr eaLnBrk="1" hangingPunct="1">
              <a:spcBef>
                <a:spcPts val="600"/>
              </a:spcBef>
              <a:spcAft>
                <a:spcPct val="20000"/>
              </a:spcAft>
            </a:pPr>
            <a:r>
              <a:rPr lang="en-US" sz="2400" dirty="0"/>
              <a:t>Sport fully integrated into NQF and EQF – qualifications delivered nationally based on common standards</a:t>
            </a:r>
          </a:p>
          <a:p>
            <a:pPr eaLnBrk="1" hangingPunct="1">
              <a:spcBef>
                <a:spcPts val="600"/>
              </a:spcBef>
              <a:spcAft>
                <a:spcPct val="20000"/>
              </a:spcAft>
            </a:pPr>
            <a:r>
              <a:rPr lang="en-US" sz="2400" dirty="0"/>
              <a:t>Transparency, transferability, mobility</a:t>
            </a:r>
          </a:p>
          <a:p>
            <a:pPr eaLnBrk="1" hangingPunct="1">
              <a:spcBef>
                <a:spcPts val="0"/>
              </a:spcBef>
              <a:spcAft>
                <a:spcPts val="0"/>
              </a:spcAft>
            </a:pPr>
            <a:r>
              <a:rPr lang="en-US" sz="2400" dirty="0"/>
              <a:t>Volunteering and informal learning valued and recognised</a:t>
            </a:r>
          </a:p>
        </p:txBody>
      </p:sp>
    </p:spTree>
    <p:extLst>
      <p:ext uri="{BB962C8B-B14F-4D97-AF65-F5344CB8AC3E}">
        <p14:creationId xmlns:p14="http://schemas.microsoft.com/office/powerpoint/2010/main" val="1753089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0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0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0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0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600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56002">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600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p:cNvSpPr>
          <p:nvPr>
            <p:ph type="title"/>
          </p:nvPr>
        </p:nvSpPr>
        <p:spPr>
          <a:xfrm>
            <a:off x="1008063" y="188913"/>
            <a:ext cx="8027987" cy="863600"/>
          </a:xfrm>
        </p:spPr>
        <p:txBody>
          <a:bodyPr/>
          <a:lstStyle/>
          <a:p>
            <a:r>
              <a:rPr lang="en-GB" sz="4000"/>
              <a:t>INVOLVEMENT WITH EU PROJECTS</a:t>
            </a:r>
          </a:p>
        </p:txBody>
      </p:sp>
      <p:pic>
        <p:nvPicPr>
          <p:cNvPr id="91140" name="Picture 4" descr="EOSE Projects"/>
          <p:cNvPicPr>
            <a:picLocks noChangeAspect="1" noChangeArrowheads="1"/>
          </p:cNvPicPr>
          <p:nvPr/>
        </p:nvPicPr>
        <p:blipFill>
          <a:blip r:embed="rId2"/>
          <a:srcRect/>
          <a:stretch>
            <a:fillRect/>
          </a:stretch>
        </p:blipFill>
        <p:spPr bwMode="auto">
          <a:xfrm>
            <a:off x="179388" y="1052513"/>
            <a:ext cx="7219950" cy="5343525"/>
          </a:xfrm>
          <a:prstGeom prst="rect">
            <a:avLst/>
          </a:prstGeom>
          <a:noFill/>
        </p:spPr>
      </p:pic>
    </p:spTree>
    <p:extLst>
      <p:ext uri="{BB962C8B-B14F-4D97-AF65-F5344CB8AC3E}">
        <p14:creationId xmlns:p14="http://schemas.microsoft.com/office/powerpoint/2010/main" val="3455309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3" name="Rectangle 4"/>
          <p:cNvSpPr>
            <a:spLocks noGrp="1"/>
          </p:cNvSpPr>
          <p:nvPr>
            <p:ph type="title" idx="4294967295"/>
          </p:nvPr>
        </p:nvSpPr>
        <p:spPr bwMode="auto">
          <a:xfrm>
            <a:off x="395288" y="2513013"/>
            <a:ext cx="8353425" cy="3796307"/>
          </a:xfrm>
          <a:prstGeom prst="rect">
            <a:avLst/>
          </a:prstGeom>
          <a:noFill/>
          <a:ln>
            <a:miter lim="800000"/>
            <a:headEnd/>
            <a:tailEnd/>
          </a:ln>
        </p:spPr>
        <p:txBody>
          <a:bodyPr/>
          <a:lstStyle/>
          <a:p>
            <a:pPr eaLnBrk="1" hangingPunct="1"/>
            <a:r>
              <a:rPr lang="en-GB" sz="6000" dirty="0">
                <a:solidFill>
                  <a:srgbClr val="2683C6"/>
                </a:solidFill>
              </a:rPr>
              <a:t>Introducing:</a:t>
            </a:r>
            <a:br>
              <a:rPr lang="en-GB" sz="6000" dirty="0">
                <a:solidFill>
                  <a:srgbClr val="2683C6"/>
                </a:solidFill>
              </a:rPr>
            </a:br>
            <a:r>
              <a:rPr lang="en-GB" sz="6000" dirty="0">
                <a:solidFill>
                  <a:srgbClr val="2683C6"/>
                </a:solidFill>
              </a:rPr>
              <a:t>The EUROPEAN SECTOR SKILLS ALLIANCE </a:t>
            </a:r>
            <a:br>
              <a:rPr lang="en-GB" sz="6000" dirty="0">
                <a:solidFill>
                  <a:srgbClr val="2683C6"/>
                </a:solidFill>
              </a:rPr>
            </a:br>
            <a:r>
              <a:rPr lang="en-GB" sz="6000" dirty="0">
                <a:solidFill>
                  <a:srgbClr val="2683C6"/>
                </a:solidFill>
              </a:rPr>
              <a:t>(ESSA-Sport)</a:t>
            </a:r>
            <a:r>
              <a:rPr lang="en-GB" sz="4000" dirty="0">
                <a:solidFill>
                  <a:srgbClr val="2683C6"/>
                </a:solidFill>
              </a:rPr>
              <a:t/>
            </a:r>
            <a:br>
              <a:rPr lang="en-GB" sz="4000" dirty="0">
                <a:solidFill>
                  <a:srgbClr val="2683C6"/>
                </a:solidFill>
              </a:rPr>
            </a:br>
            <a:endParaRPr lang="en-GB" sz="4000" dirty="0">
              <a:solidFill>
                <a:srgbClr val="2683C6"/>
              </a:solidFill>
            </a:endParaRPr>
          </a:p>
        </p:txBody>
      </p:sp>
    </p:spTree>
    <p:extLst>
      <p:ext uri="{BB962C8B-B14F-4D97-AF65-F5344CB8AC3E}">
        <p14:creationId xmlns:p14="http://schemas.microsoft.com/office/powerpoint/2010/main" val="3120027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7" name="Title 1"/>
          <p:cNvSpPr>
            <a:spLocks noGrp="1"/>
          </p:cNvSpPr>
          <p:nvPr>
            <p:ph type="title" idx="4294967295"/>
          </p:nvPr>
        </p:nvSpPr>
        <p:spPr>
          <a:xfrm>
            <a:off x="971550" y="115888"/>
            <a:ext cx="6553200" cy="720725"/>
          </a:xfrm>
        </p:spPr>
        <p:txBody>
          <a:bodyPr/>
          <a:lstStyle/>
          <a:p>
            <a:r>
              <a:rPr lang="en-GB" altLang="fr-FR"/>
              <a:t>THE OPPORTUNITY</a:t>
            </a:r>
          </a:p>
        </p:txBody>
      </p:sp>
      <p:sp>
        <p:nvSpPr>
          <p:cNvPr id="106498" name="Content Placeholder 2"/>
          <p:cNvSpPr>
            <a:spLocks noGrp="1"/>
          </p:cNvSpPr>
          <p:nvPr>
            <p:ph idx="4294967295"/>
          </p:nvPr>
        </p:nvSpPr>
        <p:spPr>
          <a:xfrm>
            <a:off x="611188" y="1125538"/>
            <a:ext cx="7489825" cy="5688012"/>
          </a:xfrm>
        </p:spPr>
        <p:txBody>
          <a:bodyPr/>
          <a:lstStyle/>
          <a:p>
            <a:pPr algn="just">
              <a:spcBef>
                <a:spcPts val="600"/>
              </a:spcBef>
            </a:pPr>
            <a:r>
              <a:rPr lang="en-GB" altLang="fr-FR" sz="2200"/>
              <a:t>Erasmus+ Key Action 2 – Sector Skills Alliances</a:t>
            </a:r>
          </a:p>
          <a:p>
            <a:pPr algn="just">
              <a:spcBef>
                <a:spcPts val="600"/>
              </a:spcBef>
            </a:pPr>
            <a:r>
              <a:rPr lang="en-GB" altLang="fr-FR" sz="2200"/>
              <a:t>500,000 Euros maximum over 2/3 years</a:t>
            </a:r>
          </a:p>
          <a:p>
            <a:pPr algn="just">
              <a:spcBef>
                <a:spcPts val="600"/>
              </a:spcBef>
              <a:buFont typeface="Wingdings 3" pitchFamily="18" charset="2"/>
              <a:buNone/>
            </a:pPr>
            <a:endParaRPr lang="en-GB" altLang="fr-FR" sz="600"/>
          </a:p>
          <a:p>
            <a:pPr algn="just">
              <a:spcBef>
                <a:spcPts val="600"/>
              </a:spcBef>
              <a:buFont typeface="Wingdings 3" pitchFamily="18" charset="2"/>
              <a:buNone/>
            </a:pPr>
            <a:r>
              <a:rPr lang="en-GB" altLang="fr-FR" sz="2200" b="1" u="sng"/>
              <a:t>SSAs aim at:</a:t>
            </a:r>
          </a:p>
          <a:p>
            <a:pPr algn="just">
              <a:spcAft>
                <a:spcPct val="40000"/>
              </a:spcAft>
            </a:pPr>
            <a:r>
              <a:rPr lang="en-GB" altLang="fr-FR" sz="2200" b="1"/>
              <a:t>Tackling</a:t>
            </a:r>
            <a:r>
              <a:rPr lang="en-GB" altLang="fr-FR" sz="2200"/>
              <a:t> skills gaps by identifying sector specific labour market needs and new skills in one or more occupation</a:t>
            </a:r>
          </a:p>
          <a:p>
            <a:pPr algn="just">
              <a:spcAft>
                <a:spcPct val="40000"/>
              </a:spcAft>
            </a:pPr>
            <a:r>
              <a:rPr lang="en-GB" altLang="fr-FR" sz="2200" b="1"/>
              <a:t>Strengthening</a:t>
            </a:r>
            <a:r>
              <a:rPr lang="en-GB" altLang="fr-FR" sz="2200"/>
              <a:t> exchange of knowledge between education and labour market</a:t>
            </a:r>
          </a:p>
          <a:p>
            <a:pPr algn="just">
              <a:spcAft>
                <a:spcPct val="40000"/>
              </a:spcAft>
            </a:pPr>
            <a:r>
              <a:rPr lang="en-GB" altLang="fr-FR" sz="2200" b="1"/>
              <a:t>Modernising</a:t>
            </a:r>
            <a:r>
              <a:rPr lang="en-GB" altLang="fr-FR" sz="2200"/>
              <a:t> VET, integrating work-based learning, exploiting potential to drive economic growth and innovation</a:t>
            </a:r>
          </a:p>
          <a:p>
            <a:pPr algn="just">
              <a:spcAft>
                <a:spcPct val="40000"/>
              </a:spcAft>
            </a:pPr>
            <a:r>
              <a:rPr lang="en-GB" altLang="fr-FR" sz="2200" b="1"/>
              <a:t>Building</a:t>
            </a:r>
            <a:r>
              <a:rPr lang="en-GB" altLang="fr-FR" sz="2200"/>
              <a:t> trust, cross-border certification, professional mobility, qualification recognition</a:t>
            </a:r>
          </a:p>
        </p:txBody>
      </p:sp>
    </p:spTree>
    <p:extLst>
      <p:ext uri="{BB962C8B-B14F-4D97-AF65-F5344CB8AC3E}">
        <p14:creationId xmlns:p14="http://schemas.microsoft.com/office/powerpoint/2010/main" val="13601031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6498">
                                            <p:txEl>
                                              <p:pRg st="5" end="5"/>
                                            </p:txEl>
                                          </p:spTgt>
                                        </p:tgtEl>
                                        <p:attrNameLst>
                                          <p:attrName>style.visibility</p:attrName>
                                        </p:attrNameLst>
                                      </p:cBhvr>
                                      <p:to>
                                        <p:strVal val="visible"/>
                                      </p:to>
                                    </p:set>
                                    <p:animEffect transition="in" filter="blinds(horizontal)">
                                      <p:cBhvr>
                                        <p:cTn id="7" dur="500"/>
                                        <p:tgtEl>
                                          <p:spTgt spid="106498">
                                            <p:txEl>
                                              <p:pRg st="5" end="5"/>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6498">
                                            <p:txEl>
                                              <p:pRg st="6" end="6"/>
                                            </p:txEl>
                                          </p:spTgt>
                                        </p:tgtEl>
                                        <p:attrNameLst>
                                          <p:attrName>style.visibility</p:attrName>
                                        </p:attrNameLst>
                                      </p:cBhvr>
                                      <p:to>
                                        <p:strVal val="visible"/>
                                      </p:to>
                                    </p:set>
                                    <p:animEffect transition="in" filter="blinds(horizontal)">
                                      <p:cBhvr>
                                        <p:cTn id="12" dur="500"/>
                                        <p:tgtEl>
                                          <p:spTgt spid="106498">
                                            <p:txEl>
                                              <p:pRg st="6" end="6"/>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6498">
                                            <p:txEl>
                                              <p:pRg st="7" end="7"/>
                                            </p:txEl>
                                          </p:spTgt>
                                        </p:tgtEl>
                                        <p:attrNameLst>
                                          <p:attrName>style.visibility</p:attrName>
                                        </p:attrNameLst>
                                      </p:cBhvr>
                                      <p:to>
                                        <p:strVal val="visible"/>
                                      </p:to>
                                    </p:set>
                                    <p:animEffect transition="in" filter="blinds(horizontal)">
                                      <p:cBhvr>
                                        <p:cTn id="17" dur="500"/>
                                        <p:tgtEl>
                                          <p:spTgt spid="10649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p:cNvSpPr>
          <p:nvPr/>
        </p:nvSpPr>
        <p:spPr bwMode="auto">
          <a:xfrm>
            <a:off x="884238" y="271463"/>
            <a:ext cx="6783387" cy="781050"/>
          </a:xfrm>
          <a:prstGeom prst="rect">
            <a:avLst/>
          </a:prstGeom>
          <a:noFill/>
          <a:ln w="9525">
            <a:noFill/>
            <a:miter lim="800000"/>
            <a:headEnd/>
            <a:tailEnd/>
          </a:ln>
        </p:spPr>
        <p:txBody>
          <a:bodyPr/>
          <a:lstStyle/>
          <a:p>
            <a:pPr defTabSz="457200" eaLnBrk="0" hangingPunct="0"/>
            <a:r>
              <a:rPr lang="fr-FR" sz="4400" b="1">
                <a:solidFill>
                  <a:srgbClr val="2683C6"/>
                </a:solidFill>
              </a:rPr>
              <a:t>SPECIFIC AIMS</a:t>
            </a:r>
            <a:endParaRPr lang="en-GB" sz="4400" b="1">
              <a:solidFill>
                <a:srgbClr val="2683C6"/>
              </a:solidFill>
            </a:endParaRPr>
          </a:p>
        </p:txBody>
      </p:sp>
      <p:sp>
        <p:nvSpPr>
          <p:cNvPr id="100382" name="TextBox 41"/>
          <p:cNvSpPr txBox="1">
            <a:spLocks noChangeArrowheads="1"/>
          </p:cNvSpPr>
          <p:nvPr/>
        </p:nvSpPr>
        <p:spPr bwMode="auto">
          <a:xfrm>
            <a:off x="0" y="2060575"/>
            <a:ext cx="2339975" cy="1768475"/>
          </a:xfrm>
          <a:prstGeom prst="rect">
            <a:avLst/>
          </a:prstGeom>
          <a:noFill/>
          <a:ln w="9525">
            <a:noFill/>
            <a:miter lim="800000"/>
            <a:headEnd/>
            <a:tailEnd/>
          </a:ln>
        </p:spPr>
        <p:txBody>
          <a:bodyPr lIns="182880" tIns="91440" rIns="182880" bIns="91440">
            <a:spAutoFit/>
          </a:bodyPr>
          <a:lstStyle/>
          <a:p>
            <a:pPr algn="ctr"/>
            <a:r>
              <a:rPr lang="en-PH" sz="1800" b="1">
                <a:solidFill>
                  <a:srgbClr val="000000"/>
                </a:solidFill>
              </a:rPr>
              <a:t>UNDERTAKE DESK RESEARCH (N/EU) </a:t>
            </a:r>
            <a:r>
              <a:rPr lang="en-PH" sz="1700" i="1">
                <a:solidFill>
                  <a:srgbClr val="000000"/>
                </a:solidFill>
              </a:rPr>
              <a:t>(labour markets, sport systems, education/qual. systems)</a:t>
            </a:r>
          </a:p>
        </p:txBody>
      </p:sp>
      <p:sp>
        <p:nvSpPr>
          <p:cNvPr id="19" name="Oval 18"/>
          <p:cNvSpPr/>
          <p:nvPr/>
        </p:nvSpPr>
        <p:spPr>
          <a:xfrm>
            <a:off x="34925" y="1595438"/>
            <a:ext cx="2306638" cy="2308225"/>
          </a:xfrm>
          <a:prstGeom prst="ellipse">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PH" sz="1800">
              <a:solidFill>
                <a:srgbClr val="FFFFFF"/>
              </a:solidFill>
            </a:endParaRPr>
          </a:p>
        </p:txBody>
      </p:sp>
      <p:sp>
        <p:nvSpPr>
          <p:cNvPr id="46" name="Oval 45"/>
          <p:cNvSpPr>
            <a:spLocks noChangeArrowheads="1"/>
          </p:cNvSpPr>
          <p:nvPr/>
        </p:nvSpPr>
        <p:spPr bwMode="auto">
          <a:xfrm>
            <a:off x="2697163" y="1595438"/>
            <a:ext cx="2306637" cy="2308225"/>
          </a:xfrm>
          <a:prstGeom prst="ellipse">
            <a:avLst/>
          </a:prstGeom>
          <a:noFill/>
          <a:ln w="76200" algn="ctr">
            <a:solidFill>
              <a:srgbClr val="993366"/>
            </a:solidFill>
            <a:round/>
            <a:headEnd/>
            <a:tailEnd/>
          </a:ln>
        </p:spPr>
        <p:txBody>
          <a:bodyPr anchor="ctr"/>
          <a:lstStyle/>
          <a:p>
            <a:pPr algn="ctr"/>
            <a:endParaRPr lang="en-PH" sz="1800">
              <a:solidFill>
                <a:srgbClr val="FFFFFF"/>
              </a:solidFill>
            </a:endParaRPr>
          </a:p>
        </p:txBody>
      </p:sp>
      <p:sp>
        <p:nvSpPr>
          <p:cNvPr id="47" name="Oval 46"/>
          <p:cNvSpPr>
            <a:spLocks noChangeArrowheads="1"/>
          </p:cNvSpPr>
          <p:nvPr/>
        </p:nvSpPr>
        <p:spPr bwMode="auto">
          <a:xfrm>
            <a:off x="5360988" y="1595438"/>
            <a:ext cx="2306637" cy="2308225"/>
          </a:xfrm>
          <a:prstGeom prst="ellipse">
            <a:avLst/>
          </a:prstGeom>
          <a:noFill/>
          <a:ln w="76200" algn="ctr">
            <a:solidFill>
              <a:schemeClr val="accent1"/>
            </a:solidFill>
            <a:round/>
            <a:headEnd/>
            <a:tailEnd/>
          </a:ln>
        </p:spPr>
        <p:txBody>
          <a:bodyPr anchor="ctr"/>
          <a:lstStyle/>
          <a:p>
            <a:pPr algn="ctr"/>
            <a:endParaRPr lang="en-PH" sz="1800">
              <a:solidFill>
                <a:srgbClr val="FFFFFF"/>
              </a:solidFill>
            </a:endParaRPr>
          </a:p>
        </p:txBody>
      </p:sp>
      <p:sp>
        <p:nvSpPr>
          <p:cNvPr id="48" name="Oval 47"/>
          <p:cNvSpPr>
            <a:spLocks noChangeArrowheads="1"/>
          </p:cNvSpPr>
          <p:nvPr/>
        </p:nvSpPr>
        <p:spPr bwMode="auto">
          <a:xfrm>
            <a:off x="1328738" y="4046538"/>
            <a:ext cx="2306637" cy="2306637"/>
          </a:xfrm>
          <a:prstGeom prst="ellipse">
            <a:avLst/>
          </a:prstGeom>
          <a:noFill/>
          <a:ln w="76200" algn="ctr">
            <a:solidFill>
              <a:srgbClr val="FFFF00"/>
            </a:solidFill>
            <a:round/>
            <a:headEnd/>
            <a:tailEnd/>
          </a:ln>
        </p:spPr>
        <p:txBody>
          <a:bodyPr anchor="ctr"/>
          <a:lstStyle/>
          <a:p>
            <a:pPr algn="ctr"/>
            <a:endParaRPr lang="en-PH" sz="1800">
              <a:solidFill>
                <a:srgbClr val="FFFFFF"/>
              </a:solidFill>
            </a:endParaRPr>
          </a:p>
        </p:txBody>
      </p:sp>
      <p:sp>
        <p:nvSpPr>
          <p:cNvPr id="49" name="Oval 48"/>
          <p:cNvSpPr/>
          <p:nvPr/>
        </p:nvSpPr>
        <p:spPr>
          <a:xfrm>
            <a:off x="4076700" y="4046538"/>
            <a:ext cx="2306638" cy="2306637"/>
          </a:xfrm>
          <a:prstGeom prst="ellipse">
            <a:avLst/>
          </a:prstGeom>
          <a:no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PH" sz="1800">
              <a:solidFill>
                <a:srgbClr val="FFFFFF"/>
              </a:solidFill>
            </a:endParaRPr>
          </a:p>
        </p:txBody>
      </p:sp>
      <p:grpSp>
        <p:nvGrpSpPr>
          <p:cNvPr id="100388" name="Group 17"/>
          <p:cNvGrpSpPr>
            <a:grpSpLocks/>
          </p:cNvGrpSpPr>
          <p:nvPr/>
        </p:nvGrpSpPr>
        <p:grpSpPr bwMode="auto">
          <a:xfrm>
            <a:off x="884238" y="1268413"/>
            <a:ext cx="725487" cy="735012"/>
            <a:chOff x="695326" y="1522355"/>
            <a:chExt cx="724312" cy="735513"/>
          </a:xfrm>
        </p:grpSpPr>
        <p:sp>
          <p:nvSpPr>
            <p:cNvPr id="3" name="Oval 2"/>
            <p:cNvSpPr/>
            <p:nvPr/>
          </p:nvSpPr>
          <p:spPr>
            <a:xfrm>
              <a:off x="695326" y="1533475"/>
              <a:ext cx="724312" cy="724393"/>
            </a:xfrm>
            <a:prstGeom prst="ellipse">
              <a:avLst/>
            </a:prstGeom>
            <a:solidFill>
              <a:schemeClr val="bg1"/>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PH" sz="1800">
                <a:solidFill>
                  <a:srgbClr val="FFFFFF"/>
                </a:solidFill>
              </a:endParaRPr>
            </a:p>
          </p:txBody>
        </p:sp>
        <p:sp>
          <p:nvSpPr>
            <p:cNvPr id="322592" name="TextBox 9"/>
            <p:cNvSpPr txBox="1">
              <a:spLocks noChangeArrowheads="1"/>
            </p:cNvSpPr>
            <p:nvPr/>
          </p:nvSpPr>
          <p:spPr bwMode="auto">
            <a:xfrm>
              <a:off x="828460" y="1522355"/>
              <a:ext cx="410496" cy="702153"/>
            </a:xfrm>
            <a:prstGeom prst="rect">
              <a:avLst/>
            </a:prstGeom>
            <a:noFill/>
            <a:ln w="9525">
              <a:noFill/>
              <a:miter lim="800000"/>
              <a:headEnd/>
              <a:tailEnd/>
            </a:ln>
          </p:spPr>
          <p:txBody>
            <a:bodyPr>
              <a:spAutoFit/>
            </a:bodyPr>
            <a:lstStyle/>
            <a:p>
              <a:r>
                <a:rPr lang="en-US" sz="4000" b="1">
                  <a:solidFill>
                    <a:srgbClr val="000000"/>
                  </a:solidFill>
                </a:rPr>
                <a:t>1</a:t>
              </a:r>
              <a:endParaRPr lang="en-PH" sz="4000" b="1">
                <a:solidFill>
                  <a:srgbClr val="000000"/>
                </a:solidFill>
              </a:endParaRPr>
            </a:p>
          </p:txBody>
        </p:sp>
      </p:grpSp>
      <p:sp>
        <p:nvSpPr>
          <p:cNvPr id="100391" name="TextBox 53"/>
          <p:cNvSpPr txBox="1">
            <a:spLocks noChangeArrowheads="1"/>
          </p:cNvSpPr>
          <p:nvPr/>
        </p:nvSpPr>
        <p:spPr bwMode="auto">
          <a:xfrm>
            <a:off x="2817813" y="2073275"/>
            <a:ext cx="2068512" cy="1800225"/>
          </a:xfrm>
          <a:prstGeom prst="rect">
            <a:avLst/>
          </a:prstGeom>
          <a:noFill/>
          <a:ln w="9525">
            <a:noFill/>
            <a:miter lim="800000"/>
            <a:headEnd/>
            <a:tailEnd/>
          </a:ln>
        </p:spPr>
        <p:txBody>
          <a:bodyPr lIns="182880" tIns="91440" rIns="182880" bIns="91440">
            <a:spAutoFit/>
          </a:bodyPr>
          <a:lstStyle/>
          <a:p>
            <a:pPr algn="ctr"/>
            <a:r>
              <a:rPr lang="en-PH" sz="1800" b="1">
                <a:solidFill>
                  <a:srgbClr val="000000"/>
                </a:solidFill>
              </a:rPr>
              <a:t>ENSURE WIDE CONSULTATION AT NATIONAL AND EU LEVEL </a:t>
            </a:r>
            <a:r>
              <a:rPr lang="en-PH" sz="1700" i="1">
                <a:solidFill>
                  <a:srgbClr val="000000"/>
                </a:solidFill>
              </a:rPr>
              <a:t>(Bottom-up approach)</a:t>
            </a:r>
            <a:endParaRPr lang="en-PH" sz="1700" b="1">
              <a:solidFill>
                <a:srgbClr val="000000"/>
              </a:solidFill>
            </a:endParaRPr>
          </a:p>
        </p:txBody>
      </p:sp>
      <p:sp>
        <p:nvSpPr>
          <p:cNvPr id="100392" name="TextBox 54"/>
          <p:cNvSpPr txBox="1">
            <a:spLocks noChangeArrowheads="1"/>
          </p:cNvSpPr>
          <p:nvPr/>
        </p:nvSpPr>
        <p:spPr bwMode="auto">
          <a:xfrm>
            <a:off x="5480050" y="2032000"/>
            <a:ext cx="2068513" cy="1557338"/>
          </a:xfrm>
          <a:prstGeom prst="rect">
            <a:avLst/>
          </a:prstGeom>
          <a:noFill/>
          <a:ln w="9525">
            <a:noFill/>
            <a:miter lim="800000"/>
            <a:headEnd/>
            <a:tailEnd/>
          </a:ln>
        </p:spPr>
        <p:txBody>
          <a:bodyPr lIns="182880" tIns="91440" rIns="182880" bIns="91440">
            <a:spAutoFit/>
          </a:bodyPr>
          <a:lstStyle/>
          <a:p>
            <a:pPr algn="ctr"/>
            <a:r>
              <a:rPr lang="en-PH" sz="1800" b="1">
                <a:solidFill>
                  <a:srgbClr val="000000"/>
                </a:solidFill>
              </a:rPr>
              <a:t>IDENTIFY PRIORITIES FOR ACTION AT NATIONAL AND EU LEVEL</a:t>
            </a:r>
            <a:endParaRPr lang="en-PH" sz="1600" b="1">
              <a:solidFill>
                <a:srgbClr val="000000"/>
              </a:solidFill>
            </a:endParaRPr>
          </a:p>
        </p:txBody>
      </p:sp>
      <p:sp>
        <p:nvSpPr>
          <p:cNvPr id="100393" name="TextBox 55"/>
          <p:cNvSpPr txBox="1">
            <a:spLocks noChangeArrowheads="1"/>
          </p:cNvSpPr>
          <p:nvPr/>
        </p:nvSpPr>
        <p:spPr bwMode="auto">
          <a:xfrm>
            <a:off x="1331913" y="4594225"/>
            <a:ext cx="2303462" cy="1282700"/>
          </a:xfrm>
          <a:prstGeom prst="rect">
            <a:avLst/>
          </a:prstGeom>
          <a:noFill/>
          <a:ln w="9525">
            <a:noFill/>
            <a:miter lim="800000"/>
            <a:headEnd/>
            <a:tailEnd/>
          </a:ln>
        </p:spPr>
        <p:txBody>
          <a:bodyPr lIns="182880" tIns="91440" rIns="182880" bIns="91440">
            <a:spAutoFit/>
          </a:bodyPr>
          <a:lstStyle/>
          <a:p>
            <a:pPr algn="ctr"/>
            <a:r>
              <a:rPr lang="en-PH" sz="1800" b="1">
                <a:solidFill>
                  <a:srgbClr val="000000"/>
                </a:solidFill>
              </a:rPr>
              <a:t>CONDUCT EU ONLINE EMPLOYERS SURVEY ON SKILLS NEEDS</a:t>
            </a:r>
            <a:r>
              <a:rPr lang="en-PH" sz="1800">
                <a:solidFill>
                  <a:srgbClr val="000000"/>
                </a:solidFill>
              </a:rPr>
              <a:t> </a:t>
            </a:r>
            <a:endParaRPr lang="en-PH" sz="1600">
              <a:solidFill>
                <a:srgbClr val="000000"/>
              </a:solidFill>
            </a:endParaRPr>
          </a:p>
        </p:txBody>
      </p:sp>
      <p:sp>
        <p:nvSpPr>
          <p:cNvPr id="100394" name="TextBox 56"/>
          <p:cNvSpPr txBox="1">
            <a:spLocks noChangeArrowheads="1"/>
          </p:cNvSpPr>
          <p:nvPr/>
        </p:nvSpPr>
        <p:spPr bwMode="auto">
          <a:xfrm>
            <a:off x="4067175" y="4511675"/>
            <a:ext cx="2303463" cy="1525588"/>
          </a:xfrm>
          <a:prstGeom prst="rect">
            <a:avLst/>
          </a:prstGeom>
          <a:noFill/>
          <a:ln w="9525">
            <a:noFill/>
            <a:miter lim="800000"/>
            <a:headEnd/>
            <a:tailEnd/>
          </a:ln>
        </p:spPr>
        <p:txBody>
          <a:bodyPr lIns="182880" tIns="91440" rIns="182880" bIns="91440">
            <a:spAutoFit/>
          </a:bodyPr>
          <a:lstStyle/>
          <a:p>
            <a:pPr algn="ctr"/>
            <a:r>
              <a:rPr lang="en-PH" sz="1800" b="1">
                <a:solidFill>
                  <a:srgbClr val="000000"/>
                </a:solidFill>
              </a:rPr>
              <a:t>DEFINE AND UNDERSTAND THE SECTOR</a:t>
            </a:r>
            <a:r>
              <a:rPr lang="en-PH" sz="1800">
                <a:solidFill>
                  <a:srgbClr val="000000"/>
                </a:solidFill>
              </a:rPr>
              <a:t>          </a:t>
            </a:r>
            <a:r>
              <a:rPr lang="en-PH" sz="1700" i="1">
                <a:solidFill>
                  <a:srgbClr val="000000"/>
                </a:solidFill>
              </a:rPr>
              <a:t>(Realities, skills needs, tendencies etc)</a:t>
            </a:r>
          </a:p>
        </p:txBody>
      </p:sp>
      <p:grpSp>
        <p:nvGrpSpPr>
          <p:cNvPr id="100395" name="Group 57"/>
          <p:cNvGrpSpPr>
            <a:grpSpLocks/>
          </p:cNvGrpSpPr>
          <p:nvPr/>
        </p:nvGrpSpPr>
        <p:grpSpPr bwMode="auto">
          <a:xfrm>
            <a:off x="3489325" y="1268413"/>
            <a:ext cx="723900" cy="735012"/>
            <a:chOff x="695326" y="1522355"/>
            <a:chExt cx="724312" cy="735513"/>
          </a:xfrm>
        </p:grpSpPr>
        <p:sp>
          <p:nvSpPr>
            <p:cNvPr id="322589" name="Oval 58"/>
            <p:cNvSpPr>
              <a:spLocks noChangeArrowheads="1"/>
            </p:cNvSpPr>
            <p:nvPr/>
          </p:nvSpPr>
          <p:spPr bwMode="auto">
            <a:xfrm>
              <a:off x="695326" y="1533475"/>
              <a:ext cx="724312" cy="724393"/>
            </a:xfrm>
            <a:prstGeom prst="ellipse">
              <a:avLst/>
            </a:prstGeom>
            <a:solidFill>
              <a:schemeClr val="bg1"/>
            </a:solidFill>
            <a:ln w="76200" algn="ctr">
              <a:solidFill>
                <a:srgbClr val="993366"/>
              </a:solidFill>
              <a:round/>
              <a:headEnd/>
              <a:tailEnd/>
            </a:ln>
          </p:spPr>
          <p:txBody>
            <a:bodyPr anchor="ctr"/>
            <a:lstStyle/>
            <a:p>
              <a:pPr algn="ctr"/>
              <a:endParaRPr lang="en-PH" sz="1800">
                <a:solidFill>
                  <a:srgbClr val="FFFFFF"/>
                </a:solidFill>
              </a:endParaRPr>
            </a:p>
          </p:txBody>
        </p:sp>
        <p:sp>
          <p:nvSpPr>
            <p:cNvPr id="322590" name="TextBox 59"/>
            <p:cNvSpPr txBox="1">
              <a:spLocks noChangeArrowheads="1"/>
            </p:cNvSpPr>
            <p:nvPr/>
          </p:nvSpPr>
          <p:spPr bwMode="auto">
            <a:xfrm>
              <a:off x="828752" y="1522355"/>
              <a:ext cx="411396" cy="702153"/>
            </a:xfrm>
            <a:prstGeom prst="rect">
              <a:avLst/>
            </a:prstGeom>
            <a:noFill/>
            <a:ln w="9525">
              <a:noFill/>
              <a:miter lim="800000"/>
              <a:headEnd/>
              <a:tailEnd/>
            </a:ln>
          </p:spPr>
          <p:txBody>
            <a:bodyPr>
              <a:spAutoFit/>
            </a:bodyPr>
            <a:lstStyle/>
            <a:p>
              <a:r>
                <a:rPr lang="en-US" sz="4000" b="1">
                  <a:solidFill>
                    <a:srgbClr val="000000"/>
                  </a:solidFill>
                </a:rPr>
                <a:t>3</a:t>
              </a:r>
              <a:endParaRPr lang="en-PH" sz="4000" b="1">
                <a:solidFill>
                  <a:srgbClr val="000000"/>
                </a:solidFill>
              </a:endParaRPr>
            </a:p>
          </p:txBody>
        </p:sp>
      </p:grpSp>
      <p:grpSp>
        <p:nvGrpSpPr>
          <p:cNvPr id="100398" name="Group 60"/>
          <p:cNvGrpSpPr>
            <a:grpSpLocks/>
          </p:cNvGrpSpPr>
          <p:nvPr/>
        </p:nvGrpSpPr>
        <p:grpSpPr bwMode="auto">
          <a:xfrm>
            <a:off x="6151563" y="1268413"/>
            <a:ext cx="725487" cy="735012"/>
            <a:chOff x="695326" y="1522355"/>
            <a:chExt cx="724312" cy="735513"/>
          </a:xfrm>
        </p:grpSpPr>
        <p:sp>
          <p:nvSpPr>
            <p:cNvPr id="322587" name="Oval 61"/>
            <p:cNvSpPr>
              <a:spLocks noChangeArrowheads="1"/>
            </p:cNvSpPr>
            <p:nvPr/>
          </p:nvSpPr>
          <p:spPr bwMode="auto">
            <a:xfrm>
              <a:off x="695326" y="1533475"/>
              <a:ext cx="724312" cy="724393"/>
            </a:xfrm>
            <a:prstGeom prst="ellipse">
              <a:avLst/>
            </a:prstGeom>
            <a:solidFill>
              <a:schemeClr val="bg1"/>
            </a:solidFill>
            <a:ln w="76200" algn="ctr">
              <a:solidFill>
                <a:schemeClr val="accent1"/>
              </a:solidFill>
              <a:round/>
              <a:headEnd/>
              <a:tailEnd/>
            </a:ln>
          </p:spPr>
          <p:txBody>
            <a:bodyPr anchor="ctr"/>
            <a:lstStyle/>
            <a:p>
              <a:pPr algn="ctr"/>
              <a:endParaRPr lang="en-PH" sz="1800">
                <a:solidFill>
                  <a:srgbClr val="FFFFFF"/>
                </a:solidFill>
              </a:endParaRPr>
            </a:p>
          </p:txBody>
        </p:sp>
        <p:sp>
          <p:nvSpPr>
            <p:cNvPr id="322588" name="TextBox 62"/>
            <p:cNvSpPr txBox="1">
              <a:spLocks noChangeArrowheads="1"/>
            </p:cNvSpPr>
            <p:nvPr/>
          </p:nvSpPr>
          <p:spPr bwMode="auto">
            <a:xfrm>
              <a:off x="842724" y="1522355"/>
              <a:ext cx="410497" cy="702153"/>
            </a:xfrm>
            <a:prstGeom prst="rect">
              <a:avLst/>
            </a:prstGeom>
            <a:noFill/>
            <a:ln w="9525">
              <a:noFill/>
              <a:miter lim="800000"/>
              <a:headEnd/>
              <a:tailEnd/>
            </a:ln>
          </p:spPr>
          <p:txBody>
            <a:bodyPr>
              <a:spAutoFit/>
            </a:bodyPr>
            <a:lstStyle/>
            <a:p>
              <a:r>
                <a:rPr lang="en-US" sz="4000" b="1">
                  <a:solidFill>
                    <a:srgbClr val="000000"/>
                  </a:solidFill>
                </a:rPr>
                <a:t>5</a:t>
              </a:r>
              <a:endParaRPr lang="en-PH" sz="4000" b="1">
                <a:solidFill>
                  <a:srgbClr val="000000"/>
                </a:solidFill>
              </a:endParaRPr>
            </a:p>
          </p:txBody>
        </p:sp>
      </p:grpSp>
      <p:grpSp>
        <p:nvGrpSpPr>
          <p:cNvPr id="100401" name="Group 63"/>
          <p:cNvGrpSpPr>
            <a:grpSpLocks/>
          </p:cNvGrpSpPr>
          <p:nvPr/>
        </p:nvGrpSpPr>
        <p:grpSpPr bwMode="auto">
          <a:xfrm>
            <a:off x="2124075" y="3759200"/>
            <a:ext cx="723900" cy="725488"/>
            <a:chOff x="695326" y="1533556"/>
            <a:chExt cx="724312" cy="724312"/>
          </a:xfrm>
        </p:grpSpPr>
        <p:sp>
          <p:nvSpPr>
            <p:cNvPr id="322585" name="Oval 64"/>
            <p:cNvSpPr>
              <a:spLocks noChangeArrowheads="1"/>
            </p:cNvSpPr>
            <p:nvPr/>
          </p:nvSpPr>
          <p:spPr bwMode="auto">
            <a:xfrm>
              <a:off x="695326" y="1533556"/>
              <a:ext cx="724312" cy="724312"/>
            </a:xfrm>
            <a:prstGeom prst="ellipse">
              <a:avLst/>
            </a:prstGeom>
            <a:solidFill>
              <a:schemeClr val="bg1"/>
            </a:solidFill>
            <a:ln w="76200" algn="ctr">
              <a:solidFill>
                <a:srgbClr val="FFFF00"/>
              </a:solidFill>
              <a:round/>
              <a:headEnd/>
              <a:tailEnd/>
            </a:ln>
          </p:spPr>
          <p:txBody>
            <a:bodyPr anchor="ctr"/>
            <a:lstStyle/>
            <a:p>
              <a:pPr algn="ctr"/>
              <a:endParaRPr lang="en-PH" sz="1800">
                <a:solidFill>
                  <a:srgbClr val="FFFFFF"/>
                </a:solidFill>
              </a:endParaRPr>
            </a:p>
          </p:txBody>
        </p:sp>
        <p:sp>
          <p:nvSpPr>
            <p:cNvPr id="322586" name="TextBox 65"/>
            <p:cNvSpPr txBox="1">
              <a:spLocks noChangeArrowheads="1"/>
            </p:cNvSpPr>
            <p:nvPr/>
          </p:nvSpPr>
          <p:spPr bwMode="auto">
            <a:xfrm>
              <a:off x="828752" y="1536726"/>
              <a:ext cx="411396" cy="700538"/>
            </a:xfrm>
            <a:prstGeom prst="rect">
              <a:avLst/>
            </a:prstGeom>
            <a:noFill/>
            <a:ln w="9525">
              <a:noFill/>
              <a:miter lim="800000"/>
              <a:headEnd/>
              <a:tailEnd/>
            </a:ln>
          </p:spPr>
          <p:txBody>
            <a:bodyPr>
              <a:spAutoFit/>
            </a:bodyPr>
            <a:lstStyle/>
            <a:p>
              <a:r>
                <a:rPr lang="en-US" sz="4000" b="1">
                  <a:solidFill>
                    <a:srgbClr val="000000"/>
                  </a:solidFill>
                </a:rPr>
                <a:t>2</a:t>
              </a:r>
              <a:endParaRPr lang="en-PH" sz="4000" b="1">
                <a:solidFill>
                  <a:srgbClr val="000000"/>
                </a:solidFill>
              </a:endParaRPr>
            </a:p>
          </p:txBody>
        </p:sp>
      </p:grpSp>
      <p:grpSp>
        <p:nvGrpSpPr>
          <p:cNvPr id="100404" name="Group 66"/>
          <p:cNvGrpSpPr>
            <a:grpSpLocks/>
          </p:cNvGrpSpPr>
          <p:nvPr/>
        </p:nvGrpSpPr>
        <p:grpSpPr bwMode="auto">
          <a:xfrm>
            <a:off x="4872038" y="3759200"/>
            <a:ext cx="725487" cy="725488"/>
            <a:chOff x="695326" y="1533556"/>
            <a:chExt cx="724312" cy="724312"/>
          </a:xfrm>
        </p:grpSpPr>
        <p:sp>
          <p:nvSpPr>
            <p:cNvPr id="2" name="Oval 67"/>
            <p:cNvSpPr/>
            <p:nvPr/>
          </p:nvSpPr>
          <p:spPr>
            <a:xfrm>
              <a:off x="695326" y="1533556"/>
              <a:ext cx="724312" cy="724312"/>
            </a:xfrm>
            <a:prstGeom prst="ellipse">
              <a:avLst/>
            </a:prstGeom>
            <a:solidFill>
              <a:schemeClr val="bg1"/>
            </a:solidFill>
            <a:ln w="762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PH" sz="1800">
                <a:solidFill>
                  <a:srgbClr val="FFFFFF"/>
                </a:solidFill>
              </a:endParaRPr>
            </a:p>
          </p:txBody>
        </p:sp>
        <p:sp>
          <p:nvSpPr>
            <p:cNvPr id="322584" name="TextBox 68"/>
            <p:cNvSpPr txBox="1">
              <a:spLocks noChangeArrowheads="1"/>
            </p:cNvSpPr>
            <p:nvPr/>
          </p:nvSpPr>
          <p:spPr bwMode="auto">
            <a:xfrm>
              <a:off x="815781" y="1536726"/>
              <a:ext cx="410496" cy="700538"/>
            </a:xfrm>
            <a:prstGeom prst="rect">
              <a:avLst/>
            </a:prstGeom>
            <a:noFill/>
            <a:ln w="9525">
              <a:noFill/>
              <a:miter lim="800000"/>
              <a:headEnd/>
              <a:tailEnd/>
            </a:ln>
          </p:spPr>
          <p:txBody>
            <a:bodyPr>
              <a:spAutoFit/>
            </a:bodyPr>
            <a:lstStyle/>
            <a:p>
              <a:r>
                <a:rPr lang="en-US" sz="4000" b="1">
                  <a:solidFill>
                    <a:srgbClr val="000000"/>
                  </a:solidFill>
                </a:rPr>
                <a:t>4</a:t>
              </a:r>
              <a:endParaRPr lang="en-PH" sz="4000" b="1">
                <a:solidFill>
                  <a:srgbClr val="000000"/>
                </a:solidFill>
              </a:endParaRPr>
            </a:p>
          </p:txBody>
        </p:sp>
      </p:grpSp>
      <p:sp>
        <p:nvSpPr>
          <p:cNvPr id="4" name="Oval 48"/>
          <p:cNvSpPr>
            <a:spLocks noChangeArrowheads="1"/>
          </p:cNvSpPr>
          <p:nvPr/>
        </p:nvSpPr>
        <p:spPr bwMode="auto">
          <a:xfrm>
            <a:off x="6813550" y="4075113"/>
            <a:ext cx="2306638" cy="2306637"/>
          </a:xfrm>
          <a:prstGeom prst="ellipse">
            <a:avLst/>
          </a:prstGeom>
          <a:noFill/>
          <a:ln w="76200" algn="ctr">
            <a:solidFill>
              <a:srgbClr val="FF6600"/>
            </a:solidFill>
            <a:miter lim="800000"/>
            <a:headEnd/>
            <a:tailEnd/>
          </a:ln>
        </p:spPr>
        <p:txBody>
          <a:bodyPr anchor="ctr"/>
          <a:lstStyle/>
          <a:p>
            <a:pPr algn="ctr"/>
            <a:endParaRPr lang="en-PH" sz="1800">
              <a:solidFill>
                <a:srgbClr val="FFFFFF"/>
              </a:solidFill>
            </a:endParaRPr>
          </a:p>
        </p:txBody>
      </p:sp>
      <p:sp>
        <p:nvSpPr>
          <p:cNvPr id="100408" name="TextBox 56"/>
          <p:cNvSpPr txBox="1">
            <a:spLocks noChangeArrowheads="1"/>
          </p:cNvSpPr>
          <p:nvPr/>
        </p:nvSpPr>
        <p:spPr bwMode="auto">
          <a:xfrm>
            <a:off x="6805613" y="4508500"/>
            <a:ext cx="2303462" cy="1557338"/>
          </a:xfrm>
          <a:prstGeom prst="rect">
            <a:avLst/>
          </a:prstGeom>
          <a:noFill/>
          <a:ln w="9525">
            <a:noFill/>
            <a:miter lim="800000"/>
            <a:headEnd/>
            <a:tailEnd/>
          </a:ln>
        </p:spPr>
        <p:txBody>
          <a:bodyPr lIns="182880" tIns="91440" rIns="182880" bIns="91440">
            <a:spAutoFit/>
          </a:bodyPr>
          <a:lstStyle/>
          <a:p>
            <a:pPr algn="ctr"/>
            <a:r>
              <a:rPr lang="en-PH" sz="1800" b="1">
                <a:solidFill>
                  <a:srgbClr val="000000"/>
                </a:solidFill>
              </a:rPr>
              <a:t>ESTABLISH SUSTAINABLE NETWORK OF STAKEHOLDERS AND WORK PLAN</a:t>
            </a:r>
            <a:endParaRPr lang="en-PH" sz="1800" i="1">
              <a:solidFill>
                <a:srgbClr val="000000"/>
              </a:solidFill>
            </a:endParaRPr>
          </a:p>
        </p:txBody>
      </p:sp>
      <p:grpSp>
        <p:nvGrpSpPr>
          <p:cNvPr id="100409" name="Group 66"/>
          <p:cNvGrpSpPr>
            <a:grpSpLocks/>
          </p:cNvGrpSpPr>
          <p:nvPr/>
        </p:nvGrpSpPr>
        <p:grpSpPr bwMode="auto">
          <a:xfrm>
            <a:off x="7608888" y="3787775"/>
            <a:ext cx="725487" cy="725488"/>
            <a:chOff x="695326" y="1533556"/>
            <a:chExt cx="724312" cy="724312"/>
          </a:xfrm>
        </p:grpSpPr>
        <p:sp>
          <p:nvSpPr>
            <p:cNvPr id="322581" name="Oval 67"/>
            <p:cNvSpPr>
              <a:spLocks noChangeArrowheads="1"/>
            </p:cNvSpPr>
            <p:nvPr/>
          </p:nvSpPr>
          <p:spPr bwMode="auto">
            <a:xfrm>
              <a:off x="695326" y="1533556"/>
              <a:ext cx="724312" cy="724312"/>
            </a:xfrm>
            <a:prstGeom prst="ellipse">
              <a:avLst/>
            </a:prstGeom>
            <a:solidFill>
              <a:schemeClr val="bg1"/>
            </a:solidFill>
            <a:ln w="76200" algn="ctr">
              <a:solidFill>
                <a:srgbClr val="FF6600"/>
              </a:solidFill>
              <a:miter lim="800000"/>
              <a:headEnd/>
              <a:tailEnd/>
            </a:ln>
          </p:spPr>
          <p:txBody>
            <a:bodyPr anchor="ctr"/>
            <a:lstStyle/>
            <a:p>
              <a:pPr algn="ctr"/>
              <a:endParaRPr lang="en-PH" sz="1800">
                <a:solidFill>
                  <a:srgbClr val="FFFFFF"/>
                </a:solidFill>
              </a:endParaRPr>
            </a:p>
          </p:txBody>
        </p:sp>
        <p:sp>
          <p:nvSpPr>
            <p:cNvPr id="322582" name="TextBox 68"/>
            <p:cNvSpPr txBox="1">
              <a:spLocks noChangeArrowheads="1"/>
            </p:cNvSpPr>
            <p:nvPr/>
          </p:nvSpPr>
          <p:spPr bwMode="auto">
            <a:xfrm>
              <a:off x="815781" y="1536726"/>
              <a:ext cx="410496" cy="700538"/>
            </a:xfrm>
            <a:prstGeom prst="rect">
              <a:avLst/>
            </a:prstGeom>
            <a:noFill/>
            <a:ln w="9525">
              <a:noFill/>
              <a:miter lim="800000"/>
              <a:headEnd/>
              <a:tailEnd/>
            </a:ln>
          </p:spPr>
          <p:txBody>
            <a:bodyPr>
              <a:spAutoFit/>
            </a:bodyPr>
            <a:lstStyle/>
            <a:p>
              <a:r>
                <a:rPr lang="en-US" sz="4000" b="1">
                  <a:solidFill>
                    <a:srgbClr val="000000"/>
                  </a:solidFill>
                </a:rPr>
                <a:t>6</a:t>
              </a:r>
              <a:endParaRPr lang="en-PH" sz="4000" b="1">
                <a:solidFill>
                  <a:srgbClr val="000000"/>
                </a:solidFill>
              </a:endParaRPr>
            </a:p>
          </p:txBody>
        </p:sp>
      </p:grpSp>
    </p:spTree>
    <p:extLst>
      <p:ext uri="{BB962C8B-B14F-4D97-AF65-F5344CB8AC3E}">
        <p14:creationId xmlns:p14="http://schemas.microsoft.com/office/powerpoint/2010/main" val="77905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382"/>
                                        </p:tgtEl>
                                        <p:attrNameLst>
                                          <p:attrName>style.visibility</p:attrName>
                                        </p:attrNameLst>
                                      </p:cBhvr>
                                      <p:to>
                                        <p:strVal val="visible"/>
                                      </p:to>
                                    </p:set>
                                    <p:animEffect transition="in" filter="blinds(horizontal)">
                                      <p:cBhvr>
                                        <p:cTn id="7" dur="500"/>
                                        <p:tgtEl>
                                          <p:spTgt spid="10038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linds(horizontal)">
                                      <p:cBhvr>
                                        <p:cTn id="10" dur="500"/>
                                        <p:tgtEl>
                                          <p:spTgt spid="19"/>
                                        </p:tgtEl>
                                      </p:cBhvr>
                                    </p:animEffect>
                                  </p:childTnLst>
                                </p:cTn>
                              </p:par>
                              <p:par>
                                <p:cTn id="11" presetID="3" presetClass="entr" presetSubtype="10" fill="hold" nodeType="withEffect">
                                  <p:stCondLst>
                                    <p:cond delay="0"/>
                                  </p:stCondLst>
                                  <p:childTnLst>
                                    <p:set>
                                      <p:cBhvr>
                                        <p:cTn id="12" dur="1" fill="hold">
                                          <p:stCondLst>
                                            <p:cond delay="0"/>
                                          </p:stCondLst>
                                        </p:cTn>
                                        <p:tgtEl>
                                          <p:spTgt spid="100388"/>
                                        </p:tgtEl>
                                        <p:attrNameLst>
                                          <p:attrName>style.visibility</p:attrName>
                                        </p:attrNameLst>
                                      </p:cBhvr>
                                      <p:to>
                                        <p:strVal val="visible"/>
                                      </p:to>
                                    </p:set>
                                    <p:animEffect transition="in" filter="blinds(horizontal)">
                                      <p:cBhvr>
                                        <p:cTn id="13" dur="500"/>
                                        <p:tgtEl>
                                          <p:spTgt spid="100388"/>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blinds(horizontal)">
                                      <p:cBhvr>
                                        <p:cTn id="18" dur="500"/>
                                        <p:tgtEl>
                                          <p:spTgt spid="48"/>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00393"/>
                                        </p:tgtEl>
                                        <p:attrNameLst>
                                          <p:attrName>style.visibility</p:attrName>
                                        </p:attrNameLst>
                                      </p:cBhvr>
                                      <p:to>
                                        <p:strVal val="visible"/>
                                      </p:to>
                                    </p:set>
                                    <p:animEffect transition="in" filter="blinds(horizontal)">
                                      <p:cBhvr>
                                        <p:cTn id="21" dur="500"/>
                                        <p:tgtEl>
                                          <p:spTgt spid="100393"/>
                                        </p:tgtEl>
                                      </p:cBhvr>
                                    </p:animEffect>
                                  </p:childTnLst>
                                </p:cTn>
                              </p:par>
                              <p:par>
                                <p:cTn id="22" presetID="3" presetClass="entr" presetSubtype="10" fill="hold" nodeType="withEffect">
                                  <p:stCondLst>
                                    <p:cond delay="0"/>
                                  </p:stCondLst>
                                  <p:childTnLst>
                                    <p:set>
                                      <p:cBhvr>
                                        <p:cTn id="23" dur="1" fill="hold">
                                          <p:stCondLst>
                                            <p:cond delay="0"/>
                                          </p:stCondLst>
                                        </p:cTn>
                                        <p:tgtEl>
                                          <p:spTgt spid="100401"/>
                                        </p:tgtEl>
                                        <p:attrNameLst>
                                          <p:attrName>style.visibility</p:attrName>
                                        </p:attrNameLst>
                                      </p:cBhvr>
                                      <p:to>
                                        <p:strVal val="visible"/>
                                      </p:to>
                                    </p:set>
                                    <p:animEffect transition="in" filter="blinds(horizontal)">
                                      <p:cBhvr>
                                        <p:cTn id="24" dur="500"/>
                                        <p:tgtEl>
                                          <p:spTgt spid="100401"/>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blinds(horizontal)">
                                      <p:cBhvr>
                                        <p:cTn id="29" dur="500"/>
                                        <p:tgtEl>
                                          <p:spTgt spid="46"/>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00391"/>
                                        </p:tgtEl>
                                        <p:attrNameLst>
                                          <p:attrName>style.visibility</p:attrName>
                                        </p:attrNameLst>
                                      </p:cBhvr>
                                      <p:to>
                                        <p:strVal val="visible"/>
                                      </p:to>
                                    </p:set>
                                    <p:animEffect transition="in" filter="blinds(horizontal)">
                                      <p:cBhvr>
                                        <p:cTn id="32" dur="500"/>
                                        <p:tgtEl>
                                          <p:spTgt spid="100391"/>
                                        </p:tgtEl>
                                      </p:cBhvr>
                                    </p:animEffect>
                                  </p:childTnLst>
                                </p:cTn>
                              </p:par>
                              <p:par>
                                <p:cTn id="33" presetID="3" presetClass="entr" presetSubtype="10" fill="hold" nodeType="withEffect">
                                  <p:stCondLst>
                                    <p:cond delay="0"/>
                                  </p:stCondLst>
                                  <p:childTnLst>
                                    <p:set>
                                      <p:cBhvr>
                                        <p:cTn id="34" dur="1" fill="hold">
                                          <p:stCondLst>
                                            <p:cond delay="0"/>
                                          </p:stCondLst>
                                        </p:cTn>
                                        <p:tgtEl>
                                          <p:spTgt spid="100395"/>
                                        </p:tgtEl>
                                        <p:attrNameLst>
                                          <p:attrName>style.visibility</p:attrName>
                                        </p:attrNameLst>
                                      </p:cBhvr>
                                      <p:to>
                                        <p:strVal val="visible"/>
                                      </p:to>
                                    </p:set>
                                    <p:animEffect transition="in" filter="blinds(horizontal)">
                                      <p:cBhvr>
                                        <p:cTn id="35" dur="500"/>
                                        <p:tgtEl>
                                          <p:spTgt spid="100395"/>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49"/>
                                        </p:tgtEl>
                                        <p:attrNameLst>
                                          <p:attrName>style.visibility</p:attrName>
                                        </p:attrNameLst>
                                      </p:cBhvr>
                                      <p:to>
                                        <p:strVal val="visible"/>
                                      </p:to>
                                    </p:set>
                                    <p:animEffect transition="in" filter="blinds(horizontal)">
                                      <p:cBhvr>
                                        <p:cTn id="40" dur="500"/>
                                        <p:tgtEl>
                                          <p:spTgt spid="49"/>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100394"/>
                                        </p:tgtEl>
                                        <p:attrNameLst>
                                          <p:attrName>style.visibility</p:attrName>
                                        </p:attrNameLst>
                                      </p:cBhvr>
                                      <p:to>
                                        <p:strVal val="visible"/>
                                      </p:to>
                                    </p:set>
                                    <p:animEffect transition="in" filter="blinds(horizontal)">
                                      <p:cBhvr>
                                        <p:cTn id="43" dur="500"/>
                                        <p:tgtEl>
                                          <p:spTgt spid="100394"/>
                                        </p:tgtEl>
                                      </p:cBhvr>
                                    </p:animEffect>
                                  </p:childTnLst>
                                </p:cTn>
                              </p:par>
                              <p:par>
                                <p:cTn id="44" presetID="3" presetClass="entr" presetSubtype="10" fill="hold" nodeType="withEffect">
                                  <p:stCondLst>
                                    <p:cond delay="0"/>
                                  </p:stCondLst>
                                  <p:childTnLst>
                                    <p:set>
                                      <p:cBhvr>
                                        <p:cTn id="45" dur="1" fill="hold">
                                          <p:stCondLst>
                                            <p:cond delay="0"/>
                                          </p:stCondLst>
                                        </p:cTn>
                                        <p:tgtEl>
                                          <p:spTgt spid="100404"/>
                                        </p:tgtEl>
                                        <p:attrNameLst>
                                          <p:attrName>style.visibility</p:attrName>
                                        </p:attrNameLst>
                                      </p:cBhvr>
                                      <p:to>
                                        <p:strVal val="visible"/>
                                      </p:to>
                                    </p:set>
                                    <p:animEffect transition="in" filter="blinds(horizontal)">
                                      <p:cBhvr>
                                        <p:cTn id="46" dur="500"/>
                                        <p:tgtEl>
                                          <p:spTgt spid="100404"/>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blinds(horizontal)">
                                      <p:cBhvr>
                                        <p:cTn id="51" dur="500"/>
                                        <p:tgtEl>
                                          <p:spTgt spid="47"/>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00392"/>
                                        </p:tgtEl>
                                        <p:attrNameLst>
                                          <p:attrName>style.visibility</p:attrName>
                                        </p:attrNameLst>
                                      </p:cBhvr>
                                      <p:to>
                                        <p:strVal val="visible"/>
                                      </p:to>
                                    </p:set>
                                    <p:animEffect transition="in" filter="blinds(horizontal)">
                                      <p:cBhvr>
                                        <p:cTn id="54" dur="500"/>
                                        <p:tgtEl>
                                          <p:spTgt spid="100392"/>
                                        </p:tgtEl>
                                      </p:cBhvr>
                                    </p:animEffect>
                                  </p:childTnLst>
                                </p:cTn>
                              </p:par>
                              <p:par>
                                <p:cTn id="55" presetID="3" presetClass="entr" presetSubtype="10" fill="hold" nodeType="withEffect">
                                  <p:stCondLst>
                                    <p:cond delay="0"/>
                                  </p:stCondLst>
                                  <p:childTnLst>
                                    <p:set>
                                      <p:cBhvr>
                                        <p:cTn id="56" dur="1" fill="hold">
                                          <p:stCondLst>
                                            <p:cond delay="0"/>
                                          </p:stCondLst>
                                        </p:cTn>
                                        <p:tgtEl>
                                          <p:spTgt spid="100398"/>
                                        </p:tgtEl>
                                        <p:attrNameLst>
                                          <p:attrName>style.visibility</p:attrName>
                                        </p:attrNameLst>
                                      </p:cBhvr>
                                      <p:to>
                                        <p:strVal val="visible"/>
                                      </p:to>
                                    </p:set>
                                    <p:animEffect transition="in" filter="blinds(horizontal)">
                                      <p:cBhvr>
                                        <p:cTn id="57" dur="500"/>
                                        <p:tgtEl>
                                          <p:spTgt spid="100398"/>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linds(horizontal)">
                                      <p:cBhvr>
                                        <p:cTn id="62" dur="500"/>
                                        <p:tgtEl>
                                          <p:spTgt spid="4"/>
                                        </p:tgtEl>
                                      </p:cBhvr>
                                    </p:animEffect>
                                  </p:childTnLst>
                                </p:cTn>
                              </p:par>
                              <p:par>
                                <p:cTn id="63" presetID="3" presetClass="entr" presetSubtype="10" fill="hold" grpId="0" nodeType="withEffect">
                                  <p:stCondLst>
                                    <p:cond delay="0"/>
                                  </p:stCondLst>
                                  <p:childTnLst>
                                    <p:set>
                                      <p:cBhvr>
                                        <p:cTn id="64" dur="1" fill="hold">
                                          <p:stCondLst>
                                            <p:cond delay="0"/>
                                          </p:stCondLst>
                                        </p:cTn>
                                        <p:tgtEl>
                                          <p:spTgt spid="100408"/>
                                        </p:tgtEl>
                                        <p:attrNameLst>
                                          <p:attrName>style.visibility</p:attrName>
                                        </p:attrNameLst>
                                      </p:cBhvr>
                                      <p:to>
                                        <p:strVal val="visible"/>
                                      </p:to>
                                    </p:set>
                                    <p:animEffect transition="in" filter="blinds(horizontal)">
                                      <p:cBhvr>
                                        <p:cTn id="65" dur="500"/>
                                        <p:tgtEl>
                                          <p:spTgt spid="100408"/>
                                        </p:tgtEl>
                                      </p:cBhvr>
                                    </p:animEffect>
                                  </p:childTnLst>
                                </p:cTn>
                              </p:par>
                              <p:par>
                                <p:cTn id="66" presetID="3" presetClass="entr" presetSubtype="10" fill="hold" nodeType="withEffect">
                                  <p:stCondLst>
                                    <p:cond delay="0"/>
                                  </p:stCondLst>
                                  <p:childTnLst>
                                    <p:set>
                                      <p:cBhvr>
                                        <p:cTn id="67" dur="1" fill="hold">
                                          <p:stCondLst>
                                            <p:cond delay="0"/>
                                          </p:stCondLst>
                                        </p:cTn>
                                        <p:tgtEl>
                                          <p:spTgt spid="100409"/>
                                        </p:tgtEl>
                                        <p:attrNameLst>
                                          <p:attrName>style.visibility</p:attrName>
                                        </p:attrNameLst>
                                      </p:cBhvr>
                                      <p:to>
                                        <p:strVal val="visible"/>
                                      </p:to>
                                    </p:set>
                                    <p:animEffect transition="in" filter="blinds(horizontal)">
                                      <p:cBhvr>
                                        <p:cTn id="68" dur="500"/>
                                        <p:tgtEl>
                                          <p:spTgt spid="1004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82" grpId="0"/>
      <p:bldP spid="19" grpId="0" animBg="1"/>
      <p:bldP spid="46" grpId="0" animBg="1"/>
      <p:bldP spid="47" grpId="0" animBg="1"/>
      <p:bldP spid="48" grpId="0" animBg="1"/>
      <p:bldP spid="49" grpId="0" animBg="1"/>
      <p:bldP spid="100391" grpId="0"/>
      <p:bldP spid="100392" grpId="0"/>
      <p:bldP spid="100393" grpId="0"/>
      <p:bldP spid="100394" grpId="0"/>
      <p:bldP spid="4" grpId="0" animBg="1"/>
      <p:bldP spid="10040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p:cNvSpPr>
            <a:spLocks noGrp="1"/>
          </p:cNvSpPr>
          <p:nvPr>
            <p:ph type="title" idx="4294967295"/>
          </p:nvPr>
        </p:nvSpPr>
        <p:spPr>
          <a:xfrm>
            <a:off x="1320800" y="63500"/>
            <a:ext cx="7283450" cy="628650"/>
          </a:xfrm>
        </p:spPr>
        <p:txBody>
          <a:bodyPr/>
          <a:lstStyle/>
          <a:p>
            <a:r>
              <a:rPr lang="en-GB" sz="4000"/>
              <a:t>SCOPE – EUROPEAN UNION</a:t>
            </a:r>
          </a:p>
        </p:txBody>
      </p:sp>
      <p:pic>
        <p:nvPicPr>
          <p:cNvPr id="89090" name="Picture 94"/>
          <p:cNvPicPr>
            <a:picLocks noChangeAspect="1" noChangeArrowheads="1"/>
          </p:cNvPicPr>
          <p:nvPr/>
        </p:nvPicPr>
        <p:blipFill>
          <a:blip r:embed="rId3"/>
          <a:srcRect/>
          <a:stretch>
            <a:fillRect/>
          </a:stretch>
        </p:blipFill>
        <p:spPr bwMode="auto">
          <a:xfrm>
            <a:off x="-76200" y="875506"/>
            <a:ext cx="6985000" cy="5957887"/>
          </a:xfrm>
          <a:prstGeom prst="rect">
            <a:avLst/>
          </a:prstGeom>
          <a:noFill/>
          <a:ln w="9525">
            <a:noFill/>
            <a:miter lim="800000"/>
            <a:headEnd/>
            <a:tailEnd/>
          </a:ln>
        </p:spPr>
      </p:pic>
      <p:pic>
        <p:nvPicPr>
          <p:cNvPr id="89091" name="Picture 396"/>
          <p:cNvPicPr>
            <a:picLocks noChangeAspect="1"/>
          </p:cNvPicPr>
          <p:nvPr/>
        </p:nvPicPr>
        <p:blipFill>
          <a:blip r:embed="rId4"/>
          <a:srcRect l="33543" t="72147"/>
          <a:stretch>
            <a:fillRect/>
          </a:stretch>
        </p:blipFill>
        <p:spPr bwMode="auto">
          <a:xfrm>
            <a:off x="2032000" y="5030788"/>
            <a:ext cx="249238" cy="120650"/>
          </a:xfrm>
          <a:prstGeom prst="rect">
            <a:avLst/>
          </a:prstGeom>
          <a:noFill/>
          <a:ln w="9525">
            <a:noFill/>
            <a:miter lim="800000"/>
            <a:headEnd/>
            <a:tailEnd/>
          </a:ln>
        </p:spPr>
      </p:pic>
      <p:sp>
        <p:nvSpPr>
          <p:cNvPr id="89092" name="Freeform 397"/>
          <p:cNvSpPr>
            <a:spLocks/>
          </p:cNvSpPr>
          <p:nvPr/>
        </p:nvSpPr>
        <p:spPr bwMode="auto">
          <a:xfrm rot="10800000">
            <a:off x="827088" y="3644900"/>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093" name="Freeform 397"/>
          <p:cNvSpPr>
            <a:spLocks/>
          </p:cNvSpPr>
          <p:nvPr/>
        </p:nvSpPr>
        <p:spPr bwMode="auto">
          <a:xfrm rot="10800000">
            <a:off x="1547813" y="37893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094" name="Freeform 397"/>
          <p:cNvSpPr>
            <a:spLocks/>
          </p:cNvSpPr>
          <p:nvPr/>
        </p:nvSpPr>
        <p:spPr bwMode="auto">
          <a:xfrm rot="10800000">
            <a:off x="827088" y="56610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095" name="Freeform 397"/>
          <p:cNvSpPr>
            <a:spLocks/>
          </p:cNvSpPr>
          <p:nvPr/>
        </p:nvSpPr>
        <p:spPr bwMode="auto">
          <a:xfrm rot="10800000">
            <a:off x="1908175" y="4724400"/>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096" name="Freeform 397"/>
          <p:cNvSpPr>
            <a:spLocks/>
          </p:cNvSpPr>
          <p:nvPr/>
        </p:nvSpPr>
        <p:spPr bwMode="auto">
          <a:xfrm rot="10800000">
            <a:off x="3203575" y="191611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097" name="Freeform 397"/>
          <p:cNvSpPr>
            <a:spLocks/>
          </p:cNvSpPr>
          <p:nvPr/>
        </p:nvSpPr>
        <p:spPr bwMode="auto">
          <a:xfrm rot="10800000">
            <a:off x="4356100" y="184467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098" name="Freeform 397"/>
          <p:cNvSpPr>
            <a:spLocks/>
          </p:cNvSpPr>
          <p:nvPr/>
        </p:nvSpPr>
        <p:spPr bwMode="auto">
          <a:xfrm rot="10800000">
            <a:off x="5148263" y="63087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099" name="Freeform 397"/>
          <p:cNvSpPr>
            <a:spLocks/>
          </p:cNvSpPr>
          <p:nvPr/>
        </p:nvSpPr>
        <p:spPr bwMode="auto">
          <a:xfrm rot="10800000">
            <a:off x="3348038" y="6237288"/>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0" name="Freeform 397"/>
          <p:cNvSpPr>
            <a:spLocks/>
          </p:cNvSpPr>
          <p:nvPr/>
        </p:nvSpPr>
        <p:spPr bwMode="auto">
          <a:xfrm rot="10800000">
            <a:off x="2987675" y="5373688"/>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1" name="Freeform 397"/>
          <p:cNvSpPr>
            <a:spLocks/>
          </p:cNvSpPr>
          <p:nvPr/>
        </p:nvSpPr>
        <p:spPr bwMode="auto">
          <a:xfrm rot="10800000">
            <a:off x="2051050" y="4076700"/>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2" name="Freeform 397"/>
          <p:cNvSpPr>
            <a:spLocks/>
          </p:cNvSpPr>
          <p:nvPr/>
        </p:nvSpPr>
        <p:spPr bwMode="auto">
          <a:xfrm rot="10800000">
            <a:off x="2266950" y="3716338"/>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3" name="Freeform 397"/>
          <p:cNvSpPr>
            <a:spLocks/>
          </p:cNvSpPr>
          <p:nvPr/>
        </p:nvSpPr>
        <p:spPr bwMode="auto">
          <a:xfrm rot="10800000">
            <a:off x="2555875" y="31416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4" name="Freeform 397"/>
          <p:cNvSpPr>
            <a:spLocks/>
          </p:cNvSpPr>
          <p:nvPr/>
        </p:nvSpPr>
        <p:spPr bwMode="auto">
          <a:xfrm rot="10800000">
            <a:off x="2700338" y="40052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5" name="Freeform 397"/>
          <p:cNvSpPr>
            <a:spLocks/>
          </p:cNvSpPr>
          <p:nvPr/>
        </p:nvSpPr>
        <p:spPr bwMode="auto">
          <a:xfrm rot="10800000">
            <a:off x="4211638" y="2997200"/>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6" name="Freeform 397"/>
          <p:cNvSpPr>
            <a:spLocks/>
          </p:cNvSpPr>
          <p:nvPr/>
        </p:nvSpPr>
        <p:spPr bwMode="auto">
          <a:xfrm rot="10800000">
            <a:off x="4140200" y="33575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7" name="Freeform 397"/>
          <p:cNvSpPr>
            <a:spLocks/>
          </p:cNvSpPr>
          <p:nvPr/>
        </p:nvSpPr>
        <p:spPr bwMode="auto">
          <a:xfrm rot="10800000">
            <a:off x="3708400" y="39338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8" name="Freeform 397"/>
          <p:cNvSpPr>
            <a:spLocks/>
          </p:cNvSpPr>
          <p:nvPr/>
        </p:nvSpPr>
        <p:spPr bwMode="auto">
          <a:xfrm rot="10800000">
            <a:off x="4283075" y="5373688"/>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09" name="Freeform 397"/>
          <p:cNvSpPr>
            <a:spLocks/>
          </p:cNvSpPr>
          <p:nvPr/>
        </p:nvSpPr>
        <p:spPr bwMode="auto">
          <a:xfrm rot="10800000">
            <a:off x="3708400" y="46529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1" name="Freeform 397"/>
          <p:cNvSpPr>
            <a:spLocks/>
          </p:cNvSpPr>
          <p:nvPr/>
        </p:nvSpPr>
        <p:spPr bwMode="auto">
          <a:xfrm rot="10800000">
            <a:off x="3275013" y="42211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2" name="Freeform 397"/>
          <p:cNvSpPr>
            <a:spLocks/>
          </p:cNvSpPr>
          <p:nvPr/>
        </p:nvSpPr>
        <p:spPr bwMode="auto">
          <a:xfrm rot="10800000">
            <a:off x="4283075" y="47974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3" name="Freeform 397"/>
          <p:cNvSpPr>
            <a:spLocks/>
          </p:cNvSpPr>
          <p:nvPr/>
        </p:nvSpPr>
        <p:spPr bwMode="auto">
          <a:xfrm rot="10800000">
            <a:off x="3995738" y="5949950"/>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chemeClr val="accent1"/>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4" name="Freeform 397"/>
          <p:cNvSpPr>
            <a:spLocks/>
          </p:cNvSpPr>
          <p:nvPr/>
        </p:nvSpPr>
        <p:spPr bwMode="auto">
          <a:xfrm rot="10800000">
            <a:off x="2266950" y="42211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5" name="Freeform 397"/>
          <p:cNvSpPr>
            <a:spLocks/>
          </p:cNvSpPr>
          <p:nvPr/>
        </p:nvSpPr>
        <p:spPr bwMode="auto">
          <a:xfrm rot="10800000">
            <a:off x="3275013" y="45815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6" name="Freeform 397"/>
          <p:cNvSpPr>
            <a:spLocks/>
          </p:cNvSpPr>
          <p:nvPr/>
        </p:nvSpPr>
        <p:spPr bwMode="auto">
          <a:xfrm rot="10800000">
            <a:off x="3132138" y="47974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7" name="Freeform 397"/>
          <p:cNvSpPr>
            <a:spLocks/>
          </p:cNvSpPr>
          <p:nvPr/>
        </p:nvSpPr>
        <p:spPr bwMode="auto">
          <a:xfrm rot="10800000">
            <a:off x="3492500" y="4868863"/>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8" name="Freeform 397"/>
          <p:cNvSpPr>
            <a:spLocks/>
          </p:cNvSpPr>
          <p:nvPr/>
        </p:nvSpPr>
        <p:spPr bwMode="auto">
          <a:xfrm rot="10800000">
            <a:off x="4427538" y="270827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19" name="Freeform 397"/>
          <p:cNvSpPr>
            <a:spLocks/>
          </p:cNvSpPr>
          <p:nvPr/>
        </p:nvSpPr>
        <p:spPr bwMode="auto">
          <a:xfrm rot="10800000">
            <a:off x="3563938" y="43656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20" name="Freeform 397"/>
          <p:cNvSpPr>
            <a:spLocks/>
          </p:cNvSpPr>
          <p:nvPr/>
        </p:nvSpPr>
        <p:spPr bwMode="auto">
          <a:xfrm rot="10800000">
            <a:off x="1258888" y="5661025"/>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chemeClr val="accent1"/>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217121" name="Freeform 397"/>
          <p:cNvSpPr>
            <a:spLocks/>
          </p:cNvSpPr>
          <p:nvPr/>
        </p:nvSpPr>
        <p:spPr bwMode="auto">
          <a:xfrm rot="10800000">
            <a:off x="6948488" y="4484688"/>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FF6600"/>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21" name="Freeform 397"/>
          <p:cNvSpPr>
            <a:spLocks/>
          </p:cNvSpPr>
          <p:nvPr/>
        </p:nvSpPr>
        <p:spPr bwMode="auto">
          <a:xfrm rot="10800000">
            <a:off x="6948488" y="3030538"/>
            <a:ext cx="247650" cy="419100"/>
          </a:xfrm>
          <a:custGeom>
            <a:avLst/>
            <a:gdLst>
              <a:gd name="T0" fmla="*/ 0 w 1676624"/>
              <a:gd name="T1" fmla="*/ 0 h 2846784"/>
              <a:gd name="T2" fmla="*/ 0 w 1676624"/>
              <a:gd name="T3" fmla="*/ 0 h 2846784"/>
              <a:gd name="T4" fmla="*/ 0 w 1676624"/>
              <a:gd name="T5" fmla="*/ 0 h 2846784"/>
              <a:gd name="T6" fmla="*/ 0 w 1676624"/>
              <a:gd name="T7" fmla="*/ 0 h 2846784"/>
              <a:gd name="T8" fmla="*/ 0 w 1676624"/>
              <a:gd name="T9" fmla="*/ 0 h 2846784"/>
              <a:gd name="T10" fmla="*/ 0 w 1676624"/>
              <a:gd name="T11" fmla="*/ 0 h 2846784"/>
              <a:gd name="T12" fmla="*/ 0 w 1676624"/>
              <a:gd name="T13" fmla="*/ 0 h 2846784"/>
              <a:gd name="T14" fmla="*/ 0 w 1676624"/>
              <a:gd name="T15" fmla="*/ 0 h 2846784"/>
              <a:gd name="T16" fmla="*/ 0 w 1676624"/>
              <a:gd name="T17" fmla="*/ 0 h 2846784"/>
              <a:gd name="T18" fmla="*/ 0 w 1676624"/>
              <a:gd name="T19" fmla="*/ 0 h 2846784"/>
              <a:gd name="T20" fmla="*/ 0 w 1676624"/>
              <a:gd name="T21" fmla="*/ 0 h 2846784"/>
              <a:gd name="T22" fmla="*/ 0 w 1676624"/>
              <a:gd name="T23" fmla="*/ 0 h 2846784"/>
              <a:gd name="T24" fmla="*/ 0 w 1676624"/>
              <a:gd name="T25" fmla="*/ 0 h 2846784"/>
              <a:gd name="T26" fmla="*/ 0 w 1676624"/>
              <a:gd name="T27" fmla="*/ 0 h 2846784"/>
              <a:gd name="T28" fmla="*/ 0 w 1676624"/>
              <a:gd name="T29" fmla="*/ 0 h 2846784"/>
              <a:gd name="T30" fmla="*/ 0 w 1676624"/>
              <a:gd name="T31" fmla="*/ 0 h 2846784"/>
              <a:gd name="T32" fmla="*/ 0 w 1676624"/>
              <a:gd name="T33" fmla="*/ 0 h 28467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676624"/>
              <a:gd name="T52" fmla="*/ 0 h 2846784"/>
              <a:gd name="T53" fmla="*/ 1676624 w 1676624"/>
              <a:gd name="T54" fmla="*/ 2846784 h 284678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676624" h="2846784">
                <a:moveTo>
                  <a:pt x="838312" y="2846784"/>
                </a:moveTo>
                <a:cubicBezTo>
                  <a:pt x="404262" y="2846784"/>
                  <a:pt x="47258" y="2516909"/>
                  <a:pt x="4328" y="2094185"/>
                </a:cubicBezTo>
                <a:lnTo>
                  <a:pt x="4038" y="2088431"/>
                </a:lnTo>
                <a:lnTo>
                  <a:pt x="1" y="2088431"/>
                </a:lnTo>
                <a:lnTo>
                  <a:pt x="3586" y="2079483"/>
                </a:lnTo>
                <a:lnTo>
                  <a:pt x="0" y="2008472"/>
                </a:lnTo>
                <a:cubicBezTo>
                  <a:pt x="0" y="1776979"/>
                  <a:pt x="93831" y="1567401"/>
                  <a:pt x="245536" y="1415696"/>
                </a:cubicBezTo>
                <a:lnTo>
                  <a:pt x="281355" y="1386143"/>
                </a:lnTo>
                <a:lnTo>
                  <a:pt x="836677" y="0"/>
                </a:lnTo>
                <a:lnTo>
                  <a:pt x="1390385" y="1382113"/>
                </a:lnTo>
                <a:lnTo>
                  <a:pt x="1431088" y="1415696"/>
                </a:lnTo>
                <a:cubicBezTo>
                  <a:pt x="1582793" y="1567401"/>
                  <a:pt x="1676624" y="1776979"/>
                  <a:pt x="1676624" y="2008472"/>
                </a:cubicBezTo>
                <a:lnTo>
                  <a:pt x="1672672" y="2086732"/>
                </a:lnTo>
                <a:lnTo>
                  <a:pt x="1673353" y="2088431"/>
                </a:lnTo>
                <a:lnTo>
                  <a:pt x="1672587" y="2088431"/>
                </a:lnTo>
                <a:lnTo>
                  <a:pt x="1672296" y="2094185"/>
                </a:lnTo>
                <a:cubicBezTo>
                  <a:pt x="1629366" y="2516909"/>
                  <a:pt x="1272363" y="2846784"/>
                  <a:pt x="838312" y="2846784"/>
                </a:cubicBezTo>
                <a:close/>
              </a:path>
            </a:pathLst>
          </a:custGeom>
          <a:solidFill>
            <a:srgbClr val="0099FF"/>
          </a:solidFill>
          <a:ln w="25400" cap="flat" cmpd="sng" algn="ctr">
            <a:noFill/>
            <a:prstDash val="solid"/>
            <a:round/>
            <a:headEnd/>
            <a:tailEnd/>
          </a:ln>
        </p:spPr>
        <p:txBody>
          <a:bodyPr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itchFamily="34" charset="0"/>
              <a:ea typeface="+mn-ea"/>
              <a:cs typeface="Arial" charset="0"/>
            </a:endParaRPr>
          </a:p>
        </p:txBody>
      </p:sp>
      <p:sp>
        <p:nvSpPr>
          <p:cNvPr id="89122" name="Text Box 134"/>
          <p:cNvSpPr txBox="1">
            <a:spLocks noChangeArrowheads="1"/>
          </p:cNvSpPr>
          <p:nvPr/>
        </p:nvSpPr>
        <p:spPr bwMode="auto">
          <a:xfrm>
            <a:off x="7235825" y="2852738"/>
            <a:ext cx="1908175" cy="835025"/>
          </a:xfrm>
          <a:prstGeom prst="rect">
            <a:avLst/>
          </a:prstGeom>
          <a:solidFill>
            <a:schemeClr val="bg1"/>
          </a:solidFill>
          <a:ln w="9525">
            <a:solidFill>
              <a:srgbClr val="0099FF"/>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GB" sz="1600" b="1" i="0" u="none" strike="noStrike" kern="1200" cap="none" spc="0" normalizeH="0" baseline="0" noProof="0" dirty="0">
                <a:ln>
                  <a:noFill/>
                </a:ln>
                <a:solidFill>
                  <a:srgbClr val="0099FF"/>
                </a:solidFill>
                <a:effectLst/>
                <a:uLnTx/>
                <a:uFillTx/>
                <a:latin typeface="Calibri" pitchFamily="34" charset="0"/>
                <a:ea typeface="+mn-ea"/>
                <a:cs typeface="Arial" charset="0"/>
              </a:rPr>
              <a:t>OFFICIAL PARTNERS OF ESSA-SPORT               = </a:t>
            </a:r>
            <a:r>
              <a:rPr lang="en-GB" sz="1600" b="1" dirty="0">
                <a:solidFill>
                  <a:srgbClr val="0099FF"/>
                </a:solidFill>
                <a:latin typeface="Calibri" pitchFamily="34" charset="0"/>
                <a:cs typeface="Arial" charset="0"/>
              </a:rPr>
              <a:t>20</a:t>
            </a:r>
            <a:r>
              <a:rPr kumimoji="0" lang="en-GB" sz="1600" b="1" i="0" u="none" strike="noStrike" kern="1200" cap="none" spc="0" normalizeH="0" baseline="0" noProof="0" dirty="0">
                <a:ln>
                  <a:noFill/>
                </a:ln>
                <a:solidFill>
                  <a:srgbClr val="0099FF"/>
                </a:solidFill>
                <a:effectLst/>
                <a:uLnTx/>
                <a:uFillTx/>
                <a:latin typeface="Calibri" pitchFamily="34" charset="0"/>
                <a:ea typeface="+mn-ea"/>
                <a:cs typeface="Arial" charset="0"/>
              </a:rPr>
              <a:t> COUNTRIES</a:t>
            </a:r>
          </a:p>
        </p:txBody>
      </p:sp>
      <p:sp>
        <p:nvSpPr>
          <p:cNvPr id="217124" name="Text Box 135"/>
          <p:cNvSpPr txBox="1">
            <a:spLocks noChangeArrowheads="1"/>
          </p:cNvSpPr>
          <p:nvPr/>
        </p:nvSpPr>
        <p:spPr bwMode="auto">
          <a:xfrm>
            <a:off x="7235825" y="4221163"/>
            <a:ext cx="1908175" cy="1079500"/>
          </a:xfrm>
          <a:prstGeom prst="rect">
            <a:avLst/>
          </a:prstGeom>
          <a:solidFill>
            <a:schemeClr val="bg1"/>
          </a:solidFill>
          <a:ln w="9525">
            <a:solidFill>
              <a:srgbClr val="FF6600"/>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GB" sz="1600" b="1" i="0" u="none" strike="noStrike" kern="1200" cap="none" spc="0" normalizeH="0" baseline="0" noProof="0" dirty="0">
                <a:ln>
                  <a:noFill/>
                </a:ln>
                <a:solidFill>
                  <a:srgbClr val="FF6600"/>
                </a:solidFill>
                <a:effectLst/>
                <a:uLnTx/>
                <a:uFillTx/>
                <a:latin typeface="Calibri" pitchFamily="34" charset="0"/>
                <a:ea typeface="+mn-ea"/>
                <a:cs typeface="Arial" charset="0"/>
              </a:rPr>
              <a:t>COUNTRIES WITHOUT OFFICIAL PARTNER                  = </a:t>
            </a:r>
            <a:r>
              <a:rPr lang="en-GB" sz="1600" b="1" dirty="0">
                <a:solidFill>
                  <a:srgbClr val="FF6600"/>
                </a:solidFill>
                <a:latin typeface="Calibri" pitchFamily="34" charset="0"/>
                <a:cs typeface="Arial" charset="0"/>
              </a:rPr>
              <a:t>8</a:t>
            </a:r>
            <a:r>
              <a:rPr kumimoji="0" lang="en-GB" sz="1600" b="1" i="0" u="none" strike="noStrike" kern="1200" cap="none" spc="0" normalizeH="0" baseline="0" noProof="0" dirty="0">
                <a:ln>
                  <a:noFill/>
                </a:ln>
                <a:solidFill>
                  <a:srgbClr val="FF6600"/>
                </a:solidFill>
                <a:effectLst/>
                <a:uLnTx/>
                <a:uFillTx/>
                <a:latin typeface="Calibri" pitchFamily="34" charset="0"/>
                <a:ea typeface="+mn-ea"/>
                <a:cs typeface="Arial" charset="0"/>
              </a:rPr>
              <a:t> COUNTRIES</a:t>
            </a:r>
          </a:p>
        </p:txBody>
      </p:sp>
    </p:spTree>
    <p:extLst>
      <p:ext uri="{BB962C8B-B14F-4D97-AF65-F5344CB8AC3E}">
        <p14:creationId xmlns:p14="http://schemas.microsoft.com/office/powerpoint/2010/main" val="3508148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7118"/>
                                        </p:tgtEl>
                                        <p:attrNameLst>
                                          <p:attrName>style.visibility</p:attrName>
                                        </p:attrNameLst>
                                      </p:cBhvr>
                                      <p:to>
                                        <p:strVal val="visible"/>
                                      </p:to>
                                    </p:set>
                                    <p:animEffect transition="in" filter="blinds(horizontal)">
                                      <p:cBhvr>
                                        <p:cTn id="7" dur="500"/>
                                        <p:tgtEl>
                                          <p:spTgt spid="21711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17114"/>
                                        </p:tgtEl>
                                        <p:attrNameLst>
                                          <p:attrName>style.visibility</p:attrName>
                                        </p:attrNameLst>
                                      </p:cBhvr>
                                      <p:to>
                                        <p:strVal val="visible"/>
                                      </p:to>
                                    </p:set>
                                    <p:animEffect transition="in" filter="blinds(horizontal)">
                                      <p:cBhvr>
                                        <p:cTn id="10" dur="500"/>
                                        <p:tgtEl>
                                          <p:spTgt spid="21711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217120"/>
                                        </p:tgtEl>
                                        <p:attrNameLst>
                                          <p:attrName>style.visibility</p:attrName>
                                        </p:attrNameLst>
                                      </p:cBhvr>
                                      <p:to>
                                        <p:strVal val="visible"/>
                                      </p:to>
                                    </p:set>
                                    <p:animEffect transition="in" filter="blinds(horizontal)">
                                      <p:cBhvr>
                                        <p:cTn id="13" dur="500"/>
                                        <p:tgtEl>
                                          <p:spTgt spid="217120"/>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217116"/>
                                        </p:tgtEl>
                                        <p:attrNameLst>
                                          <p:attrName>style.visibility</p:attrName>
                                        </p:attrNameLst>
                                      </p:cBhvr>
                                      <p:to>
                                        <p:strVal val="visible"/>
                                      </p:to>
                                    </p:set>
                                    <p:animEffect transition="in" filter="blinds(horizontal)">
                                      <p:cBhvr>
                                        <p:cTn id="16" dur="500"/>
                                        <p:tgtEl>
                                          <p:spTgt spid="21711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217111"/>
                                        </p:tgtEl>
                                        <p:attrNameLst>
                                          <p:attrName>style.visibility</p:attrName>
                                        </p:attrNameLst>
                                      </p:cBhvr>
                                      <p:to>
                                        <p:strVal val="visible"/>
                                      </p:to>
                                    </p:set>
                                    <p:animEffect transition="in" filter="blinds(horizontal)">
                                      <p:cBhvr>
                                        <p:cTn id="19" dur="500"/>
                                        <p:tgtEl>
                                          <p:spTgt spid="2171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217119"/>
                                        </p:tgtEl>
                                        <p:attrNameLst>
                                          <p:attrName>style.visibility</p:attrName>
                                        </p:attrNameLst>
                                      </p:cBhvr>
                                      <p:to>
                                        <p:strVal val="visible"/>
                                      </p:to>
                                    </p:set>
                                    <p:animEffect transition="in" filter="blinds(horizontal)">
                                      <p:cBhvr>
                                        <p:cTn id="22" dur="500"/>
                                        <p:tgtEl>
                                          <p:spTgt spid="21711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17117"/>
                                        </p:tgtEl>
                                        <p:attrNameLst>
                                          <p:attrName>style.visibility</p:attrName>
                                        </p:attrNameLst>
                                      </p:cBhvr>
                                      <p:to>
                                        <p:strVal val="visible"/>
                                      </p:to>
                                    </p:set>
                                    <p:animEffect transition="in" filter="blinds(horizontal)">
                                      <p:cBhvr>
                                        <p:cTn id="25" dur="500"/>
                                        <p:tgtEl>
                                          <p:spTgt spid="217117"/>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217112"/>
                                        </p:tgtEl>
                                        <p:attrNameLst>
                                          <p:attrName>style.visibility</p:attrName>
                                        </p:attrNameLst>
                                      </p:cBhvr>
                                      <p:to>
                                        <p:strVal val="visible"/>
                                      </p:to>
                                    </p:set>
                                    <p:animEffect transition="in" filter="blinds(horizontal)">
                                      <p:cBhvr>
                                        <p:cTn id="28" dur="500"/>
                                        <p:tgtEl>
                                          <p:spTgt spid="2171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217113"/>
                                        </p:tgtEl>
                                        <p:attrNameLst>
                                          <p:attrName>style.visibility</p:attrName>
                                        </p:attrNameLst>
                                      </p:cBhvr>
                                      <p:to>
                                        <p:strVal val="visible"/>
                                      </p:to>
                                    </p:set>
                                    <p:animEffect transition="in" filter="blinds(horizontal)">
                                      <p:cBhvr>
                                        <p:cTn id="31" dur="500"/>
                                        <p:tgtEl>
                                          <p:spTgt spid="217113"/>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17121"/>
                                        </p:tgtEl>
                                        <p:attrNameLst>
                                          <p:attrName>style.visibility</p:attrName>
                                        </p:attrNameLst>
                                      </p:cBhvr>
                                      <p:to>
                                        <p:strVal val="visible"/>
                                      </p:to>
                                    </p:set>
                                    <p:animEffect transition="in" filter="blinds(horizontal)">
                                      <p:cBhvr>
                                        <p:cTn id="34" dur="500"/>
                                        <p:tgtEl>
                                          <p:spTgt spid="217121"/>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217124"/>
                                        </p:tgtEl>
                                        <p:attrNameLst>
                                          <p:attrName>style.visibility</p:attrName>
                                        </p:attrNameLst>
                                      </p:cBhvr>
                                      <p:to>
                                        <p:strVal val="visible"/>
                                      </p:to>
                                    </p:set>
                                    <p:animEffect transition="in" filter="blinds(horizontal)">
                                      <p:cBhvr>
                                        <p:cTn id="37" dur="500"/>
                                        <p:tgtEl>
                                          <p:spTgt spid="21712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217115"/>
                                        </p:tgtEl>
                                        <p:attrNameLst>
                                          <p:attrName>style.visibility</p:attrName>
                                        </p:attrNameLst>
                                      </p:cBhvr>
                                      <p:to>
                                        <p:strVal val="visible"/>
                                      </p:to>
                                    </p:set>
                                    <p:animEffect transition="in" filter="blinds(horizontal)">
                                      <p:cBhvr>
                                        <p:cTn id="40" dur="500"/>
                                        <p:tgtEl>
                                          <p:spTgt spid="217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1" grpId="0" animBg="1"/>
      <p:bldP spid="217112" grpId="0" animBg="1"/>
      <p:bldP spid="217113" grpId="0" animBg="1"/>
      <p:bldP spid="217114" grpId="0" animBg="1"/>
      <p:bldP spid="217115" grpId="0" animBg="1"/>
      <p:bldP spid="217116" grpId="0" animBg="1"/>
      <p:bldP spid="217117" grpId="0" animBg="1"/>
      <p:bldP spid="217118" grpId="0" animBg="1"/>
      <p:bldP spid="217119" grpId="0" animBg="1"/>
      <p:bldP spid="217120" grpId="0" animBg="1"/>
      <p:bldP spid="217121" grpId="0" animBg="1"/>
      <p:bldP spid="2171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3" name="Rectangle 2"/>
          <p:cNvSpPr txBox="1">
            <a:spLocks noGrp="1"/>
          </p:cNvSpPr>
          <p:nvPr>
            <p:ph type="body" idx="1"/>
          </p:nvPr>
        </p:nvSpPr>
        <p:spPr>
          <a:xfrm>
            <a:off x="503338" y="1052512"/>
            <a:ext cx="8212823" cy="5306343"/>
          </a:xfrm>
          <a:prstGeom prst="rect">
            <a:avLst/>
          </a:prstGeom>
        </p:spPr>
        <p:txBody>
          <a:bodyPr/>
          <a:lstStyle/>
          <a:p>
            <a:pPr>
              <a:spcBef>
                <a:spcPts val="600"/>
              </a:spcBef>
              <a:buClr>
                <a:srgbClr val="1CADE4"/>
              </a:buClr>
              <a:buFont typeface="Arial"/>
              <a:buChar char="•"/>
              <a:defRPr sz="2400">
                <a:effectLst/>
              </a:defRPr>
            </a:pPr>
            <a:r>
              <a:t>From this process to produce:</a:t>
            </a:r>
          </a:p>
          <a:p>
            <a:pPr marL="742950" lvl="1" indent="-285750">
              <a:spcBef>
                <a:spcPts val="600"/>
              </a:spcBef>
              <a:buBlip>
                <a:blip r:embed="rId2"/>
              </a:buBlip>
              <a:defRPr sz="2200" b="1">
                <a:effectLst/>
              </a:defRPr>
            </a:pPr>
            <a:r>
              <a:t>National Reports </a:t>
            </a:r>
            <a:r>
              <a:rPr b="0"/>
              <a:t>(20 + 8) – research, consultation, validation</a:t>
            </a:r>
            <a:endParaRPr sz="2400"/>
          </a:p>
          <a:p>
            <a:pPr marL="742950" lvl="1" indent="-285750">
              <a:spcBef>
                <a:spcPts val="600"/>
              </a:spcBef>
              <a:buBlip>
                <a:blip r:embed="rId2"/>
              </a:buBlip>
              <a:defRPr sz="2200">
                <a:effectLst/>
              </a:defRPr>
            </a:pPr>
            <a:r>
              <a:t>the </a:t>
            </a:r>
            <a:r>
              <a:rPr b="1"/>
              <a:t>first</a:t>
            </a:r>
            <a:r>
              <a:t> </a:t>
            </a:r>
            <a:r>
              <a:rPr b="1"/>
              <a:t>Employment Map</a:t>
            </a:r>
            <a:r>
              <a:t> of the sport sector across the EU based on the National Reports (bottom up approach)</a:t>
            </a:r>
            <a:endParaRPr sz="2400"/>
          </a:p>
          <a:p>
            <a:pPr marL="742950" lvl="1" indent="-285750">
              <a:spcBef>
                <a:spcPts val="600"/>
              </a:spcBef>
              <a:buBlip>
                <a:blip r:embed="rId2"/>
              </a:buBlip>
              <a:defRPr sz="2200">
                <a:effectLst/>
              </a:defRPr>
            </a:pPr>
            <a:r>
              <a:t>the </a:t>
            </a:r>
            <a:r>
              <a:rPr b="1"/>
              <a:t>first Skills Profile (Map)</a:t>
            </a:r>
            <a:r>
              <a:t> of the sector’s current and future skills needs across the EU</a:t>
            </a:r>
            <a:endParaRPr sz="2400"/>
          </a:p>
          <a:p>
            <a:pPr marL="742950" lvl="1" indent="-285750">
              <a:spcBef>
                <a:spcPts val="600"/>
              </a:spcBef>
              <a:buBlip>
                <a:blip r:embed="rId2"/>
              </a:buBlip>
              <a:defRPr sz="2200">
                <a:effectLst/>
              </a:defRPr>
            </a:pPr>
            <a:r>
              <a:t>a </a:t>
            </a:r>
            <a:r>
              <a:rPr b="1"/>
              <a:t>sustainable network</a:t>
            </a:r>
            <a:r>
              <a:t> of sector stakeholders </a:t>
            </a:r>
            <a:r>
              <a:rPr b="1"/>
              <a:t>(Sector Skills Partnerships</a:t>
            </a:r>
            <a:r>
              <a:t>) at national and EU level to lead action to address the skills priorities identified in the reports</a:t>
            </a:r>
            <a:endParaRPr sz="2400"/>
          </a:p>
          <a:p>
            <a:pPr marL="742950" lvl="1" indent="-285750">
              <a:spcBef>
                <a:spcPts val="600"/>
              </a:spcBef>
              <a:buBlip>
                <a:blip r:embed="rId2"/>
              </a:buBlip>
              <a:defRPr sz="2200">
                <a:effectLst/>
              </a:defRPr>
            </a:pPr>
            <a:r>
              <a:t>and to </a:t>
            </a:r>
            <a:r>
              <a:rPr b="1"/>
              <a:t>establish a</a:t>
            </a:r>
            <a:r>
              <a:t> </a:t>
            </a:r>
            <a:r>
              <a:rPr b="1"/>
              <a:t>EU Strategic Action Plan with concrete recommendations and priorities</a:t>
            </a:r>
            <a:endParaRPr sz="2400"/>
          </a:p>
          <a:p>
            <a:pPr marL="742950" lvl="1" indent="-285750">
              <a:spcBef>
                <a:spcPts val="600"/>
              </a:spcBef>
              <a:buBlip>
                <a:blip r:embed="rId2"/>
              </a:buBlip>
              <a:defRPr sz="2200">
                <a:effectLst/>
              </a:defRPr>
            </a:pPr>
            <a:r>
              <a:t>To inform the EU tools – the </a:t>
            </a:r>
            <a:r>
              <a:rPr b="1"/>
              <a:t>EU Skills Panorama </a:t>
            </a:r>
            <a:r>
              <a:t>and </a:t>
            </a:r>
            <a:r>
              <a:rPr b="1"/>
              <a:t>ESCO</a:t>
            </a:r>
          </a:p>
        </p:txBody>
      </p:sp>
      <p:sp>
        <p:nvSpPr>
          <p:cNvPr id="1234" name="Rectangle 2"/>
          <p:cNvSpPr txBox="1"/>
          <p:nvPr/>
        </p:nvSpPr>
        <p:spPr>
          <a:xfrm>
            <a:off x="957263" y="271463"/>
            <a:ext cx="6783386" cy="70815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defTabSz="457200">
              <a:defRPr sz="4400" b="1">
                <a:solidFill>
                  <a:srgbClr val="2683C6"/>
                </a:solidFill>
              </a:defRPr>
            </a:lvl1pPr>
          </a:lstStyle>
          <a:p>
            <a:r>
              <a:rPr dirty="0"/>
              <a:t>Outputs</a:t>
            </a:r>
          </a:p>
        </p:txBody>
      </p:sp>
    </p:spTree>
    <p:extLst>
      <p:ext uri="{BB962C8B-B14F-4D97-AF65-F5344CB8AC3E}">
        <p14:creationId xmlns:p14="http://schemas.microsoft.com/office/powerpoint/2010/main" val="3876734717"/>
      </p:ext>
    </p:extLst>
  </p:cSld>
  <p:clrMapOvr>
    <a:masterClrMapping/>
  </p:clrMapOvr>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iterate>
                                    <p:tmAbs val="0"/>
                                  </p:iterate>
                                  <p:childTnLst>
                                    <p:set>
                                      <p:cBhvr>
                                        <p:cTn id="6" fill="hold"/>
                                        <p:tgtEl>
                                          <p:spTgt spid="1233">
                                            <p:txEl>
                                              <p:pRg st="3" end="3"/>
                                            </p:txEl>
                                          </p:spTgt>
                                        </p:tgtEl>
                                        <p:attrNameLst>
                                          <p:attrName>style.visibility</p:attrName>
                                        </p:attrNameLst>
                                      </p:cBhvr>
                                      <p:to>
                                        <p:strVal val="visible"/>
                                      </p:to>
                                    </p:set>
                                    <p:animEffect transition="in" filter="blinds(horizontal)">
                                      <p:cBhvr>
                                        <p:cTn id="7" dur="500"/>
                                        <p:tgtEl>
                                          <p:spTgt spid="123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iterate>
                                    <p:tmAbs val="0"/>
                                  </p:iterate>
                                  <p:childTnLst>
                                    <p:set>
                                      <p:cBhvr>
                                        <p:cTn id="11" fill="hold"/>
                                        <p:tgtEl>
                                          <p:spTgt spid="1233">
                                            <p:txEl>
                                              <p:pRg st="4" end="4"/>
                                            </p:txEl>
                                          </p:spTgt>
                                        </p:tgtEl>
                                        <p:attrNameLst>
                                          <p:attrName>style.visibility</p:attrName>
                                        </p:attrNameLst>
                                      </p:cBhvr>
                                      <p:to>
                                        <p:strVal val="visible"/>
                                      </p:to>
                                    </p:set>
                                    <p:animEffect transition="in" filter="blinds(horizontal)">
                                      <p:cBhvr>
                                        <p:cTn id="12" dur="500"/>
                                        <p:tgtEl>
                                          <p:spTgt spid="123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iterate>
                                    <p:tmAbs val="0"/>
                                  </p:iterate>
                                  <p:childTnLst>
                                    <p:set>
                                      <p:cBhvr>
                                        <p:cTn id="16" fill="hold"/>
                                        <p:tgtEl>
                                          <p:spTgt spid="1233">
                                            <p:txEl>
                                              <p:pRg st="5" end="5"/>
                                            </p:txEl>
                                          </p:spTgt>
                                        </p:tgtEl>
                                        <p:attrNameLst>
                                          <p:attrName>style.visibility</p:attrName>
                                        </p:attrNameLst>
                                      </p:cBhvr>
                                      <p:to>
                                        <p:strVal val="visible"/>
                                      </p:to>
                                    </p:set>
                                    <p:animEffect transition="in" filter="blinds(horizontal)">
                                      <p:cBhvr>
                                        <p:cTn id="17" dur="500"/>
                                        <p:tgtEl>
                                          <p:spTgt spid="123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iterate>
                                    <p:tmAbs val="0"/>
                                  </p:iterate>
                                  <p:childTnLst>
                                    <p:set>
                                      <p:cBhvr>
                                        <p:cTn id="21" fill="hold"/>
                                        <p:tgtEl>
                                          <p:spTgt spid="1233">
                                            <p:txEl>
                                              <p:pRg st="6" end="6"/>
                                            </p:txEl>
                                          </p:spTgt>
                                        </p:tgtEl>
                                        <p:attrNameLst>
                                          <p:attrName>style.visibility</p:attrName>
                                        </p:attrNameLst>
                                      </p:cBhvr>
                                      <p:to>
                                        <p:strVal val="visible"/>
                                      </p:to>
                                    </p:set>
                                    <p:animEffect transition="in" filter="blinds(horizontal)">
                                      <p:cBhvr>
                                        <p:cTn id="22" dur="500"/>
                                        <p:tgtEl>
                                          <p:spTgt spid="123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3" grpId="0" build="p" bldLvl="5"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54256-9E5B-4ABC-B2D4-E5A8F52458F4}"/>
              </a:ext>
            </a:extLst>
          </p:cNvPr>
          <p:cNvSpPr>
            <a:spLocks noGrp="1"/>
          </p:cNvSpPr>
          <p:nvPr>
            <p:ph type="title"/>
          </p:nvPr>
        </p:nvSpPr>
        <p:spPr>
          <a:xfrm>
            <a:off x="1115616" y="260649"/>
            <a:ext cx="6552728" cy="648072"/>
          </a:xfrm>
        </p:spPr>
        <p:txBody>
          <a:bodyPr/>
          <a:lstStyle/>
          <a:p>
            <a:r>
              <a:rPr lang="en-GB" sz="3600" dirty="0"/>
              <a:t>Why is the ESSA Important?</a:t>
            </a:r>
          </a:p>
        </p:txBody>
      </p:sp>
      <p:sp>
        <p:nvSpPr>
          <p:cNvPr id="3" name="Content Placeholder 2">
            <a:extLst>
              <a:ext uri="{FF2B5EF4-FFF2-40B4-BE49-F238E27FC236}">
                <a16:creationId xmlns:a16="http://schemas.microsoft.com/office/drawing/2014/main" id="{3CF4568E-ECCE-4A10-A452-7CB1D692EFF5}"/>
              </a:ext>
            </a:extLst>
          </p:cNvPr>
          <p:cNvSpPr>
            <a:spLocks noGrp="1"/>
          </p:cNvSpPr>
          <p:nvPr>
            <p:ph idx="1"/>
          </p:nvPr>
        </p:nvSpPr>
        <p:spPr>
          <a:xfrm>
            <a:off x="395536" y="908721"/>
            <a:ext cx="8064896" cy="5544468"/>
          </a:xfrm>
        </p:spPr>
        <p:txBody>
          <a:bodyPr/>
          <a:lstStyle/>
          <a:p>
            <a:pPr>
              <a:spcBef>
                <a:spcPts val="600"/>
              </a:spcBef>
            </a:pPr>
            <a:r>
              <a:rPr lang="en-GB" sz="2200" dirty="0"/>
              <a:t>We all believe in the power of sport and physical activity to change lives</a:t>
            </a:r>
          </a:p>
          <a:p>
            <a:pPr>
              <a:spcBef>
                <a:spcPts val="600"/>
              </a:spcBef>
            </a:pPr>
            <a:r>
              <a:rPr lang="en-GB" sz="2200" dirty="0"/>
              <a:t>It has huge potential to create jobs, to generate economic activity, to improve health, to engage communities and support social cohesion</a:t>
            </a:r>
          </a:p>
          <a:p>
            <a:pPr>
              <a:spcBef>
                <a:spcPts val="600"/>
              </a:spcBef>
            </a:pPr>
            <a:r>
              <a:rPr lang="en-GB" sz="2200" dirty="0"/>
              <a:t>Yet it is hugely fragmented – by nation, by sport, by sub-sector, public sector from private sector etc</a:t>
            </a:r>
          </a:p>
          <a:p>
            <a:pPr>
              <a:spcBef>
                <a:spcPts val="600"/>
              </a:spcBef>
            </a:pPr>
            <a:r>
              <a:rPr lang="en-GB" sz="2200" dirty="0"/>
              <a:t>We are failing to engage the whole community – too few are active, the disadvantaged and those with disabilities are under-represented</a:t>
            </a:r>
          </a:p>
          <a:p>
            <a:pPr>
              <a:spcBef>
                <a:spcPts val="600"/>
              </a:spcBef>
            </a:pPr>
            <a:r>
              <a:rPr lang="en-GB" sz="2200" dirty="0"/>
              <a:t>Success depends on a skilled workforce – managers, instructors, coaches etc – working together to deliver opportunities for activity for all</a:t>
            </a:r>
          </a:p>
          <a:p>
            <a:pPr>
              <a:spcBef>
                <a:spcPts val="600"/>
              </a:spcBef>
            </a:pPr>
            <a:r>
              <a:rPr lang="en-GB" sz="2200" dirty="0"/>
              <a:t>We are a people focussed industry</a:t>
            </a:r>
          </a:p>
          <a:p>
            <a:pPr>
              <a:spcBef>
                <a:spcPts val="600"/>
              </a:spcBef>
            </a:pPr>
            <a:r>
              <a:rPr lang="en-GB" sz="2200" dirty="0"/>
              <a:t>Can ESSA provide a focus for collaboration and change?</a:t>
            </a:r>
          </a:p>
        </p:txBody>
      </p:sp>
    </p:spTree>
    <p:extLst>
      <p:ext uri="{BB962C8B-B14F-4D97-AF65-F5344CB8AC3E}">
        <p14:creationId xmlns:p14="http://schemas.microsoft.com/office/powerpoint/2010/main" val="179642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3" name="Rectangle 2"/>
          <p:cNvSpPr>
            <a:spLocks noGrp="1"/>
          </p:cNvSpPr>
          <p:nvPr>
            <p:ph type="title" idx="4294967295"/>
          </p:nvPr>
        </p:nvSpPr>
        <p:spPr>
          <a:xfrm>
            <a:off x="817563" y="188913"/>
            <a:ext cx="7283450" cy="628650"/>
          </a:xfrm>
        </p:spPr>
        <p:txBody>
          <a:bodyPr/>
          <a:lstStyle/>
          <a:p>
            <a:r>
              <a:rPr lang="en-GB" sz="4000"/>
              <a:t>SCOPE – Sport &amp; Physical Activity</a:t>
            </a:r>
          </a:p>
        </p:txBody>
      </p:sp>
      <p:sp>
        <p:nvSpPr>
          <p:cNvPr id="320514" name="Rectangle 3"/>
          <p:cNvSpPr>
            <a:spLocks noGrp="1"/>
          </p:cNvSpPr>
          <p:nvPr>
            <p:ph type="body" idx="4294967295"/>
          </p:nvPr>
        </p:nvSpPr>
        <p:spPr>
          <a:xfrm>
            <a:off x="635000" y="908050"/>
            <a:ext cx="7296150" cy="4622800"/>
          </a:xfrm>
        </p:spPr>
        <p:txBody>
          <a:bodyPr/>
          <a:lstStyle/>
          <a:p>
            <a:pPr marL="381000" indent="-381000" algn="just">
              <a:lnSpc>
                <a:spcPct val="130000"/>
              </a:lnSpc>
              <a:buFont typeface="Wingdings 3" pitchFamily="18" charset="2"/>
              <a:buNone/>
            </a:pPr>
            <a:r>
              <a:rPr lang="en-US" altLang="ja-JP" sz="2400" b="1">
                <a:ea typeface="MS PGothic"/>
                <a:cs typeface="MS PGothic"/>
              </a:rPr>
              <a:t>	"ALL FORMS OF PHYSICAL ACTIVITY WHICH, THROUGH CASUAL OR ORGANISED PARTICIPATION, AIM AT EXPRESSING OR IMPROVING PHYSICAL FITNESS AND MENTAL WELL-BEING, FORMING SOCIAL RELATIONSHIPS OR OBTAINING RESULTS IN COMPETITION AT ALL LEVELS."</a:t>
            </a:r>
            <a:endParaRPr lang="en-GB" sz="2400" b="1"/>
          </a:p>
        </p:txBody>
      </p:sp>
      <p:pic>
        <p:nvPicPr>
          <p:cNvPr id="320515" name="Picture 4" descr="Fotolia_EOSE_nordicwalking"/>
          <p:cNvPicPr>
            <a:picLocks noChangeAspect="1" noChangeArrowheads="1"/>
          </p:cNvPicPr>
          <p:nvPr/>
        </p:nvPicPr>
        <p:blipFill>
          <a:blip r:embed="rId2"/>
          <a:srcRect/>
          <a:stretch>
            <a:fillRect/>
          </a:stretch>
        </p:blipFill>
        <p:spPr bwMode="auto">
          <a:xfrm>
            <a:off x="5270500" y="4344988"/>
            <a:ext cx="1800225" cy="1196975"/>
          </a:xfrm>
          <a:prstGeom prst="rect">
            <a:avLst/>
          </a:prstGeom>
          <a:noFill/>
          <a:ln w="9525">
            <a:noFill/>
            <a:miter lim="800000"/>
            <a:headEnd/>
            <a:tailEnd/>
          </a:ln>
        </p:spPr>
      </p:pic>
      <p:pic>
        <p:nvPicPr>
          <p:cNvPr id="320516" name="Picture 5" descr="Football Enfants"/>
          <p:cNvPicPr>
            <a:picLocks noChangeAspect="1" noChangeArrowheads="1"/>
          </p:cNvPicPr>
          <p:nvPr/>
        </p:nvPicPr>
        <p:blipFill>
          <a:blip r:embed="rId3"/>
          <a:srcRect/>
          <a:stretch>
            <a:fillRect/>
          </a:stretch>
        </p:blipFill>
        <p:spPr bwMode="auto">
          <a:xfrm>
            <a:off x="3402013" y="4965700"/>
            <a:ext cx="1800225" cy="1200150"/>
          </a:xfrm>
          <a:prstGeom prst="rect">
            <a:avLst/>
          </a:prstGeom>
          <a:noFill/>
          <a:ln w="9525">
            <a:noFill/>
            <a:miter lim="800000"/>
            <a:headEnd/>
            <a:tailEnd/>
          </a:ln>
        </p:spPr>
      </p:pic>
      <p:pic>
        <p:nvPicPr>
          <p:cNvPr id="320517" name="Picture 7" descr="Photo_EOSE (14)"/>
          <p:cNvPicPr>
            <a:picLocks noChangeAspect="1" noChangeArrowheads="1"/>
          </p:cNvPicPr>
          <p:nvPr/>
        </p:nvPicPr>
        <p:blipFill>
          <a:blip r:embed="rId4"/>
          <a:srcRect/>
          <a:stretch>
            <a:fillRect/>
          </a:stretch>
        </p:blipFill>
        <p:spPr bwMode="auto">
          <a:xfrm>
            <a:off x="1531938" y="4335463"/>
            <a:ext cx="1800225" cy="1192212"/>
          </a:xfrm>
          <a:prstGeom prst="rect">
            <a:avLst/>
          </a:prstGeom>
          <a:noFill/>
          <a:ln w="9525">
            <a:noFill/>
            <a:miter lim="800000"/>
            <a:headEnd/>
            <a:tailEnd/>
          </a:ln>
        </p:spPr>
      </p:pic>
      <p:pic>
        <p:nvPicPr>
          <p:cNvPr id="320518" name="Picture 8" descr="Photo_EOSE (12)"/>
          <p:cNvPicPr>
            <a:picLocks noChangeAspect="1" noChangeArrowheads="1"/>
          </p:cNvPicPr>
          <p:nvPr/>
        </p:nvPicPr>
        <p:blipFill>
          <a:blip r:embed="rId5"/>
          <a:srcRect/>
          <a:stretch>
            <a:fillRect/>
          </a:stretch>
        </p:blipFill>
        <p:spPr bwMode="auto">
          <a:xfrm>
            <a:off x="7131050" y="4359275"/>
            <a:ext cx="1187450" cy="1797050"/>
          </a:xfrm>
          <a:prstGeom prst="rect">
            <a:avLst/>
          </a:prstGeom>
          <a:noFill/>
          <a:ln w="9525">
            <a:noFill/>
            <a:miter lim="800000"/>
            <a:headEnd/>
            <a:tailEnd/>
          </a:ln>
        </p:spPr>
      </p:pic>
      <p:pic>
        <p:nvPicPr>
          <p:cNvPr id="320519" name="Picture 10" descr="Fitness"/>
          <p:cNvPicPr>
            <a:picLocks noChangeAspect="1" noChangeArrowheads="1"/>
          </p:cNvPicPr>
          <p:nvPr/>
        </p:nvPicPr>
        <p:blipFill>
          <a:blip r:embed="rId6"/>
          <a:srcRect/>
          <a:stretch>
            <a:fillRect/>
          </a:stretch>
        </p:blipFill>
        <p:spPr bwMode="auto">
          <a:xfrm>
            <a:off x="250825" y="4333875"/>
            <a:ext cx="1198563" cy="1798638"/>
          </a:xfrm>
          <a:prstGeom prst="rect">
            <a:avLst/>
          </a:prstGeom>
          <a:noFill/>
          <a:ln w="9525">
            <a:noFill/>
            <a:miter lim="800000"/>
            <a:headEnd/>
            <a:tailEnd/>
          </a:ln>
        </p:spPr>
      </p:pic>
    </p:spTree>
    <p:extLst>
      <p:ext uri="{BB962C8B-B14F-4D97-AF65-F5344CB8AC3E}">
        <p14:creationId xmlns:p14="http://schemas.microsoft.com/office/powerpoint/2010/main" val="1059761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7" name="Rectangle 2"/>
          <p:cNvSpPr>
            <a:spLocks noGrp="1"/>
          </p:cNvSpPr>
          <p:nvPr>
            <p:ph type="title" idx="4294967295"/>
          </p:nvPr>
        </p:nvSpPr>
        <p:spPr>
          <a:xfrm>
            <a:off x="1042988" y="207963"/>
            <a:ext cx="6742112" cy="628650"/>
          </a:xfrm>
        </p:spPr>
        <p:txBody>
          <a:bodyPr/>
          <a:lstStyle/>
          <a:p>
            <a:r>
              <a:rPr lang="en-GB" altLang="fr-FR" sz="4300"/>
              <a:t>SCOPE - NACE CODES</a:t>
            </a:r>
          </a:p>
        </p:txBody>
      </p:sp>
      <p:sp>
        <p:nvSpPr>
          <p:cNvPr id="321538" name="Rectangle 3"/>
          <p:cNvSpPr>
            <a:spLocks noGrp="1"/>
          </p:cNvSpPr>
          <p:nvPr>
            <p:ph type="body" idx="4294967295"/>
          </p:nvPr>
        </p:nvSpPr>
        <p:spPr>
          <a:xfrm>
            <a:off x="698500" y="1128713"/>
            <a:ext cx="6742113" cy="4821237"/>
          </a:xfrm>
        </p:spPr>
        <p:txBody>
          <a:bodyPr/>
          <a:lstStyle/>
          <a:p>
            <a:pPr>
              <a:lnSpc>
                <a:spcPct val="80000"/>
              </a:lnSpc>
            </a:pPr>
            <a:r>
              <a:rPr lang="en-US" altLang="ja-JP" sz="2200" b="1">
                <a:ea typeface="MS PGothic"/>
                <a:cs typeface="MS PGothic"/>
              </a:rPr>
              <a:t>93</a:t>
            </a:r>
            <a:r>
              <a:rPr lang="en-US" altLang="ja-JP" sz="2200">
                <a:ea typeface="MS PGothic"/>
                <a:cs typeface="MS PGothic"/>
              </a:rPr>
              <a:t> Sports activities and amusement and recreation activities</a:t>
            </a:r>
            <a:endParaRPr lang="en-US" altLang="ja-JP" sz="2200" b="1">
              <a:ea typeface="MS PGothic"/>
              <a:cs typeface="MS PGothic"/>
            </a:endParaRPr>
          </a:p>
          <a:p>
            <a:pPr>
              <a:lnSpc>
                <a:spcPct val="80000"/>
              </a:lnSpc>
            </a:pPr>
            <a:r>
              <a:rPr lang="en-US" altLang="ja-JP" sz="2200" b="1">
                <a:ea typeface="MS PGothic"/>
                <a:cs typeface="MS PGothic"/>
              </a:rPr>
              <a:t>93.1 </a:t>
            </a:r>
            <a:r>
              <a:rPr lang="en-US" altLang="ja-JP" sz="2200">
                <a:ea typeface="MS PGothic"/>
                <a:cs typeface="MS PGothic"/>
              </a:rPr>
              <a:t>Sports activities</a:t>
            </a:r>
            <a:endParaRPr lang="en-US" altLang="ja-JP" sz="2200" b="1">
              <a:ea typeface="MS PGothic"/>
              <a:cs typeface="MS PGothic"/>
            </a:endParaRPr>
          </a:p>
          <a:p>
            <a:pPr>
              <a:lnSpc>
                <a:spcPct val="80000"/>
              </a:lnSpc>
            </a:pPr>
            <a:r>
              <a:rPr lang="en-US" altLang="ja-JP" sz="2200" b="1">
                <a:ea typeface="MS PGothic"/>
                <a:cs typeface="MS PGothic"/>
              </a:rPr>
              <a:t>93.11</a:t>
            </a:r>
            <a:r>
              <a:rPr lang="en-US" altLang="ja-JP" sz="2200">
                <a:ea typeface="MS PGothic"/>
                <a:cs typeface="MS PGothic"/>
              </a:rPr>
              <a:t> Operation of sports facilities </a:t>
            </a:r>
            <a:endParaRPr lang="en-US" altLang="ja-JP" sz="2200" b="1">
              <a:ea typeface="MS PGothic"/>
              <a:cs typeface="MS PGothic"/>
            </a:endParaRPr>
          </a:p>
          <a:p>
            <a:pPr>
              <a:lnSpc>
                <a:spcPct val="80000"/>
              </a:lnSpc>
            </a:pPr>
            <a:r>
              <a:rPr lang="en-US" altLang="ja-JP" sz="2200" b="1">
                <a:ea typeface="MS PGothic"/>
                <a:cs typeface="MS PGothic"/>
              </a:rPr>
              <a:t>93.12</a:t>
            </a:r>
            <a:r>
              <a:rPr lang="en-US" altLang="ja-JP" sz="2200">
                <a:ea typeface="MS PGothic"/>
                <a:cs typeface="MS PGothic"/>
              </a:rPr>
              <a:t> Activities of sport clubs </a:t>
            </a:r>
            <a:endParaRPr lang="en-US" altLang="ja-JP" sz="2200" b="1">
              <a:ea typeface="MS PGothic"/>
              <a:cs typeface="MS PGothic"/>
            </a:endParaRPr>
          </a:p>
          <a:p>
            <a:pPr>
              <a:lnSpc>
                <a:spcPct val="80000"/>
              </a:lnSpc>
            </a:pPr>
            <a:r>
              <a:rPr lang="en-US" altLang="ja-JP" sz="2200" b="1">
                <a:ea typeface="MS PGothic"/>
                <a:cs typeface="MS PGothic"/>
              </a:rPr>
              <a:t>93.13</a:t>
            </a:r>
            <a:r>
              <a:rPr lang="en-US" altLang="ja-JP" sz="2200">
                <a:ea typeface="MS PGothic"/>
                <a:cs typeface="MS PGothic"/>
              </a:rPr>
              <a:t> Fitness facilities </a:t>
            </a:r>
            <a:endParaRPr lang="en-US" altLang="ja-JP" sz="2200" b="1">
              <a:ea typeface="MS PGothic"/>
              <a:cs typeface="MS PGothic"/>
            </a:endParaRPr>
          </a:p>
          <a:p>
            <a:pPr>
              <a:lnSpc>
                <a:spcPct val="80000"/>
              </a:lnSpc>
            </a:pPr>
            <a:r>
              <a:rPr lang="en-US" altLang="ja-JP" sz="2200" b="1">
                <a:ea typeface="MS PGothic"/>
                <a:cs typeface="MS PGothic"/>
              </a:rPr>
              <a:t>93.19</a:t>
            </a:r>
            <a:r>
              <a:rPr lang="en-US" altLang="ja-JP" sz="2200">
                <a:ea typeface="MS PGothic"/>
                <a:cs typeface="MS PGothic"/>
              </a:rPr>
              <a:t> Other sports activities </a:t>
            </a:r>
            <a:endParaRPr lang="en-US" altLang="ja-JP" sz="2200" b="1">
              <a:ea typeface="MS PGothic"/>
              <a:cs typeface="MS PGothic"/>
            </a:endParaRPr>
          </a:p>
          <a:p>
            <a:pPr>
              <a:lnSpc>
                <a:spcPct val="80000"/>
              </a:lnSpc>
            </a:pPr>
            <a:r>
              <a:rPr lang="en-US" altLang="ja-JP" sz="2200" b="1">
                <a:ea typeface="MS PGothic"/>
                <a:cs typeface="MS PGothic"/>
              </a:rPr>
              <a:t>85.51</a:t>
            </a:r>
            <a:r>
              <a:rPr lang="en-US" altLang="ja-JP" sz="2200">
                <a:ea typeface="MS PGothic"/>
                <a:cs typeface="MS PGothic"/>
              </a:rPr>
              <a:t> Sports and recreation education*</a:t>
            </a:r>
            <a:endParaRPr lang="en-US" altLang="ja-JP" sz="2200" i="1">
              <a:ea typeface="MS PGothic"/>
              <a:cs typeface="MS PGothic"/>
            </a:endParaRPr>
          </a:p>
          <a:p>
            <a:pPr algn="just">
              <a:lnSpc>
                <a:spcPct val="80000"/>
              </a:lnSpc>
              <a:buFont typeface="Wingdings 3" pitchFamily="18" charset="2"/>
              <a:buNone/>
            </a:pPr>
            <a:r>
              <a:rPr lang="en-US" altLang="ja-JP" sz="1600" i="1">
                <a:ea typeface="MS PGothic"/>
                <a:cs typeface="MS PGothic"/>
              </a:rPr>
              <a:t>*This class includes the provision of instruction in athletic activities to groups of individuals, such as by camps and schools. Overnight and day sports instruction camps are also included. It does not include academic schools, colleges and universities. Instruction may be provided in diverse settings, such as the unit’s or client’s training facilities, educational institutions or by other means. Instruction provided in this class is formally organised. This class includes:- sports instruction camps, sports instruction, gymnastics instruction, riding instruction, academies or schools, swimming instruction, professional sports instructors, teachers, coaches, martial arts instruction, card game instruction (such as bridge), yoga instruction.</a:t>
            </a:r>
            <a:endParaRPr lang="en-GB" altLang="fr-FR" sz="1600" i="1"/>
          </a:p>
        </p:txBody>
      </p:sp>
    </p:spTree>
    <p:extLst>
      <p:ext uri="{BB962C8B-B14F-4D97-AF65-F5344CB8AC3E}">
        <p14:creationId xmlns:p14="http://schemas.microsoft.com/office/powerpoint/2010/main" val="994286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308CE-CE3B-43F2-BE19-2E77E18947B0}"/>
              </a:ext>
            </a:extLst>
          </p:cNvPr>
          <p:cNvSpPr>
            <a:spLocks noGrp="1"/>
          </p:cNvSpPr>
          <p:nvPr>
            <p:ph type="title"/>
          </p:nvPr>
        </p:nvSpPr>
        <p:spPr>
          <a:xfrm>
            <a:off x="1174460" y="151002"/>
            <a:ext cx="6040072" cy="738231"/>
          </a:xfrm>
        </p:spPr>
        <p:txBody>
          <a:bodyPr/>
          <a:lstStyle/>
          <a:p>
            <a:pPr algn="ctr"/>
            <a:r>
              <a:rPr lang="en-GB" dirty="0"/>
              <a:t>Warning</a:t>
            </a:r>
          </a:p>
        </p:txBody>
      </p:sp>
      <p:sp>
        <p:nvSpPr>
          <p:cNvPr id="3" name="Content Placeholder 2">
            <a:extLst>
              <a:ext uri="{FF2B5EF4-FFF2-40B4-BE49-F238E27FC236}">
                <a16:creationId xmlns:a16="http://schemas.microsoft.com/office/drawing/2014/main" id="{02F153CF-F484-4C11-ACF8-5E97DD272569}"/>
              </a:ext>
            </a:extLst>
          </p:cNvPr>
          <p:cNvSpPr>
            <a:spLocks noGrp="1"/>
          </p:cNvSpPr>
          <p:nvPr>
            <p:ph idx="1"/>
          </p:nvPr>
        </p:nvSpPr>
        <p:spPr>
          <a:xfrm>
            <a:off x="478172" y="1199626"/>
            <a:ext cx="8095377" cy="5268286"/>
          </a:xfrm>
        </p:spPr>
        <p:txBody>
          <a:bodyPr/>
          <a:lstStyle/>
          <a:p>
            <a:r>
              <a:rPr lang="en-GB" dirty="0"/>
              <a:t>Statistics in this presentation have been produced in dialogue with Eurostat (bespoke analysis)</a:t>
            </a:r>
          </a:p>
          <a:p>
            <a:r>
              <a:rPr lang="en-GB" dirty="0"/>
              <a:t>Being tested with national co-ordinators</a:t>
            </a:r>
          </a:p>
          <a:p>
            <a:pPr marL="400050" lvl="1" indent="0">
              <a:buNone/>
            </a:pPr>
            <a:r>
              <a:rPr lang="en-GB" sz="2800" dirty="0"/>
              <a:t>and discussed with NSOs and other sector data</a:t>
            </a:r>
          </a:p>
          <a:p>
            <a:r>
              <a:rPr lang="en-GB" dirty="0"/>
              <a:t>Labour Force survey – consistent methodology BUT</a:t>
            </a:r>
          </a:p>
          <a:p>
            <a:pPr lvl="1"/>
            <a:r>
              <a:rPr lang="en-GB" dirty="0"/>
              <a:t>sample size</a:t>
            </a:r>
          </a:p>
          <a:p>
            <a:pPr lvl="1"/>
            <a:r>
              <a:rPr lang="en-GB" dirty="0"/>
              <a:t>NSO data - different sources, employer data v labour force interview</a:t>
            </a:r>
          </a:p>
          <a:p>
            <a:pPr lvl="1"/>
            <a:r>
              <a:rPr lang="en-GB" dirty="0"/>
              <a:t>different levels of detail, and samples</a:t>
            </a:r>
          </a:p>
        </p:txBody>
      </p:sp>
    </p:spTree>
    <p:extLst>
      <p:ext uri="{BB962C8B-B14F-4D97-AF65-F5344CB8AC3E}">
        <p14:creationId xmlns:p14="http://schemas.microsoft.com/office/powerpoint/2010/main" val="15439922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F8DF7-F8C1-4328-BF6E-1A341E87A3BD}"/>
              </a:ext>
            </a:extLst>
          </p:cNvPr>
          <p:cNvSpPr>
            <a:spLocks noGrp="1"/>
          </p:cNvSpPr>
          <p:nvPr>
            <p:ph type="title"/>
          </p:nvPr>
        </p:nvSpPr>
        <p:spPr>
          <a:xfrm>
            <a:off x="822121" y="234892"/>
            <a:ext cx="7063530" cy="637563"/>
          </a:xfrm>
        </p:spPr>
        <p:txBody>
          <a:bodyPr/>
          <a:lstStyle/>
          <a:p>
            <a:pPr algn="ctr"/>
            <a:r>
              <a:rPr lang="en-GB" sz="3200" dirty="0"/>
              <a:t>Employment in sport organisations</a:t>
            </a:r>
          </a:p>
        </p:txBody>
      </p:sp>
      <p:sp>
        <p:nvSpPr>
          <p:cNvPr id="3" name="Content Placeholder 2">
            <a:extLst>
              <a:ext uri="{FF2B5EF4-FFF2-40B4-BE49-F238E27FC236}">
                <a16:creationId xmlns:a16="http://schemas.microsoft.com/office/drawing/2014/main" id="{5D54B7C1-E407-4951-9A26-67BDF4DDC098}"/>
              </a:ext>
            </a:extLst>
          </p:cNvPr>
          <p:cNvSpPr>
            <a:spLocks noGrp="1"/>
          </p:cNvSpPr>
          <p:nvPr>
            <p:ph idx="1"/>
          </p:nvPr>
        </p:nvSpPr>
        <p:spPr>
          <a:xfrm>
            <a:off x="754063" y="931178"/>
            <a:ext cx="7525871" cy="5691930"/>
          </a:xfrm>
        </p:spPr>
        <p:txBody>
          <a:bodyPr/>
          <a:lstStyle/>
          <a:p>
            <a:r>
              <a:rPr lang="en-GB" b="1" dirty="0"/>
              <a:t>Sport Organisations – </a:t>
            </a:r>
            <a:r>
              <a:rPr lang="en-GB" b="1" u="sng" dirty="0"/>
              <a:t>NACE code 93.1</a:t>
            </a:r>
          </a:p>
          <a:p>
            <a:r>
              <a:rPr lang="en-GB" b="1" dirty="0"/>
              <a:t>Total Employees – </a:t>
            </a:r>
            <a:r>
              <a:rPr lang="en-GB" b="1" u="sng" dirty="0"/>
              <a:t>1,295,293</a:t>
            </a:r>
          </a:p>
          <a:p>
            <a:pPr marL="0" indent="0">
              <a:buNone/>
            </a:pPr>
            <a:r>
              <a:rPr lang="en-GB" dirty="0"/>
              <a:t>Including:</a:t>
            </a:r>
          </a:p>
          <a:p>
            <a:r>
              <a:rPr lang="en-GB" b="1" u="sng" dirty="0"/>
              <a:t>476,020</a:t>
            </a:r>
            <a:r>
              <a:rPr lang="en-GB" b="1" dirty="0"/>
              <a:t> Sport Occupations (37%)</a:t>
            </a:r>
          </a:p>
          <a:p>
            <a:pPr marL="400050" lvl="1" indent="0">
              <a:buNone/>
            </a:pPr>
            <a:r>
              <a:rPr lang="en-GB" sz="2800" b="1" dirty="0"/>
              <a:t>ISCO code 342 including:</a:t>
            </a:r>
          </a:p>
          <a:p>
            <a:pPr lvl="1"/>
            <a:r>
              <a:rPr lang="en-GB" sz="2800" dirty="0"/>
              <a:t>Athletes and players</a:t>
            </a:r>
          </a:p>
          <a:p>
            <a:pPr lvl="1"/>
            <a:r>
              <a:rPr lang="en-GB" sz="2800" dirty="0"/>
              <a:t>Coaches, Instructors and Officials</a:t>
            </a:r>
          </a:p>
          <a:p>
            <a:pPr lvl="1"/>
            <a:r>
              <a:rPr lang="en-GB" sz="2800" dirty="0"/>
              <a:t>Fitness and Recreation Instructors</a:t>
            </a:r>
          </a:p>
          <a:p>
            <a:r>
              <a:rPr lang="en-GB" b="1" u="sng" dirty="0"/>
              <a:t>819,273</a:t>
            </a:r>
            <a:r>
              <a:rPr lang="en-GB" b="1" dirty="0"/>
              <a:t> Sport related Occupations</a:t>
            </a:r>
          </a:p>
          <a:p>
            <a:pPr lvl="1"/>
            <a:r>
              <a:rPr lang="en-GB" sz="2800" dirty="0"/>
              <a:t>(114,967 Managers)</a:t>
            </a:r>
          </a:p>
        </p:txBody>
      </p:sp>
    </p:spTree>
    <p:extLst>
      <p:ext uri="{BB962C8B-B14F-4D97-AF65-F5344CB8AC3E}">
        <p14:creationId xmlns:p14="http://schemas.microsoft.com/office/powerpoint/2010/main" val="2478324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271F8-FEA8-4DA0-A83D-5271BDB285CA}"/>
              </a:ext>
            </a:extLst>
          </p:cNvPr>
          <p:cNvSpPr>
            <a:spLocks noGrp="1"/>
          </p:cNvSpPr>
          <p:nvPr>
            <p:ph type="title"/>
          </p:nvPr>
        </p:nvSpPr>
        <p:spPr>
          <a:xfrm>
            <a:off x="1085313" y="201337"/>
            <a:ext cx="6783387" cy="780176"/>
          </a:xfrm>
        </p:spPr>
        <p:txBody>
          <a:bodyPr/>
          <a:lstStyle/>
          <a:p>
            <a:r>
              <a:rPr lang="en-GB" sz="3200" dirty="0"/>
              <a:t>Sport Organisations Characteristics:</a:t>
            </a:r>
          </a:p>
        </p:txBody>
      </p:sp>
      <p:sp>
        <p:nvSpPr>
          <p:cNvPr id="3" name="Content Placeholder 2">
            <a:extLst>
              <a:ext uri="{FF2B5EF4-FFF2-40B4-BE49-F238E27FC236}">
                <a16:creationId xmlns:a16="http://schemas.microsoft.com/office/drawing/2014/main" id="{91206E3A-32B6-480C-8798-E00B1B9130A2}"/>
              </a:ext>
            </a:extLst>
          </p:cNvPr>
          <p:cNvSpPr>
            <a:spLocks noGrp="1"/>
          </p:cNvSpPr>
          <p:nvPr>
            <p:ph idx="1"/>
          </p:nvPr>
        </p:nvSpPr>
        <p:spPr>
          <a:xfrm>
            <a:off x="754064" y="906012"/>
            <a:ext cx="7660094" cy="5547176"/>
          </a:xfrm>
        </p:spPr>
        <p:txBody>
          <a:bodyPr/>
          <a:lstStyle/>
          <a:p>
            <a:r>
              <a:rPr lang="en-GB" dirty="0"/>
              <a:t>57% full time</a:t>
            </a:r>
          </a:p>
          <a:p>
            <a:r>
              <a:rPr lang="en-GB" dirty="0"/>
              <a:t>84% employed</a:t>
            </a:r>
          </a:p>
          <a:p>
            <a:r>
              <a:rPr lang="en-GB" dirty="0"/>
              <a:t>15% self employed</a:t>
            </a:r>
          </a:p>
          <a:p>
            <a:r>
              <a:rPr lang="en-GB" dirty="0"/>
              <a:t>Age – 15-24: 25%</a:t>
            </a:r>
          </a:p>
          <a:p>
            <a:r>
              <a:rPr lang="en-GB" dirty="0"/>
              <a:t>Age – 25-49: 53%</a:t>
            </a:r>
          </a:p>
          <a:p>
            <a:r>
              <a:rPr lang="en-GB" dirty="0"/>
              <a:t>Age – 50+: 22%</a:t>
            </a:r>
          </a:p>
          <a:p>
            <a:r>
              <a:rPr lang="en-GB" dirty="0"/>
              <a:t>43% female</a:t>
            </a:r>
          </a:p>
          <a:p>
            <a:r>
              <a:rPr lang="en-GB" dirty="0"/>
              <a:t>Education - Graduates+ 32%</a:t>
            </a:r>
          </a:p>
          <a:p>
            <a:r>
              <a:rPr lang="en-GB" dirty="0"/>
              <a:t>Education - Medium: 50%</a:t>
            </a:r>
          </a:p>
          <a:p>
            <a:r>
              <a:rPr lang="en-GB" dirty="0"/>
              <a:t>Low Education – 18%</a:t>
            </a:r>
          </a:p>
        </p:txBody>
      </p:sp>
    </p:spTree>
    <p:extLst>
      <p:ext uri="{BB962C8B-B14F-4D97-AF65-F5344CB8AC3E}">
        <p14:creationId xmlns:p14="http://schemas.microsoft.com/office/powerpoint/2010/main" val="92111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500"/>
                                        <p:tgtEl>
                                          <p:spTgt spid="3">
                                            <p:txEl>
                                              <p:pRg st="4" end="4"/>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5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500"/>
                                        <p:tgtEl>
                                          <p:spTgt spid="3">
                                            <p:txEl>
                                              <p:pRg st="7" end="7"/>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Effect transition="in" filter="fade">
                                      <p:cBhvr>
                                        <p:cTn id="45"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8A580-766F-4C05-A66D-330260CA4A58}"/>
              </a:ext>
            </a:extLst>
          </p:cNvPr>
          <p:cNvSpPr>
            <a:spLocks noGrp="1"/>
          </p:cNvSpPr>
          <p:nvPr>
            <p:ph type="title"/>
          </p:nvPr>
        </p:nvSpPr>
        <p:spPr>
          <a:xfrm>
            <a:off x="1333850" y="167780"/>
            <a:ext cx="6190901" cy="704675"/>
          </a:xfrm>
        </p:spPr>
        <p:txBody>
          <a:bodyPr/>
          <a:lstStyle/>
          <a:p>
            <a:r>
              <a:rPr lang="en-GB" dirty="0"/>
              <a:t>Sport Organisations </a:t>
            </a:r>
          </a:p>
        </p:txBody>
      </p:sp>
      <p:sp>
        <p:nvSpPr>
          <p:cNvPr id="3" name="Content Placeholder 2">
            <a:extLst>
              <a:ext uri="{FF2B5EF4-FFF2-40B4-BE49-F238E27FC236}">
                <a16:creationId xmlns:a16="http://schemas.microsoft.com/office/drawing/2014/main" id="{E6B209A6-4B93-40F6-AA0C-FE42223BDD8D}"/>
              </a:ext>
            </a:extLst>
          </p:cNvPr>
          <p:cNvSpPr>
            <a:spLocks noGrp="1"/>
          </p:cNvSpPr>
          <p:nvPr>
            <p:ph idx="1"/>
          </p:nvPr>
        </p:nvSpPr>
        <p:spPr>
          <a:xfrm>
            <a:off x="754063" y="1048625"/>
            <a:ext cx="7416813" cy="5404564"/>
          </a:xfrm>
        </p:spPr>
        <p:txBody>
          <a:bodyPr/>
          <a:lstStyle/>
          <a:p>
            <a:pPr marL="0" indent="0">
              <a:buNone/>
            </a:pPr>
            <a:r>
              <a:rPr lang="en-GB" dirty="0"/>
              <a:t>Largest employing countries:</a:t>
            </a:r>
          </a:p>
          <a:p>
            <a:r>
              <a:rPr lang="en-GB" dirty="0"/>
              <a:t>UK (26%)</a:t>
            </a:r>
          </a:p>
          <a:p>
            <a:r>
              <a:rPr lang="en-GB" dirty="0"/>
              <a:t>Germany (13%)</a:t>
            </a:r>
          </a:p>
          <a:p>
            <a:r>
              <a:rPr lang="en-GB" dirty="0"/>
              <a:t>Spain (10%)</a:t>
            </a:r>
          </a:p>
          <a:p>
            <a:r>
              <a:rPr lang="en-GB" dirty="0"/>
              <a:t>France (9%)</a:t>
            </a:r>
          </a:p>
          <a:p>
            <a:r>
              <a:rPr lang="en-GB" dirty="0"/>
              <a:t>Italy (9%)</a:t>
            </a:r>
          </a:p>
          <a:p>
            <a:pPr marL="0" indent="0">
              <a:buNone/>
            </a:pPr>
            <a:endParaRPr lang="en-GB" dirty="0"/>
          </a:p>
          <a:p>
            <a:r>
              <a:rPr lang="en-GB" dirty="0"/>
              <a:t>49% in top 3 countries</a:t>
            </a:r>
          </a:p>
        </p:txBody>
      </p:sp>
    </p:spTree>
    <p:extLst>
      <p:ext uri="{BB962C8B-B14F-4D97-AF65-F5344CB8AC3E}">
        <p14:creationId xmlns:p14="http://schemas.microsoft.com/office/powerpoint/2010/main" val="12757407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A3104-6992-4C34-A5D6-BEA0B8E034D0}"/>
              </a:ext>
            </a:extLst>
          </p:cNvPr>
          <p:cNvSpPr>
            <a:spLocks noGrp="1"/>
          </p:cNvSpPr>
          <p:nvPr>
            <p:ph type="title"/>
          </p:nvPr>
        </p:nvSpPr>
        <p:spPr>
          <a:xfrm>
            <a:off x="1015068" y="109057"/>
            <a:ext cx="7273255" cy="1157681"/>
          </a:xfrm>
        </p:spPr>
        <p:txBody>
          <a:bodyPr/>
          <a:lstStyle/>
          <a:p>
            <a:pPr algn="ctr"/>
            <a:r>
              <a:rPr lang="en-GB" sz="3600" dirty="0"/>
              <a:t>Sport Occupations -</a:t>
            </a:r>
            <a:br>
              <a:rPr lang="en-GB" sz="3600" dirty="0"/>
            </a:br>
            <a:r>
              <a:rPr lang="en-GB" sz="3600" dirty="0"/>
              <a:t>Sport delivered Other Sectors </a:t>
            </a:r>
          </a:p>
        </p:txBody>
      </p:sp>
      <p:sp>
        <p:nvSpPr>
          <p:cNvPr id="3" name="Content Placeholder 2">
            <a:extLst>
              <a:ext uri="{FF2B5EF4-FFF2-40B4-BE49-F238E27FC236}">
                <a16:creationId xmlns:a16="http://schemas.microsoft.com/office/drawing/2014/main" id="{08AFAC12-7672-4FB3-8537-F30C4C2FA5DD}"/>
              </a:ext>
            </a:extLst>
          </p:cNvPr>
          <p:cNvSpPr>
            <a:spLocks noGrp="1"/>
          </p:cNvSpPr>
          <p:nvPr>
            <p:ph idx="1"/>
          </p:nvPr>
        </p:nvSpPr>
        <p:spPr>
          <a:xfrm>
            <a:off x="754064" y="1325460"/>
            <a:ext cx="7165143" cy="5293453"/>
          </a:xfrm>
        </p:spPr>
        <p:txBody>
          <a:bodyPr/>
          <a:lstStyle/>
          <a:p>
            <a:pPr>
              <a:spcBef>
                <a:spcPts val="0"/>
              </a:spcBef>
            </a:pPr>
            <a:r>
              <a:rPr lang="en-GB" dirty="0"/>
              <a:t>Sport specific occupations (ISCO code 342)</a:t>
            </a:r>
          </a:p>
          <a:p>
            <a:pPr lvl="1">
              <a:spcBef>
                <a:spcPts val="0"/>
              </a:spcBef>
            </a:pPr>
            <a:r>
              <a:rPr lang="en-GB" dirty="0"/>
              <a:t>Athletes and players</a:t>
            </a:r>
          </a:p>
          <a:p>
            <a:pPr lvl="1">
              <a:spcBef>
                <a:spcPts val="0"/>
              </a:spcBef>
            </a:pPr>
            <a:r>
              <a:rPr lang="en-GB" dirty="0"/>
              <a:t>Coaches, Instructors, Officials</a:t>
            </a:r>
          </a:p>
          <a:p>
            <a:pPr lvl="1">
              <a:spcBef>
                <a:spcPts val="0"/>
              </a:spcBef>
            </a:pPr>
            <a:r>
              <a:rPr lang="en-GB" dirty="0"/>
              <a:t>Fitness and Recreation Instructors</a:t>
            </a:r>
          </a:p>
          <a:p>
            <a:r>
              <a:rPr lang="en-GB" dirty="0"/>
              <a:t>In Sport Organisations – </a:t>
            </a:r>
            <a:r>
              <a:rPr lang="en-GB" b="1" u="sng" dirty="0"/>
              <a:t>476,020 (52%)</a:t>
            </a:r>
          </a:p>
          <a:p>
            <a:r>
              <a:rPr lang="en-GB" dirty="0"/>
              <a:t>In other Sectors – </a:t>
            </a:r>
            <a:r>
              <a:rPr lang="en-GB" b="1" u="sng" dirty="0"/>
              <a:t>432,117 (48%)</a:t>
            </a:r>
          </a:p>
          <a:p>
            <a:r>
              <a:rPr lang="en-GB" b="1" u="sng" dirty="0"/>
              <a:t>Total Employment in Sport</a:t>
            </a:r>
          </a:p>
          <a:p>
            <a:pPr lvl="1"/>
            <a:r>
              <a:rPr lang="en-GB" b="1" dirty="0"/>
              <a:t>Sport Organisations – </a:t>
            </a:r>
            <a:r>
              <a:rPr lang="en-GB" b="1" u="sng" dirty="0"/>
              <a:t>1,295,293 (all employees)</a:t>
            </a:r>
          </a:p>
          <a:p>
            <a:pPr lvl="1"/>
            <a:r>
              <a:rPr lang="en-GB" b="1" dirty="0"/>
              <a:t>+ Sport Occupations outside sport – </a:t>
            </a:r>
            <a:r>
              <a:rPr lang="en-GB" b="1" u="sng" dirty="0"/>
              <a:t>432,117</a:t>
            </a:r>
          </a:p>
          <a:p>
            <a:r>
              <a:rPr lang="en-GB" sz="3200" b="1" u="sng" dirty="0"/>
              <a:t>TOTAL – 1,727,410 employees delivering sport</a:t>
            </a:r>
          </a:p>
        </p:txBody>
      </p:sp>
    </p:spTree>
    <p:extLst>
      <p:ext uri="{BB962C8B-B14F-4D97-AF65-F5344CB8AC3E}">
        <p14:creationId xmlns:p14="http://schemas.microsoft.com/office/powerpoint/2010/main" val="331136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B4108-C2DC-4E2F-99DC-4B5059F6B587}"/>
              </a:ext>
            </a:extLst>
          </p:cNvPr>
          <p:cNvSpPr>
            <a:spLocks noGrp="1"/>
          </p:cNvSpPr>
          <p:nvPr>
            <p:ph type="title"/>
          </p:nvPr>
        </p:nvSpPr>
        <p:spPr>
          <a:xfrm>
            <a:off x="1057013" y="117446"/>
            <a:ext cx="6467738" cy="679508"/>
          </a:xfrm>
        </p:spPr>
        <p:txBody>
          <a:bodyPr/>
          <a:lstStyle/>
          <a:p>
            <a:r>
              <a:rPr lang="en-GB" dirty="0"/>
              <a:t>Other Sectors using Sport</a:t>
            </a:r>
          </a:p>
        </p:txBody>
      </p:sp>
      <p:sp>
        <p:nvSpPr>
          <p:cNvPr id="3" name="Content Placeholder 2">
            <a:extLst>
              <a:ext uri="{FF2B5EF4-FFF2-40B4-BE49-F238E27FC236}">
                <a16:creationId xmlns:a16="http://schemas.microsoft.com/office/drawing/2014/main" id="{14C34FB0-CD1D-4B7B-A9D5-4C6F11D91C50}"/>
              </a:ext>
            </a:extLst>
          </p:cNvPr>
          <p:cNvSpPr>
            <a:spLocks noGrp="1"/>
          </p:cNvSpPr>
          <p:nvPr>
            <p:ph idx="1"/>
          </p:nvPr>
        </p:nvSpPr>
        <p:spPr>
          <a:xfrm>
            <a:off x="595617" y="964734"/>
            <a:ext cx="8112155" cy="5570289"/>
          </a:xfrm>
        </p:spPr>
        <p:txBody>
          <a:bodyPr/>
          <a:lstStyle/>
          <a:p>
            <a:pPr marL="0" indent="0">
              <a:buNone/>
            </a:pPr>
            <a:r>
              <a:rPr lang="en-GB" dirty="0"/>
              <a:t>Total Sport Occupations – </a:t>
            </a:r>
            <a:r>
              <a:rPr lang="en-GB" b="1" u="sng" dirty="0"/>
              <a:t>908,137</a:t>
            </a:r>
          </a:p>
          <a:p>
            <a:pPr marL="0" indent="0">
              <a:buNone/>
            </a:pPr>
            <a:r>
              <a:rPr lang="en-GB" dirty="0"/>
              <a:t>Sport Occupations outside sport - </a:t>
            </a:r>
            <a:r>
              <a:rPr lang="en-GB" b="1" u="sng" dirty="0"/>
              <a:t>432,117</a:t>
            </a:r>
          </a:p>
          <a:p>
            <a:pPr marL="0" indent="0">
              <a:buNone/>
            </a:pPr>
            <a:r>
              <a:rPr lang="en-GB" dirty="0"/>
              <a:t>Sport Education (85.5) -</a:t>
            </a:r>
            <a:r>
              <a:rPr lang="en-GB" u="sng" dirty="0"/>
              <a:t>175,670</a:t>
            </a:r>
          </a:p>
          <a:p>
            <a:pPr marL="0" indent="0">
              <a:buNone/>
            </a:pPr>
            <a:r>
              <a:rPr lang="en-GB" dirty="0"/>
              <a:t>Other Education – 50,710</a:t>
            </a:r>
          </a:p>
          <a:p>
            <a:pPr marL="0" indent="0">
              <a:buNone/>
            </a:pPr>
            <a:r>
              <a:rPr lang="en-GB" dirty="0"/>
              <a:t>Public/community sector - 45,675</a:t>
            </a:r>
          </a:p>
          <a:p>
            <a:pPr marL="0" indent="0">
              <a:buNone/>
            </a:pPr>
            <a:r>
              <a:rPr lang="en-GB" dirty="0"/>
              <a:t>Health/Social care – 29,840</a:t>
            </a:r>
          </a:p>
          <a:p>
            <a:pPr marL="0" indent="0">
              <a:buNone/>
            </a:pPr>
            <a:r>
              <a:rPr lang="en-GB" dirty="0"/>
              <a:t>Accommodation/Hotels - 15,718</a:t>
            </a:r>
          </a:p>
          <a:p>
            <a:pPr marL="0" indent="0">
              <a:buNone/>
            </a:pPr>
            <a:r>
              <a:rPr lang="en-GB" dirty="0"/>
              <a:t>Agriculture/water – 13,062</a:t>
            </a:r>
          </a:p>
          <a:p>
            <a:pPr marL="0" indent="0">
              <a:buNone/>
            </a:pPr>
            <a:r>
              <a:rPr lang="en-GB" dirty="0"/>
              <a:t>Membership Orgs – 10,040</a:t>
            </a:r>
          </a:p>
          <a:p>
            <a:r>
              <a:rPr lang="en-GB" dirty="0"/>
              <a:t>But is this still an underestimate?</a:t>
            </a:r>
          </a:p>
          <a:p>
            <a:endParaRPr lang="en-GB" dirty="0"/>
          </a:p>
        </p:txBody>
      </p:sp>
    </p:spTree>
    <p:extLst>
      <p:ext uri="{BB962C8B-B14F-4D97-AF65-F5344CB8AC3E}">
        <p14:creationId xmlns:p14="http://schemas.microsoft.com/office/powerpoint/2010/main" val="1746207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0D3DD-5136-45F3-8F45-FAF6E2E1325A}"/>
              </a:ext>
            </a:extLst>
          </p:cNvPr>
          <p:cNvSpPr>
            <a:spLocks noGrp="1"/>
          </p:cNvSpPr>
          <p:nvPr>
            <p:ph type="title"/>
          </p:nvPr>
        </p:nvSpPr>
        <p:spPr>
          <a:xfrm>
            <a:off x="1082180" y="209726"/>
            <a:ext cx="6442571" cy="746620"/>
          </a:xfrm>
        </p:spPr>
        <p:txBody>
          <a:bodyPr/>
          <a:lstStyle/>
          <a:p>
            <a:pPr algn="ctr"/>
            <a:r>
              <a:rPr lang="en-GB" sz="3600" dirty="0"/>
              <a:t>Sport Occupations</a:t>
            </a:r>
          </a:p>
        </p:txBody>
      </p:sp>
      <p:sp>
        <p:nvSpPr>
          <p:cNvPr id="3" name="Content Placeholder 2">
            <a:extLst>
              <a:ext uri="{FF2B5EF4-FFF2-40B4-BE49-F238E27FC236}">
                <a16:creationId xmlns:a16="http://schemas.microsoft.com/office/drawing/2014/main" id="{657D959A-D7E5-4EC3-A388-45FC723ACCFF}"/>
              </a:ext>
            </a:extLst>
          </p:cNvPr>
          <p:cNvSpPr>
            <a:spLocks noGrp="1"/>
          </p:cNvSpPr>
          <p:nvPr>
            <p:ph idx="1"/>
          </p:nvPr>
        </p:nvSpPr>
        <p:spPr>
          <a:xfrm>
            <a:off x="754064" y="872456"/>
            <a:ext cx="6770687" cy="5580732"/>
          </a:xfrm>
        </p:spPr>
        <p:txBody>
          <a:bodyPr/>
          <a:lstStyle/>
          <a:p>
            <a:r>
              <a:rPr lang="en-GB" dirty="0"/>
              <a:t>Full time 52%</a:t>
            </a:r>
          </a:p>
          <a:p>
            <a:r>
              <a:rPr lang="en-GB" dirty="0"/>
              <a:t>57% male</a:t>
            </a:r>
          </a:p>
          <a:p>
            <a:r>
              <a:rPr lang="en-GB" dirty="0"/>
              <a:t>Self employed 32% (15% in sport orgs)</a:t>
            </a:r>
          </a:p>
          <a:p>
            <a:r>
              <a:rPr lang="en-GB" dirty="0"/>
              <a:t>58% age 25-49</a:t>
            </a:r>
          </a:p>
          <a:p>
            <a:r>
              <a:rPr lang="en-GB" dirty="0"/>
              <a:t>Education: Medium – 46% </a:t>
            </a:r>
          </a:p>
          <a:p>
            <a:r>
              <a:rPr lang="en-GB" dirty="0"/>
              <a:t>Education: High - 42% (32%)</a:t>
            </a:r>
          </a:p>
          <a:p>
            <a:pPr marL="0" indent="0">
              <a:buNone/>
            </a:pPr>
            <a:r>
              <a:rPr lang="en-GB" dirty="0"/>
              <a:t>Athletes: </a:t>
            </a:r>
            <a:r>
              <a:rPr lang="en-GB" u="sng" dirty="0"/>
              <a:t>53,474*</a:t>
            </a:r>
          </a:p>
          <a:p>
            <a:pPr marL="0" indent="0">
              <a:buNone/>
            </a:pPr>
            <a:r>
              <a:rPr lang="en-GB" dirty="0"/>
              <a:t>Coaches: </a:t>
            </a:r>
            <a:r>
              <a:rPr lang="en-GB" u="sng" dirty="0"/>
              <a:t>351,038*</a:t>
            </a:r>
          </a:p>
          <a:p>
            <a:pPr marL="0" indent="0">
              <a:buNone/>
            </a:pPr>
            <a:r>
              <a:rPr lang="en-GB" dirty="0"/>
              <a:t>Fitness &amp; Recreation Instructors: </a:t>
            </a:r>
            <a:r>
              <a:rPr lang="en-GB" u="sng" dirty="0"/>
              <a:t>249,007* </a:t>
            </a:r>
          </a:p>
          <a:p>
            <a:pPr marL="400050" lvl="1" indent="0">
              <a:buNone/>
            </a:pPr>
            <a:r>
              <a:rPr lang="en-GB" i="1" u="sng" dirty="0"/>
              <a:t>* </a:t>
            </a:r>
            <a:r>
              <a:rPr lang="en-GB" i="1" dirty="0"/>
              <a:t>Based on 20 countries</a:t>
            </a:r>
          </a:p>
        </p:txBody>
      </p:sp>
    </p:spTree>
    <p:extLst>
      <p:ext uri="{BB962C8B-B14F-4D97-AF65-F5344CB8AC3E}">
        <p14:creationId xmlns:p14="http://schemas.microsoft.com/office/powerpoint/2010/main" val="1394853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 calcmode="lin" valueType="num">
                                      <p:cBhvr additive="base">
                                        <p:cTn id="5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14AE8-9B10-4A6B-AD20-72BC482F1EA5}"/>
              </a:ext>
            </a:extLst>
          </p:cNvPr>
          <p:cNvSpPr>
            <a:spLocks noGrp="1"/>
          </p:cNvSpPr>
          <p:nvPr>
            <p:ph type="title"/>
          </p:nvPr>
        </p:nvSpPr>
        <p:spPr>
          <a:xfrm>
            <a:off x="1040235" y="151002"/>
            <a:ext cx="6652470" cy="822121"/>
          </a:xfrm>
        </p:spPr>
        <p:txBody>
          <a:bodyPr/>
          <a:lstStyle/>
          <a:p>
            <a:r>
              <a:rPr lang="en-GB" sz="3600" dirty="0"/>
              <a:t>Employment in Baltic States</a:t>
            </a:r>
          </a:p>
        </p:txBody>
      </p:sp>
      <p:sp>
        <p:nvSpPr>
          <p:cNvPr id="3" name="Content Placeholder 2">
            <a:extLst>
              <a:ext uri="{FF2B5EF4-FFF2-40B4-BE49-F238E27FC236}">
                <a16:creationId xmlns:a16="http://schemas.microsoft.com/office/drawing/2014/main" id="{070B6F19-619D-4433-A5B8-28229BC03008}"/>
              </a:ext>
            </a:extLst>
          </p:cNvPr>
          <p:cNvSpPr>
            <a:spLocks noGrp="1"/>
          </p:cNvSpPr>
          <p:nvPr>
            <p:ph idx="1"/>
          </p:nvPr>
        </p:nvSpPr>
        <p:spPr>
          <a:xfrm>
            <a:off x="629175" y="729842"/>
            <a:ext cx="8154098" cy="5977155"/>
          </a:xfrm>
        </p:spPr>
        <p:txBody>
          <a:bodyPr/>
          <a:lstStyle/>
          <a:p>
            <a:pPr marL="1828800" lvl="4" indent="0">
              <a:buNone/>
            </a:pPr>
            <a:r>
              <a:rPr lang="en-GB" sz="2400" b="1" u="sng" dirty="0"/>
              <a:t>NACE 93.1</a:t>
            </a:r>
            <a:r>
              <a:rPr lang="en-GB" sz="2400" b="1" dirty="0"/>
              <a:t>         </a:t>
            </a:r>
            <a:r>
              <a:rPr lang="en-GB" sz="2400" b="1" u="sng" dirty="0"/>
              <a:t>Sport </a:t>
            </a:r>
            <a:r>
              <a:rPr lang="en-GB" sz="2400" b="1" u="sng" dirty="0" err="1"/>
              <a:t>Occs</a:t>
            </a:r>
            <a:r>
              <a:rPr lang="en-GB" sz="2400" b="1" u="sng" dirty="0"/>
              <a:t> 342</a:t>
            </a:r>
            <a:r>
              <a:rPr lang="en-GB" sz="2400" b="1" dirty="0"/>
              <a:t>        </a:t>
            </a:r>
            <a:r>
              <a:rPr lang="en-GB" sz="2400" b="1" u="sng" dirty="0"/>
              <a:t>TOTAL</a:t>
            </a:r>
          </a:p>
          <a:p>
            <a:r>
              <a:rPr lang="en-GB" dirty="0"/>
              <a:t>Lithuania        6.067            3.659               7.229</a:t>
            </a:r>
          </a:p>
          <a:p>
            <a:r>
              <a:rPr lang="en-GB" dirty="0"/>
              <a:t>Latvia              1.963            2.885               4.572</a:t>
            </a:r>
          </a:p>
          <a:p>
            <a:r>
              <a:rPr lang="en-GB" dirty="0"/>
              <a:t>Estonia           4.538            2.763                4.735</a:t>
            </a:r>
          </a:p>
          <a:p>
            <a:pPr marL="0" indent="0">
              <a:buNone/>
            </a:pPr>
            <a:r>
              <a:rPr lang="en-GB" b="1" dirty="0"/>
              <a:t>Sport Occupation Characteristics - Lithuania</a:t>
            </a:r>
          </a:p>
          <a:p>
            <a:r>
              <a:rPr lang="en-GB" dirty="0"/>
              <a:t>81% employed status (EU 67% - </a:t>
            </a:r>
            <a:r>
              <a:rPr lang="en-GB" i="1" dirty="0"/>
              <a:t>32% self-employed)</a:t>
            </a:r>
          </a:p>
          <a:p>
            <a:r>
              <a:rPr lang="en-GB" dirty="0"/>
              <a:t>59% male </a:t>
            </a:r>
            <a:r>
              <a:rPr lang="en-GB" i="1" dirty="0"/>
              <a:t>(EU 57%)</a:t>
            </a:r>
          </a:p>
          <a:p>
            <a:r>
              <a:rPr lang="en-GB" dirty="0"/>
              <a:t>88% full time </a:t>
            </a:r>
            <a:r>
              <a:rPr lang="en-GB" i="1" dirty="0"/>
              <a:t>(EU 52%) 75% in sport organisations</a:t>
            </a:r>
          </a:p>
          <a:p>
            <a:r>
              <a:rPr lang="en-GB" dirty="0"/>
              <a:t>78% high level education </a:t>
            </a:r>
            <a:r>
              <a:rPr lang="en-GB" i="1" dirty="0"/>
              <a:t>(EU 41%)</a:t>
            </a:r>
          </a:p>
          <a:p>
            <a:r>
              <a:rPr lang="en-GB" dirty="0"/>
              <a:t>26% (age over 50) </a:t>
            </a:r>
            <a:r>
              <a:rPr lang="en-GB" i="1" dirty="0"/>
              <a:t>(EU 18%)</a:t>
            </a:r>
          </a:p>
          <a:p>
            <a:r>
              <a:rPr lang="en-GB" dirty="0"/>
              <a:t>10% under 25 </a:t>
            </a:r>
            <a:r>
              <a:rPr lang="en-GB" i="1" dirty="0"/>
              <a:t>(EU 24%)</a:t>
            </a:r>
          </a:p>
        </p:txBody>
      </p:sp>
    </p:spTree>
    <p:extLst>
      <p:ext uri="{BB962C8B-B14F-4D97-AF65-F5344CB8AC3E}">
        <p14:creationId xmlns:p14="http://schemas.microsoft.com/office/powerpoint/2010/main" val="1201635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CA9B16-FD1C-49B1-B49A-7F6B92BD7AE6}"/>
              </a:ext>
            </a:extLst>
          </p:cNvPr>
          <p:cNvPicPr>
            <a:picLocks noChangeAspect="1"/>
          </p:cNvPicPr>
          <p:nvPr/>
        </p:nvPicPr>
        <p:blipFill>
          <a:blip r:embed="rId2"/>
          <a:stretch>
            <a:fillRect/>
          </a:stretch>
        </p:blipFill>
        <p:spPr>
          <a:xfrm>
            <a:off x="805343" y="520117"/>
            <a:ext cx="7784984" cy="5704513"/>
          </a:xfrm>
          <a:prstGeom prst="rect">
            <a:avLst/>
          </a:prstGeom>
        </p:spPr>
      </p:pic>
    </p:spTree>
    <p:extLst>
      <p:ext uri="{BB962C8B-B14F-4D97-AF65-F5344CB8AC3E}">
        <p14:creationId xmlns:p14="http://schemas.microsoft.com/office/powerpoint/2010/main" val="3668602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 name="Title 1"/>
          <p:cNvSpPr txBox="1">
            <a:spLocks noGrp="1"/>
          </p:cNvSpPr>
          <p:nvPr>
            <p:ph type="title"/>
          </p:nvPr>
        </p:nvSpPr>
        <p:spPr>
          <a:xfrm>
            <a:off x="1149292" y="176169"/>
            <a:ext cx="6367244" cy="830510"/>
          </a:xfrm>
          <a:prstGeom prst="rect">
            <a:avLst/>
          </a:prstGeom>
        </p:spPr>
        <p:txBody>
          <a:bodyPr/>
          <a:lstStyle>
            <a:lvl1pPr algn="ctr"/>
          </a:lstStyle>
          <a:p>
            <a:pPr>
              <a:defRPr>
                <a:effectLst/>
              </a:defRPr>
            </a:pPr>
            <a:r>
              <a:rPr sz="3600" dirty="0"/>
              <a:t>Italy Case Study</a:t>
            </a:r>
            <a:r>
              <a:rPr lang="en-GB" sz="3600" dirty="0"/>
              <a:t> – missing jobs?</a:t>
            </a:r>
            <a:endParaRPr sz="3600" dirty="0"/>
          </a:p>
        </p:txBody>
      </p:sp>
      <p:grpSp>
        <p:nvGrpSpPr>
          <p:cNvPr id="1375" name="Immagine"/>
          <p:cNvGrpSpPr/>
          <p:nvPr/>
        </p:nvGrpSpPr>
        <p:grpSpPr>
          <a:xfrm>
            <a:off x="318769" y="1132514"/>
            <a:ext cx="8266431" cy="5227798"/>
            <a:chOff x="0" y="0"/>
            <a:chExt cx="8266430" cy="4741577"/>
          </a:xfrm>
        </p:grpSpPr>
        <p:pic>
          <p:nvPicPr>
            <p:cNvPr id="1374" name="Immagine" descr="Immagine"/>
            <p:cNvPicPr>
              <a:picLocks noChangeAspect="1"/>
            </p:cNvPicPr>
            <p:nvPr/>
          </p:nvPicPr>
          <p:blipFill>
            <a:blip r:embed="rId2">
              <a:extLst/>
            </a:blip>
            <a:stretch>
              <a:fillRect/>
            </a:stretch>
          </p:blipFill>
          <p:spPr>
            <a:xfrm>
              <a:off x="203200" y="203200"/>
              <a:ext cx="7860031" cy="4297078"/>
            </a:xfrm>
            <a:prstGeom prst="rect">
              <a:avLst/>
            </a:prstGeom>
            <a:ln>
              <a:noFill/>
            </a:ln>
            <a:effectLst/>
          </p:spPr>
        </p:pic>
        <p:pic>
          <p:nvPicPr>
            <p:cNvPr id="1373" name="Immagine" descr="Immagine"/>
            <p:cNvPicPr>
              <a:picLocks/>
            </p:cNvPicPr>
            <p:nvPr/>
          </p:nvPicPr>
          <p:blipFill>
            <a:blip r:embed="rId3">
              <a:extLst/>
            </a:blip>
            <a:stretch>
              <a:fillRect/>
            </a:stretch>
          </p:blipFill>
          <p:spPr>
            <a:xfrm>
              <a:off x="0" y="0"/>
              <a:ext cx="8266431" cy="4741578"/>
            </a:xfrm>
            <a:prstGeom prst="rect">
              <a:avLst/>
            </a:prstGeom>
            <a:effectLst/>
          </p:spPr>
        </p:pic>
      </p:grpSp>
      <p:sp>
        <p:nvSpPr>
          <p:cNvPr id="1376" name="Employment in sport, Italy, EUROSTAT/ISTAT data comparison"/>
          <p:cNvSpPr txBox="1"/>
          <p:nvPr/>
        </p:nvSpPr>
        <p:spPr>
          <a:xfrm>
            <a:off x="366447" y="1376680"/>
            <a:ext cx="4169306" cy="269240"/>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defTabSz="449580">
              <a:defRPr sz="1200">
                <a:solidFill>
                  <a:srgbClr val="000000"/>
                </a:solidFill>
                <a:latin typeface="Cambria"/>
                <a:ea typeface="Cambria"/>
                <a:cs typeface="Cambria"/>
                <a:sym typeface="Cambria"/>
              </a:defRPr>
            </a:lvl1pPr>
          </a:lstStyle>
          <a:p>
            <a:r>
              <a:t>Employment in sport, Italy, EUROSTAT/ISTAT data comparison</a:t>
            </a:r>
          </a:p>
        </p:txBody>
      </p:sp>
    </p:spTree>
    <p:extLst>
      <p:ext uri="{BB962C8B-B14F-4D97-AF65-F5344CB8AC3E}">
        <p14:creationId xmlns:p14="http://schemas.microsoft.com/office/powerpoint/2010/main" val="1440885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descr="Immagine">
            <a:extLst>
              <a:ext uri="{FF2B5EF4-FFF2-40B4-BE49-F238E27FC236}">
                <a16:creationId xmlns:a16="http://schemas.microsoft.com/office/drawing/2014/main" id="{2D79889E-B035-4D3C-A1B6-D05C538A6513}"/>
              </a:ext>
            </a:extLst>
          </p:cNvPr>
          <p:cNvPicPr>
            <a:picLocks noChangeAspect="1"/>
          </p:cNvPicPr>
          <p:nvPr/>
        </p:nvPicPr>
        <p:blipFill>
          <a:blip r:embed="rId2">
            <a:extLst/>
          </a:blip>
          <a:stretch>
            <a:fillRect/>
          </a:stretch>
        </p:blipFill>
        <p:spPr>
          <a:xfrm>
            <a:off x="151002" y="771786"/>
            <a:ext cx="8581937" cy="5897461"/>
          </a:xfrm>
          <a:prstGeom prst="rect">
            <a:avLst/>
          </a:prstGeom>
        </p:spPr>
      </p:pic>
    </p:spTree>
    <p:extLst>
      <p:ext uri="{BB962C8B-B14F-4D97-AF65-F5344CB8AC3E}">
        <p14:creationId xmlns:p14="http://schemas.microsoft.com/office/powerpoint/2010/main" val="3886719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26" name="Title 1"/>
          <p:cNvSpPr txBox="1">
            <a:spLocks noGrp="1"/>
          </p:cNvSpPr>
          <p:nvPr>
            <p:ph type="title"/>
          </p:nvPr>
        </p:nvSpPr>
        <p:spPr>
          <a:xfrm>
            <a:off x="1116013" y="115887"/>
            <a:ext cx="7993061" cy="576264"/>
          </a:xfrm>
          <a:prstGeom prst="rect">
            <a:avLst/>
          </a:prstGeom>
        </p:spPr>
        <p:txBody>
          <a:bodyPr/>
          <a:lstStyle>
            <a:lvl1pPr defTabSz="448055">
              <a:defRPr sz="3136"/>
            </a:lvl1pPr>
          </a:lstStyle>
          <a:p>
            <a:pPr>
              <a:defRPr>
                <a:effectLst/>
              </a:defRPr>
            </a:pPr>
            <a:r>
              <a:rPr dirty="0"/>
              <a:t> Understanding Change and Skill Issues</a:t>
            </a:r>
          </a:p>
        </p:txBody>
      </p:sp>
      <p:sp>
        <p:nvSpPr>
          <p:cNvPr id="1127" name="Content Placeholder 2"/>
          <p:cNvSpPr txBox="1">
            <a:spLocks noGrp="1"/>
          </p:cNvSpPr>
          <p:nvPr>
            <p:ph type="body" idx="1"/>
          </p:nvPr>
        </p:nvSpPr>
        <p:spPr>
          <a:xfrm>
            <a:off x="704674" y="920749"/>
            <a:ext cx="8274227" cy="5570540"/>
          </a:xfrm>
          <a:prstGeom prst="rect">
            <a:avLst/>
          </a:prstGeom>
        </p:spPr>
        <p:txBody>
          <a:bodyPr/>
          <a:lstStyle/>
          <a:p>
            <a:pPr>
              <a:lnSpc>
                <a:spcPct val="110000"/>
              </a:lnSpc>
              <a:spcBef>
                <a:spcPts val="800"/>
              </a:spcBef>
              <a:buBlip>
                <a:blip r:embed="rId2"/>
              </a:buBlip>
              <a:defRPr sz="2400" b="1">
                <a:effectLst/>
              </a:defRPr>
            </a:pPr>
            <a:r>
              <a:rPr dirty="0"/>
              <a:t>The Sector is changing and we need to understand it.</a:t>
            </a:r>
          </a:p>
          <a:p>
            <a:pPr>
              <a:lnSpc>
                <a:spcPct val="110000"/>
              </a:lnSpc>
              <a:spcBef>
                <a:spcPts val="800"/>
              </a:spcBef>
              <a:buBlip>
                <a:blip r:embed="rId2"/>
              </a:buBlip>
              <a:defRPr sz="2400" b="1">
                <a:effectLst/>
              </a:defRPr>
            </a:pPr>
            <a:r>
              <a:rPr dirty="0"/>
              <a:t>New organisations offering sport and physical activity</a:t>
            </a:r>
          </a:p>
          <a:p>
            <a:pPr>
              <a:lnSpc>
                <a:spcPct val="110000"/>
              </a:lnSpc>
              <a:spcBef>
                <a:spcPts val="800"/>
              </a:spcBef>
              <a:buBlip>
                <a:blip r:embed="rId2"/>
              </a:buBlip>
              <a:defRPr sz="2400" b="1">
                <a:effectLst/>
              </a:defRPr>
            </a:pPr>
            <a:r>
              <a:rPr dirty="0"/>
              <a:t>Changing and complex employment characteristics – part-time, self-employed, second jobs, seasonality </a:t>
            </a:r>
          </a:p>
          <a:p>
            <a:pPr>
              <a:lnSpc>
                <a:spcPct val="110000"/>
              </a:lnSpc>
              <a:spcBef>
                <a:spcPts val="800"/>
              </a:spcBef>
              <a:buBlip>
                <a:blip r:embed="rId2"/>
              </a:buBlip>
              <a:defRPr sz="2400" b="1">
                <a:effectLst/>
              </a:defRPr>
            </a:pPr>
            <a:r>
              <a:rPr dirty="0"/>
              <a:t>High expectations from many Governments in terms of qualifications</a:t>
            </a:r>
          </a:p>
          <a:p>
            <a:pPr>
              <a:lnSpc>
                <a:spcPct val="110000"/>
              </a:lnSpc>
              <a:spcBef>
                <a:spcPts val="800"/>
              </a:spcBef>
              <a:buBlip>
                <a:blip r:embed="rId2"/>
              </a:buBlip>
              <a:defRPr sz="2400" b="1">
                <a:effectLst/>
              </a:defRPr>
            </a:pPr>
            <a:r>
              <a:rPr dirty="0"/>
              <a:t>Conflicting regulation – sport system v Government regulation </a:t>
            </a:r>
          </a:p>
          <a:p>
            <a:pPr>
              <a:lnSpc>
                <a:spcPct val="110000"/>
              </a:lnSpc>
              <a:spcBef>
                <a:spcPts val="800"/>
              </a:spcBef>
              <a:buBlip>
                <a:blip r:embed="rId2"/>
              </a:buBlip>
              <a:defRPr sz="2400" b="1">
                <a:effectLst/>
              </a:defRPr>
            </a:pPr>
            <a:r>
              <a:rPr dirty="0"/>
              <a:t>Sport’s role is changing – health, tourism, social cohesion, personal development, employability, new jobs  - new skills and training needed</a:t>
            </a:r>
          </a:p>
          <a:p>
            <a:pPr>
              <a:lnSpc>
                <a:spcPct val="110000"/>
              </a:lnSpc>
              <a:spcBef>
                <a:spcPts val="800"/>
              </a:spcBef>
              <a:buBlip>
                <a:blip r:embed="rId2"/>
              </a:buBlip>
              <a:defRPr sz="2400" b="1">
                <a:effectLst/>
              </a:defRPr>
            </a:pPr>
            <a:r>
              <a:rPr lang="en-GB" dirty="0"/>
              <a:t>Not just a numbers game! - </a:t>
            </a:r>
            <a:r>
              <a:rPr dirty="0"/>
              <a:t>Occupational data important</a:t>
            </a:r>
          </a:p>
        </p:txBody>
      </p:sp>
    </p:spTree>
    <p:extLst>
      <p:ext uri="{BB962C8B-B14F-4D97-AF65-F5344CB8AC3E}">
        <p14:creationId xmlns:p14="http://schemas.microsoft.com/office/powerpoint/2010/main" val="18510972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2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2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2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77EF4-7178-4215-BACC-2CF622677F62}"/>
              </a:ext>
            </a:extLst>
          </p:cNvPr>
          <p:cNvSpPr>
            <a:spLocks noGrp="1"/>
          </p:cNvSpPr>
          <p:nvPr>
            <p:ph type="title"/>
          </p:nvPr>
        </p:nvSpPr>
        <p:spPr>
          <a:xfrm>
            <a:off x="1089796" y="243282"/>
            <a:ext cx="6770688" cy="805342"/>
          </a:xfrm>
        </p:spPr>
        <p:txBody>
          <a:bodyPr/>
          <a:lstStyle/>
          <a:p>
            <a:r>
              <a:rPr lang="en-GB" dirty="0"/>
              <a:t>Issues from Consultation </a:t>
            </a:r>
          </a:p>
        </p:txBody>
      </p:sp>
      <p:sp>
        <p:nvSpPr>
          <p:cNvPr id="3" name="Content Placeholder 2">
            <a:extLst>
              <a:ext uri="{FF2B5EF4-FFF2-40B4-BE49-F238E27FC236}">
                <a16:creationId xmlns:a16="http://schemas.microsoft.com/office/drawing/2014/main" id="{0EBD49B3-E32D-4080-9197-85D33C0405A2}"/>
              </a:ext>
            </a:extLst>
          </p:cNvPr>
          <p:cNvSpPr>
            <a:spLocks noGrp="1"/>
          </p:cNvSpPr>
          <p:nvPr>
            <p:ph idx="1"/>
          </p:nvPr>
        </p:nvSpPr>
        <p:spPr/>
        <p:txBody>
          <a:bodyPr/>
          <a:lstStyle/>
          <a:p>
            <a:endParaRPr lang="en-GB" dirty="0"/>
          </a:p>
          <a:p>
            <a:r>
              <a:rPr lang="en-GB" dirty="0"/>
              <a:t>Feedback from Round Table Events in 10 countries</a:t>
            </a:r>
          </a:p>
          <a:p>
            <a:r>
              <a:rPr lang="en-GB" dirty="0"/>
              <a:t>FOR DISCUSSION</a:t>
            </a:r>
          </a:p>
        </p:txBody>
      </p:sp>
    </p:spTree>
    <p:extLst>
      <p:ext uri="{BB962C8B-B14F-4D97-AF65-F5344CB8AC3E}">
        <p14:creationId xmlns:p14="http://schemas.microsoft.com/office/powerpoint/2010/main" val="42014223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1" name="Espace réservé du contenu 2"/>
          <p:cNvSpPr>
            <a:spLocks noGrp="1"/>
          </p:cNvSpPr>
          <p:nvPr>
            <p:ph idx="4294967295"/>
          </p:nvPr>
        </p:nvSpPr>
        <p:spPr>
          <a:xfrm>
            <a:off x="395536" y="830511"/>
            <a:ext cx="7921377" cy="5780014"/>
          </a:xfrm>
        </p:spPr>
        <p:txBody>
          <a:bodyPr/>
          <a:lstStyle/>
          <a:p>
            <a:pPr algn="just">
              <a:spcBef>
                <a:spcPts val="0"/>
              </a:spcBef>
              <a:spcAft>
                <a:spcPts val="0"/>
              </a:spcAft>
            </a:pPr>
            <a:r>
              <a:rPr lang="en-GB" sz="2400" dirty="0"/>
              <a:t>A </a:t>
            </a:r>
            <a:r>
              <a:rPr lang="en-GB" sz="2400" b="1" dirty="0"/>
              <a:t>growing</a:t>
            </a:r>
            <a:r>
              <a:rPr lang="en-GB" sz="2400" dirty="0"/>
              <a:t> sector in a Europe that is changing and being challenged - e.g migrants/refugees/youth unemployment</a:t>
            </a:r>
          </a:p>
          <a:p>
            <a:pPr algn="just">
              <a:spcBef>
                <a:spcPts val="0"/>
              </a:spcBef>
              <a:spcAft>
                <a:spcPts val="0"/>
              </a:spcAft>
            </a:pPr>
            <a:r>
              <a:rPr lang="en-GB" sz="2400" b="1" dirty="0"/>
              <a:t>Changing roles/expectations from Governments</a:t>
            </a:r>
            <a:r>
              <a:rPr lang="en-GB" sz="2400" dirty="0"/>
              <a:t> of Municipalities and Federations</a:t>
            </a:r>
          </a:p>
          <a:p>
            <a:pPr algn="just">
              <a:spcBef>
                <a:spcPts val="0"/>
              </a:spcBef>
              <a:spcAft>
                <a:spcPts val="0"/>
              </a:spcAft>
            </a:pPr>
            <a:r>
              <a:rPr lang="en-GB" sz="2400" dirty="0"/>
              <a:t>Austerity and public spending cuts – Municipalities and grants to sport</a:t>
            </a:r>
          </a:p>
          <a:p>
            <a:pPr algn="just">
              <a:spcBef>
                <a:spcPts val="600"/>
              </a:spcBef>
              <a:spcAft>
                <a:spcPts val="0"/>
              </a:spcAft>
            </a:pPr>
            <a:r>
              <a:rPr lang="en-GB" sz="2400" dirty="0"/>
              <a:t>Yet - pressure to increase levels of physical activity, improve health, attract the hard to reach people, encourage social integration</a:t>
            </a:r>
          </a:p>
          <a:p>
            <a:pPr algn="just">
              <a:spcBef>
                <a:spcPts val="0"/>
              </a:spcBef>
              <a:spcAft>
                <a:spcPts val="0"/>
              </a:spcAft>
            </a:pPr>
            <a:r>
              <a:rPr lang="en-GB" sz="2400" dirty="0"/>
              <a:t>A </a:t>
            </a:r>
            <a:r>
              <a:rPr lang="en-GB" sz="2400" b="1" dirty="0"/>
              <a:t>people facing sector</a:t>
            </a:r>
            <a:r>
              <a:rPr lang="en-GB" sz="2400" dirty="0"/>
              <a:t> where a </a:t>
            </a:r>
            <a:r>
              <a:rPr lang="en-GB" sz="2400" b="1" dirty="0"/>
              <a:t>skilled and qualified</a:t>
            </a:r>
            <a:r>
              <a:rPr lang="en-GB" sz="2400" dirty="0"/>
              <a:t> workforce, is paramount to its success.</a:t>
            </a:r>
          </a:p>
          <a:p>
            <a:pPr algn="just">
              <a:spcBef>
                <a:spcPts val="0"/>
              </a:spcBef>
              <a:spcAft>
                <a:spcPts val="0"/>
              </a:spcAft>
            </a:pPr>
            <a:r>
              <a:rPr lang="en-GB" sz="2400" dirty="0"/>
              <a:t>A sector driven by </a:t>
            </a:r>
            <a:r>
              <a:rPr lang="en-GB" sz="2400" b="1" dirty="0"/>
              <a:t>volunteers</a:t>
            </a:r>
            <a:r>
              <a:rPr lang="en-GB" sz="2400" dirty="0"/>
              <a:t> in Europe: 35 million Volunteers in Sport (= 7% population EU)</a:t>
            </a:r>
          </a:p>
          <a:p>
            <a:pPr algn="just">
              <a:spcBef>
                <a:spcPct val="40000"/>
              </a:spcBef>
              <a:spcAft>
                <a:spcPct val="30000"/>
              </a:spcAft>
            </a:pPr>
            <a:r>
              <a:rPr lang="en-GB" sz="2400" dirty="0"/>
              <a:t>Challenges in delivery, challenges from Government, challenges in skills</a:t>
            </a:r>
          </a:p>
        </p:txBody>
      </p:sp>
      <p:sp>
        <p:nvSpPr>
          <p:cNvPr id="291842" name="Rectangle 2"/>
          <p:cNvSpPr>
            <a:spLocks noChangeArrowheads="1"/>
          </p:cNvSpPr>
          <p:nvPr/>
        </p:nvSpPr>
        <p:spPr bwMode="auto">
          <a:xfrm>
            <a:off x="827087" y="142613"/>
            <a:ext cx="7921626" cy="687897"/>
          </a:xfrm>
          <a:prstGeom prst="rect">
            <a:avLst/>
          </a:prstGeom>
          <a:noFill/>
          <a:ln w="9525">
            <a:noFill/>
            <a:miter lim="800000"/>
            <a:headEnd/>
            <a:tailEnd/>
          </a:ln>
        </p:spPr>
        <p:txBody>
          <a:bodyPr anchor="ctr"/>
          <a:lstStyle/>
          <a:p>
            <a:pPr algn="ctr" defTabSz="457200" eaLnBrk="0" hangingPunct="0"/>
            <a:r>
              <a:rPr lang="en-GB" sz="4000" b="1" dirty="0">
                <a:solidFill>
                  <a:schemeClr val="accent2"/>
                </a:solidFill>
              </a:rPr>
              <a:t>Feedback</a:t>
            </a:r>
            <a:r>
              <a:rPr lang="en-GB" sz="4400" b="1" dirty="0">
                <a:solidFill>
                  <a:schemeClr val="accent2"/>
                </a:solidFill>
              </a:rPr>
              <a:t> - National Round </a:t>
            </a:r>
            <a:r>
              <a:rPr lang="en-GB" sz="4000" b="1" dirty="0">
                <a:solidFill>
                  <a:schemeClr val="accent2"/>
                </a:solidFill>
              </a:rPr>
              <a:t>Tables</a:t>
            </a:r>
          </a:p>
        </p:txBody>
      </p:sp>
    </p:spTree>
    <p:extLst>
      <p:ext uri="{BB962C8B-B14F-4D97-AF65-F5344CB8AC3E}">
        <p14:creationId xmlns:p14="http://schemas.microsoft.com/office/powerpoint/2010/main" val="1360536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1841">
                                            <p:txEl>
                                              <p:pRg st="0" end="0"/>
                                            </p:txEl>
                                          </p:spTgt>
                                        </p:tgtEl>
                                        <p:attrNameLst>
                                          <p:attrName>style.visibility</p:attrName>
                                        </p:attrNameLst>
                                      </p:cBhvr>
                                      <p:to>
                                        <p:strVal val="visible"/>
                                      </p:to>
                                    </p:set>
                                    <p:animEffect transition="in" filter="fade">
                                      <p:cBhvr>
                                        <p:cTn id="7" dur="1000"/>
                                        <p:tgtEl>
                                          <p:spTgt spid="291841">
                                            <p:txEl>
                                              <p:pRg st="0" end="0"/>
                                            </p:txEl>
                                          </p:spTgt>
                                        </p:tgtEl>
                                      </p:cBhvr>
                                    </p:animEffect>
                                    <p:anim calcmode="lin" valueType="num">
                                      <p:cBhvr>
                                        <p:cTn id="8" dur="1000" fill="hold"/>
                                        <p:tgtEl>
                                          <p:spTgt spid="29184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9184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91841">
                                            <p:txEl>
                                              <p:pRg st="1" end="1"/>
                                            </p:txEl>
                                          </p:spTgt>
                                        </p:tgtEl>
                                        <p:attrNameLst>
                                          <p:attrName>style.visibility</p:attrName>
                                        </p:attrNameLst>
                                      </p:cBhvr>
                                      <p:to>
                                        <p:strVal val="visible"/>
                                      </p:to>
                                    </p:set>
                                    <p:animEffect transition="in" filter="fade">
                                      <p:cBhvr>
                                        <p:cTn id="14" dur="1000"/>
                                        <p:tgtEl>
                                          <p:spTgt spid="291841">
                                            <p:txEl>
                                              <p:pRg st="1" end="1"/>
                                            </p:txEl>
                                          </p:spTgt>
                                        </p:tgtEl>
                                      </p:cBhvr>
                                    </p:animEffect>
                                    <p:anim calcmode="lin" valueType="num">
                                      <p:cBhvr>
                                        <p:cTn id="15" dur="1000" fill="hold"/>
                                        <p:tgtEl>
                                          <p:spTgt spid="29184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9184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91841">
                                            <p:txEl>
                                              <p:pRg st="2" end="2"/>
                                            </p:txEl>
                                          </p:spTgt>
                                        </p:tgtEl>
                                        <p:attrNameLst>
                                          <p:attrName>style.visibility</p:attrName>
                                        </p:attrNameLst>
                                      </p:cBhvr>
                                      <p:to>
                                        <p:strVal val="visible"/>
                                      </p:to>
                                    </p:set>
                                    <p:animEffect transition="in" filter="fade">
                                      <p:cBhvr>
                                        <p:cTn id="21" dur="1000"/>
                                        <p:tgtEl>
                                          <p:spTgt spid="291841">
                                            <p:txEl>
                                              <p:pRg st="2" end="2"/>
                                            </p:txEl>
                                          </p:spTgt>
                                        </p:tgtEl>
                                      </p:cBhvr>
                                    </p:animEffect>
                                    <p:anim calcmode="lin" valueType="num">
                                      <p:cBhvr>
                                        <p:cTn id="22" dur="1000" fill="hold"/>
                                        <p:tgtEl>
                                          <p:spTgt spid="291841">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9184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91841">
                                            <p:txEl>
                                              <p:pRg st="3" end="3"/>
                                            </p:txEl>
                                          </p:spTgt>
                                        </p:tgtEl>
                                        <p:attrNameLst>
                                          <p:attrName>style.visibility</p:attrName>
                                        </p:attrNameLst>
                                      </p:cBhvr>
                                      <p:to>
                                        <p:strVal val="visible"/>
                                      </p:to>
                                    </p:set>
                                    <p:animEffect transition="in" filter="fade">
                                      <p:cBhvr>
                                        <p:cTn id="28" dur="1000"/>
                                        <p:tgtEl>
                                          <p:spTgt spid="291841">
                                            <p:txEl>
                                              <p:pRg st="3" end="3"/>
                                            </p:txEl>
                                          </p:spTgt>
                                        </p:tgtEl>
                                      </p:cBhvr>
                                    </p:animEffect>
                                    <p:anim calcmode="lin" valueType="num">
                                      <p:cBhvr>
                                        <p:cTn id="29" dur="1000" fill="hold"/>
                                        <p:tgtEl>
                                          <p:spTgt spid="291841">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9184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91841">
                                            <p:txEl>
                                              <p:pRg st="4" end="4"/>
                                            </p:txEl>
                                          </p:spTgt>
                                        </p:tgtEl>
                                        <p:attrNameLst>
                                          <p:attrName>style.visibility</p:attrName>
                                        </p:attrNameLst>
                                      </p:cBhvr>
                                      <p:to>
                                        <p:strVal val="visible"/>
                                      </p:to>
                                    </p:set>
                                    <p:animEffect transition="in" filter="fade">
                                      <p:cBhvr>
                                        <p:cTn id="35" dur="1000"/>
                                        <p:tgtEl>
                                          <p:spTgt spid="291841">
                                            <p:txEl>
                                              <p:pRg st="4" end="4"/>
                                            </p:txEl>
                                          </p:spTgt>
                                        </p:tgtEl>
                                      </p:cBhvr>
                                    </p:animEffect>
                                    <p:anim calcmode="lin" valueType="num">
                                      <p:cBhvr>
                                        <p:cTn id="36" dur="1000" fill="hold"/>
                                        <p:tgtEl>
                                          <p:spTgt spid="291841">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9184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91841">
                                            <p:txEl>
                                              <p:pRg st="5" end="5"/>
                                            </p:txEl>
                                          </p:spTgt>
                                        </p:tgtEl>
                                        <p:attrNameLst>
                                          <p:attrName>style.visibility</p:attrName>
                                        </p:attrNameLst>
                                      </p:cBhvr>
                                      <p:to>
                                        <p:strVal val="visible"/>
                                      </p:to>
                                    </p:set>
                                    <p:animEffect transition="in" filter="fade">
                                      <p:cBhvr>
                                        <p:cTn id="42" dur="1000"/>
                                        <p:tgtEl>
                                          <p:spTgt spid="291841">
                                            <p:txEl>
                                              <p:pRg st="5" end="5"/>
                                            </p:txEl>
                                          </p:spTgt>
                                        </p:tgtEl>
                                      </p:cBhvr>
                                    </p:animEffect>
                                    <p:anim calcmode="lin" valueType="num">
                                      <p:cBhvr>
                                        <p:cTn id="43" dur="1000" fill="hold"/>
                                        <p:tgtEl>
                                          <p:spTgt spid="291841">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9184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91841">
                                            <p:txEl>
                                              <p:pRg st="6" end="6"/>
                                            </p:txEl>
                                          </p:spTgt>
                                        </p:tgtEl>
                                        <p:attrNameLst>
                                          <p:attrName>style.visibility</p:attrName>
                                        </p:attrNameLst>
                                      </p:cBhvr>
                                      <p:to>
                                        <p:strVal val="visible"/>
                                      </p:to>
                                    </p:set>
                                    <p:animEffect transition="in" filter="fade">
                                      <p:cBhvr>
                                        <p:cTn id="49" dur="1000"/>
                                        <p:tgtEl>
                                          <p:spTgt spid="291841">
                                            <p:txEl>
                                              <p:pRg st="6" end="6"/>
                                            </p:txEl>
                                          </p:spTgt>
                                        </p:tgtEl>
                                      </p:cBhvr>
                                    </p:animEffect>
                                    <p:anim calcmode="lin" valueType="num">
                                      <p:cBhvr>
                                        <p:cTn id="50" dur="1000" fill="hold"/>
                                        <p:tgtEl>
                                          <p:spTgt spid="291841">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91841">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1"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7" name="Rectangle 2"/>
          <p:cNvSpPr>
            <a:spLocks noGrp="1"/>
          </p:cNvSpPr>
          <p:nvPr>
            <p:ph type="title"/>
          </p:nvPr>
        </p:nvSpPr>
        <p:spPr>
          <a:xfrm>
            <a:off x="900112" y="260649"/>
            <a:ext cx="7056263" cy="648072"/>
          </a:xfrm>
        </p:spPr>
        <p:txBody>
          <a:bodyPr/>
          <a:lstStyle/>
          <a:p>
            <a:r>
              <a:rPr lang="en-GB" sz="4000" dirty="0"/>
              <a:t>CHALLENGES for FEDERATIONS</a:t>
            </a:r>
          </a:p>
        </p:txBody>
      </p:sp>
      <p:sp>
        <p:nvSpPr>
          <p:cNvPr id="295938" name="Rectangle 3"/>
          <p:cNvSpPr>
            <a:spLocks noGrp="1"/>
          </p:cNvSpPr>
          <p:nvPr>
            <p:ph type="body" idx="1"/>
          </p:nvPr>
        </p:nvSpPr>
        <p:spPr>
          <a:xfrm>
            <a:off x="611188" y="1052736"/>
            <a:ext cx="7849244" cy="5400600"/>
          </a:xfrm>
        </p:spPr>
        <p:txBody>
          <a:bodyPr/>
          <a:lstStyle/>
          <a:p>
            <a:pPr>
              <a:spcBef>
                <a:spcPts val="600"/>
              </a:spcBef>
            </a:pPr>
            <a:r>
              <a:rPr lang="en-US" sz="2600" dirty="0"/>
              <a:t>To achieve international success</a:t>
            </a:r>
          </a:p>
          <a:p>
            <a:pPr>
              <a:spcBef>
                <a:spcPts val="600"/>
              </a:spcBef>
            </a:pPr>
            <a:r>
              <a:rPr lang="en-US" sz="2600" dirty="0"/>
              <a:t>To maintain integrity of their sport (doping, match fixing)</a:t>
            </a:r>
          </a:p>
          <a:p>
            <a:pPr>
              <a:spcBef>
                <a:spcPts val="600"/>
              </a:spcBef>
            </a:pPr>
            <a:r>
              <a:rPr lang="en-US" sz="2600" dirty="0"/>
              <a:t>To sustain and grow their clubs</a:t>
            </a:r>
          </a:p>
          <a:p>
            <a:pPr>
              <a:spcBef>
                <a:spcPts val="600"/>
              </a:spcBef>
            </a:pPr>
            <a:r>
              <a:rPr lang="en-US" sz="2600" dirty="0"/>
              <a:t>To improve and update governance at all levels</a:t>
            </a:r>
          </a:p>
          <a:p>
            <a:pPr>
              <a:spcBef>
                <a:spcPts val="600"/>
              </a:spcBef>
            </a:pPr>
            <a:r>
              <a:rPr lang="en-US" sz="2600" dirty="0"/>
              <a:t>To improve gender equality (leaders, coaching, participants)</a:t>
            </a:r>
          </a:p>
          <a:p>
            <a:pPr>
              <a:spcBef>
                <a:spcPts val="600"/>
              </a:spcBef>
            </a:pPr>
            <a:r>
              <a:rPr lang="en-US" sz="2600" dirty="0"/>
              <a:t>To become inclusive (including those with disabilities)</a:t>
            </a:r>
          </a:p>
          <a:p>
            <a:pPr>
              <a:spcBef>
                <a:spcPts val="600"/>
              </a:spcBef>
            </a:pPr>
            <a:r>
              <a:rPr lang="en-US" sz="2600" dirty="0"/>
              <a:t>To bring qualifications inside formal system (NQF/EQF)</a:t>
            </a:r>
          </a:p>
          <a:p>
            <a:pPr>
              <a:spcBef>
                <a:spcPts val="600"/>
              </a:spcBef>
            </a:pPr>
            <a:r>
              <a:rPr lang="en-US" sz="2600" dirty="0"/>
              <a:t>To link international federation requirements with national systems</a:t>
            </a:r>
            <a:endParaRPr lang="en-GB" sz="2600" dirty="0"/>
          </a:p>
        </p:txBody>
      </p:sp>
    </p:spTree>
    <p:extLst>
      <p:ext uri="{BB962C8B-B14F-4D97-AF65-F5344CB8AC3E}">
        <p14:creationId xmlns:p14="http://schemas.microsoft.com/office/powerpoint/2010/main" val="247029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5938">
                                            <p:txEl>
                                              <p:pRg st="0" end="0"/>
                                            </p:txEl>
                                          </p:spTgt>
                                        </p:tgtEl>
                                        <p:attrNameLst>
                                          <p:attrName>style.visibility</p:attrName>
                                        </p:attrNameLst>
                                      </p:cBhvr>
                                      <p:to>
                                        <p:strVal val="visible"/>
                                      </p:to>
                                    </p:set>
                                    <p:anim calcmode="lin" valueType="num">
                                      <p:cBhvr additive="base">
                                        <p:cTn id="7" dur="500" fill="hold"/>
                                        <p:tgtEl>
                                          <p:spTgt spid="2959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59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5938">
                                            <p:txEl>
                                              <p:pRg st="1" end="1"/>
                                            </p:txEl>
                                          </p:spTgt>
                                        </p:tgtEl>
                                        <p:attrNameLst>
                                          <p:attrName>style.visibility</p:attrName>
                                        </p:attrNameLst>
                                      </p:cBhvr>
                                      <p:to>
                                        <p:strVal val="visible"/>
                                      </p:to>
                                    </p:set>
                                    <p:anim calcmode="lin" valueType="num">
                                      <p:cBhvr additive="base">
                                        <p:cTn id="13" dur="500" fill="hold"/>
                                        <p:tgtEl>
                                          <p:spTgt spid="29593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593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5938">
                                            <p:txEl>
                                              <p:pRg st="2" end="2"/>
                                            </p:txEl>
                                          </p:spTgt>
                                        </p:tgtEl>
                                        <p:attrNameLst>
                                          <p:attrName>style.visibility</p:attrName>
                                        </p:attrNameLst>
                                      </p:cBhvr>
                                      <p:to>
                                        <p:strVal val="visible"/>
                                      </p:to>
                                    </p:set>
                                    <p:anim calcmode="lin" valueType="num">
                                      <p:cBhvr additive="base">
                                        <p:cTn id="19" dur="500" fill="hold"/>
                                        <p:tgtEl>
                                          <p:spTgt spid="29593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9593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5938">
                                            <p:txEl>
                                              <p:pRg st="3" end="3"/>
                                            </p:txEl>
                                          </p:spTgt>
                                        </p:tgtEl>
                                        <p:attrNameLst>
                                          <p:attrName>style.visibility</p:attrName>
                                        </p:attrNameLst>
                                      </p:cBhvr>
                                      <p:to>
                                        <p:strVal val="visible"/>
                                      </p:to>
                                    </p:set>
                                    <p:anim calcmode="lin" valueType="num">
                                      <p:cBhvr additive="base">
                                        <p:cTn id="25" dur="500" fill="hold"/>
                                        <p:tgtEl>
                                          <p:spTgt spid="29593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9593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95938">
                                            <p:txEl>
                                              <p:pRg st="4" end="4"/>
                                            </p:txEl>
                                          </p:spTgt>
                                        </p:tgtEl>
                                        <p:attrNameLst>
                                          <p:attrName>style.visibility</p:attrName>
                                        </p:attrNameLst>
                                      </p:cBhvr>
                                      <p:to>
                                        <p:strVal val="visible"/>
                                      </p:to>
                                    </p:set>
                                    <p:anim calcmode="lin" valueType="num">
                                      <p:cBhvr additive="base">
                                        <p:cTn id="31" dur="500" fill="hold"/>
                                        <p:tgtEl>
                                          <p:spTgt spid="29593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9593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95938">
                                            <p:txEl>
                                              <p:pRg st="5" end="5"/>
                                            </p:txEl>
                                          </p:spTgt>
                                        </p:tgtEl>
                                        <p:attrNameLst>
                                          <p:attrName>style.visibility</p:attrName>
                                        </p:attrNameLst>
                                      </p:cBhvr>
                                      <p:to>
                                        <p:strVal val="visible"/>
                                      </p:to>
                                    </p:set>
                                    <p:anim calcmode="lin" valueType="num">
                                      <p:cBhvr additive="base">
                                        <p:cTn id="37" dur="500" fill="hold"/>
                                        <p:tgtEl>
                                          <p:spTgt spid="295938">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9593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95938">
                                            <p:txEl>
                                              <p:pRg st="6" end="6"/>
                                            </p:txEl>
                                          </p:spTgt>
                                        </p:tgtEl>
                                        <p:attrNameLst>
                                          <p:attrName>style.visibility</p:attrName>
                                        </p:attrNameLst>
                                      </p:cBhvr>
                                      <p:to>
                                        <p:strVal val="visible"/>
                                      </p:to>
                                    </p:set>
                                    <p:anim calcmode="lin" valueType="num">
                                      <p:cBhvr additive="base">
                                        <p:cTn id="43" dur="500" fill="hold"/>
                                        <p:tgtEl>
                                          <p:spTgt spid="295938">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9593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95938">
                                            <p:txEl>
                                              <p:pRg st="7" end="7"/>
                                            </p:txEl>
                                          </p:spTgt>
                                        </p:tgtEl>
                                        <p:attrNameLst>
                                          <p:attrName>style.visibility</p:attrName>
                                        </p:attrNameLst>
                                      </p:cBhvr>
                                      <p:to>
                                        <p:strVal val="visible"/>
                                      </p:to>
                                    </p:set>
                                    <p:anim calcmode="lin" valueType="num">
                                      <p:cBhvr additive="base">
                                        <p:cTn id="49" dur="500" fill="hold"/>
                                        <p:tgtEl>
                                          <p:spTgt spid="295938">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9593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5938"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1" name="Rectangle 2"/>
          <p:cNvSpPr>
            <a:spLocks noGrp="1"/>
          </p:cNvSpPr>
          <p:nvPr>
            <p:ph type="title"/>
          </p:nvPr>
        </p:nvSpPr>
        <p:spPr>
          <a:xfrm>
            <a:off x="900113" y="333375"/>
            <a:ext cx="6985000" cy="863600"/>
          </a:xfrm>
        </p:spPr>
        <p:txBody>
          <a:bodyPr/>
          <a:lstStyle/>
          <a:p>
            <a:r>
              <a:rPr lang="en-GB" sz="4000" dirty="0"/>
              <a:t>CHALLENGES – PRIVATE SECTOR</a:t>
            </a:r>
          </a:p>
        </p:txBody>
      </p:sp>
      <p:sp>
        <p:nvSpPr>
          <p:cNvPr id="296962" name="Rectangle 3"/>
          <p:cNvSpPr>
            <a:spLocks noGrp="1"/>
          </p:cNvSpPr>
          <p:nvPr>
            <p:ph type="body" idx="1"/>
          </p:nvPr>
        </p:nvSpPr>
        <p:spPr>
          <a:xfrm>
            <a:off x="467544" y="1052736"/>
            <a:ext cx="8280920" cy="5256584"/>
          </a:xfrm>
        </p:spPr>
        <p:txBody>
          <a:bodyPr/>
          <a:lstStyle/>
          <a:p>
            <a:pPr>
              <a:spcBef>
                <a:spcPts val="600"/>
              </a:spcBef>
              <a:spcAft>
                <a:spcPts val="600"/>
              </a:spcAft>
            </a:pPr>
            <a:r>
              <a:rPr lang="en-US" dirty="0"/>
              <a:t>To integrate the growing private sector and new entrepreneurs into the established “system”</a:t>
            </a:r>
          </a:p>
          <a:p>
            <a:pPr>
              <a:spcBef>
                <a:spcPts val="600"/>
              </a:spcBef>
              <a:spcAft>
                <a:spcPts val="600"/>
              </a:spcAft>
            </a:pPr>
            <a:r>
              <a:rPr lang="en-US" dirty="0"/>
              <a:t>Regulate or not? – a challenge to established structures in the Sector</a:t>
            </a:r>
          </a:p>
          <a:p>
            <a:pPr>
              <a:spcBef>
                <a:spcPts val="600"/>
              </a:spcBef>
              <a:spcAft>
                <a:spcPts val="600"/>
              </a:spcAft>
            </a:pPr>
            <a:r>
              <a:rPr lang="en-US" dirty="0"/>
              <a:t>Concern of regulators - quality/health and safety?</a:t>
            </a:r>
          </a:p>
          <a:p>
            <a:pPr>
              <a:spcBef>
                <a:spcPts val="600"/>
              </a:spcBef>
              <a:spcAft>
                <a:spcPts val="600"/>
              </a:spcAft>
            </a:pPr>
            <a:r>
              <a:rPr lang="en-US" dirty="0"/>
              <a:t>Validity of training and qualifications</a:t>
            </a:r>
          </a:p>
          <a:p>
            <a:pPr>
              <a:spcBef>
                <a:spcPts val="600"/>
              </a:spcBef>
              <a:spcAft>
                <a:spcPts val="600"/>
              </a:spcAft>
            </a:pPr>
            <a:r>
              <a:rPr lang="en-US" dirty="0"/>
              <a:t>Lack of structure and organisation</a:t>
            </a:r>
          </a:p>
          <a:p>
            <a:pPr>
              <a:spcBef>
                <a:spcPts val="600"/>
              </a:spcBef>
              <a:spcAft>
                <a:spcPts val="600"/>
              </a:spcAft>
            </a:pPr>
            <a:r>
              <a:rPr lang="en-US" dirty="0"/>
              <a:t>Big potential in fitness, in activity tourism</a:t>
            </a:r>
          </a:p>
          <a:p>
            <a:pPr>
              <a:spcBef>
                <a:spcPts val="600"/>
              </a:spcBef>
              <a:spcAft>
                <a:spcPts val="600"/>
              </a:spcAft>
            </a:pPr>
            <a:r>
              <a:rPr lang="en-US" dirty="0"/>
              <a:t>Emergence of small businesses and growth of international chains</a:t>
            </a:r>
            <a:endParaRPr lang="en-GB" dirty="0"/>
          </a:p>
        </p:txBody>
      </p:sp>
    </p:spTree>
    <p:extLst>
      <p:ext uri="{BB962C8B-B14F-4D97-AF65-F5344CB8AC3E}">
        <p14:creationId xmlns:p14="http://schemas.microsoft.com/office/powerpoint/2010/main" val="2509495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6962">
                                            <p:txEl>
                                              <p:pRg st="0" end="0"/>
                                            </p:txEl>
                                          </p:spTgt>
                                        </p:tgtEl>
                                        <p:attrNameLst>
                                          <p:attrName>style.visibility</p:attrName>
                                        </p:attrNameLst>
                                      </p:cBhvr>
                                      <p:to>
                                        <p:strVal val="visible"/>
                                      </p:to>
                                    </p:set>
                                    <p:anim calcmode="lin" valueType="num">
                                      <p:cBhvr additive="base">
                                        <p:cTn id="7" dur="500" fill="hold"/>
                                        <p:tgtEl>
                                          <p:spTgt spid="29696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6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96962">
                                            <p:txEl>
                                              <p:pRg st="1" end="1"/>
                                            </p:txEl>
                                          </p:spTgt>
                                        </p:tgtEl>
                                        <p:attrNameLst>
                                          <p:attrName>style.visibility</p:attrName>
                                        </p:attrNameLst>
                                      </p:cBhvr>
                                      <p:to>
                                        <p:strVal val="visible"/>
                                      </p:to>
                                    </p:set>
                                    <p:anim calcmode="lin" valueType="num">
                                      <p:cBhvr additive="base">
                                        <p:cTn id="13" dur="500" fill="hold"/>
                                        <p:tgtEl>
                                          <p:spTgt spid="29696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696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96962">
                                            <p:txEl>
                                              <p:pRg st="2" end="2"/>
                                            </p:txEl>
                                          </p:spTgt>
                                        </p:tgtEl>
                                        <p:attrNameLst>
                                          <p:attrName>style.visibility</p:attrName>
                                        </p:attrNameLst>
                                      </p:cBhvr>
                                      <p:to>
                                        <p:strVal val="visible"/>
                                      </p:to>
                                    </p:set>
                                    <p:anim calcmode="lin" valueType="num">
                                      <p:cBhvr additive="base">
                                        <p:cTn id="19" dur="500" fill="hold"/>
                                        <p:tgtEl>
                                          <p:spTgt spid="29696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9696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96962">
                                            <p:txEl>
                                              <p:pRg st="3" end="3"/>
                                            </p:txEl>
                                          </p:spTgt>
                                        </p:tgtEl>
                                        <p:attrNameLst>
                                          <p:attrName>style.visibility</p:attrName>
                                        </p:attrNameLst>
                                      </p:cBhvr>
                                      <p:to>
                                        <p:strVal val="visible"/>
                                      </p:to>
                                    </p:set>
                                    <p:anim calcmode="lin" valueType="num">
                                      <p:cBhvr additive="base">
                                        <p:cTn id="25" dur="500" fill="hold"/>
                                        <p:tgtEl>
                                          <p:spTgt spid="29696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9696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96962">
                                            <p:txEl>
                                              <p:pRg st="4" end="4"/>
                                            </p:txEl>
                                          </p:spTgt>
                                        </p:tgtEl>
                                        <p:attrNameLst>
                                          <p:attrName>style.visibility</p:attrName>
                                        </p:attrNameLst>
                                      </p:cBhvr>
                                      <p:to>
                                        <p:strVal val="visible"/>
                                      </p:to>
                                    </p:set>
                                    <p:anim calcmode="lin" valueType="num">
                                      <p:cBhvr additive="base">
                                        <p:cTn id="31" dur="500" fill="hold"/>
                                        <p:tgtEl>
                                          <p:spTgt spid="29696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9696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96962">
                                            <p:txEl>
                                              <p:pRg st="5" end="5"/>
                                            </p:txEl>
                                          </p:spTgt>
                                        </p:tgtEl>
                                        <p:attrNameLst>
                                          <p:attrName>style.visibility</p:attrName>
                                        </p:attrNameLst>
                                      </p:cBhvr>
                                      <p:to>
                                        <p:strVal val="visible"/>
                                      </p:to>
                                    </p:set>
                                    <p:anim calcmode="lin" valueType="num">
                                      <p:cBhvr additive="base">
                                        <p:cTn id="37" dur="500" fill="hold"/>
                                        <p:tgtEl>
                                          <p:spTgt spid="29696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9696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96962">
                                            <p:txEl>
                                              <p:pRg st="6" end="6"/>
                                            </p:txEl>
                                          </p:spTgt>
                                        </p:tgtEl>
                                        <p:attrNameLst>
                                          <p:attrName>style.visibility</p:attrName>
                                        </p:attrNameLst>
                                      </p:cBhvr>
                                      <p:to>
                                        <p:strVal val="visible"/>
                                      </p:to>
                                    </p:set>
                                    <p:anim calcmode="lin" valueType="num">
                                      <p:cBhvr additive="base">
                                        <p:cTn id="43" dur="500" fill="hold"/>
                                        <p:tgtEl>
                                          <p:spTgt spid="29696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9696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3" name="Titre 1"/>
          <p:cNvSpPr>
            <a:spLocks noGrp="1"/>
          </p:cNvSpPr>
          <p:nvPr>
            <p:ph type="title" idx="4294967295"/>
          </p:nvPr>
        </p:nvSpPr>
        <p:spPr>
          <a:xfrm>
            <a:off x="865188" y="206375"/>
            <a:ext cx="7810500" cy="558800"/>
          </a:xfrm>
        </p:spPr>
        <p:txBody>
          <a:bodyPr/>
          <a:lstStyle/>
          <a:p>
            <a:r>
              <a:rPr lang="en-GB" dirty="0"/>
              <a:t>REALITIES AND CHALLENGES</a:t>
            </a:r>
          </a:p>
        </p:txBody>
      </p:sp>
      <p:sp>
        <p:nvSpPr>
          <p:cNvPr id="294914" name="Espace réservé du contenu 2"/>
          <p:cNvSpPr>
            <a:spLocks noGrp="1"/>
          </p:cNvSpPr>
          <p:nvPr>
            <p:ph idx="4294967295"/>
          </p:nvPr>
        </p:nvSpPr>
        <p:spPr>
          <a:xfrm>
            <a:off x="611188" y="980728"/>
            <a:ext cx="7993062" cy="5474047"/>
          </a:xfrm>
        </p:spPr>
        <p:txBody>
          <a:bodyPr/>
          <a:lstStyle/>
          <a:p>
            <a:pPr algn="just">
              <a:spcBef>
                <a:spcPts val="0"/>
              </a:spcBef>
              <a:spcAft>
                <a:spcPts val="600"/>
              </a:spcAft>
            </a:pPr>
            <a:r>
              <a:rPr lang="en-GB" sz="2400" dirty="0"/>
              <a:t>Potential often </a:t>
            </a:r>
            <a:r>
              <a:rPr lang="en-GB" sz="2400" b="1" dirty="0"/>
              <a:t>underestimated or not recognised </a:t>
            </a:r>
            <a:r>
              <a:rPr lang="en-GB" sz="2400" dirty="0"/>
              <a:t>but</a:t>
            </a:r>
            <a:r>
              <a:rPr lang="en-GB" sz="2400" b="1" dirty="0"/>
              <a:t> expectations are growing</a:t>
            </a:r>
          </a:p>
          <a:p>
            <a:pPr algn="just">
              <a:spcBef>
                <a:spcPts val="0"/>
              </a:spcBef>
              <a:spcAft>
                <a:spcPts val="600"/>
              </a:spcAft>
            </a:pPr>
            <a:r>
              <a:rPr lang="en-GB" sz="2400" dirty="0"/>
              <a:t>Employers </a:t>
            </a:r>
            <a:r>
              <a:rPr lang="en-GB" sz="2400" b="1" dirty="0"/>
              <a:t>seeking well trained employees</a:t>
            </a:r>
            <a:r>
              <a:rPr lang="en-GB" sz="2400" dirty="0"/>
              <a:t> but existing courses </a:t>
            </a:r>
            <a:r>
              <a:rPr lang="en-GB" sz="2400" b="1" dirty="0"/>
              <a:t>not regarded as sufficiently relevant – there is a recognised gap</a:t>
            </a:r>
            <a:r>
              <a:rPr lang="en-GB" sz="2400" dirty="0"/>
              <a:t> between competences required and learning outcomes acquired</a:t>
            </a:r>
          </a:p>
          <a:p>
            <a:pPr algn="just">
              <a:spcBef>
                <a:spcPts val="0"/>
              </a:spcBef>
              <a:spcAft>
                <a:spcPts val="600"/>
              </a:spcAft>
            </a:pPr>
            <a:r>
              <a:rPr lang="en-GB" sz="2400" dirty="0"/>
              <a:t>Sport training often </a:t>
            </a:r>
            <a:r>
              <a:rPr lang="en-GB" sz="2400" b="1" dirty="0"/>
              <a:t>outside national qualification structure</a:t>
            </a:r>
          </a:p>
          <a:p>
            <a:pPr algn="just">
              <a:spcBef>
                <a:spcPts val="0"/>
              </a:spcBef>
              <a:spcAft>
                <a:spcPts val="600"/>
              </a:spcAft>
            </a:pPr>
            <a:r>
              <a:rPr lang="en-GB" sz="2400" b="1" dirty="0"/>
              <a:t>VET very limited</a:t>
            </a:r>
            <a:r>
              <a:rPr lang="en-GB" sz="2400" dirty="0"/>
              <a:t> in the sector in many countries</a:t>
            </a:r>
          </a:p>
          <a:p>
            <a:pPr algn="just">
              <a:spcBef>
                <a:spcPts val="0"/>
              </a:spcBef>
              <a:spcAft>
                <a:spcPts val="600"/>
              </a:spcAft>
            </a:pPr>
            <a:r>
              <a:rPr lang="en-GB" sz="2400" dirty="0"/>
              <a:t>How clear is the Sector </a:t>
            </a:r>
            <a:r>
              <a:rPr lang="en-GB" sz="2400" b="1" dirty="0"/>
              <a:t>career structure and pathways?</a:t>
            </a:r>
          </a:p>
          <a:p>
            <a:pPr algn="just">
              <a:spcBef>
                <a:spcPts val="0"/>
              </a:spcBef>
              <a:spcAft>
                <a:spcPts val="600"/>
              </a:spcAft>
            </a:pPr>
            <a:r>
              <a:rPr lang="en-GB" sz="2400" b="1" dirty="0"/>
              <a:t>Which course? Which job? – </a:t>
            </a:r>
            <a:r>
              <a:rPr lang="en-GB" sz="2400" dirty="0"/>
              <a:t>key questions for young people: do we have the answer?</a:t>
            </a:r>
            <a:endParaRPr lang="en-GB" sz="2400" b="1" dirty="0"/>
          </a:p>
          <a:p>
            <a:pPr algn="just">
              <a:spcBef>
                <a:spcPts val="0"/>
              </a:spcBef>
              <a:spcAft>
                <a:spcPts val="600"/>
              </a:spcAft>
            </a:pPr>
            <a:r>
              <a:rPr lang="en-GB" sz="2400" dirty="0"/>
              <a:t>Increased desire of </a:t>
            </a:r>
            <a:r>
              <a:rPr lang="en-GB" sz="2400" b="1" dirty="0"/>
              <a:t>mobility – how transferable are skills and qualifications?</a:t>
            </a:r>
          </a:p>
        </p:txBody>
      </p:sp>
    </p:spTree>
    <p:extLst>
      <p:ext uri="{BB962C8B-B14F-4D97-AF65-F5344CB8AC3E}">
        <p14:creationId xmlns:p14="http://schemas.microsoft.com/office/powerpoint/2010/main" val="1485355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4914">
                                            <p:txEl>
                                              <p:pRg st="0" end="0"/>
                                            </p:txEl>
                                          </p:spTgt>
                                        </p:tgtEl>
                                        <p:attrNameLst>
                                          <p:attrName>style.visibility</p:attrName>
                                        </p:attrNameLst>
                                      </p:cBhvr>
                                      <p:to>
                                        <p:strVal val="visible"/>
                                      </p:to>
                                    </p:set>
                                    <p:animEffect transition="in" filter="fade">
                                      <p:cBhvr>
                                        <p:cTn id="7" dur="1000"/>
                                        <p:tgtEl>
                                          <p:spTgt spid="294914">
                                            <p:txEl>
                                              <p:pRg st="0" end="0"/>
                                            </p:txEl>
                                          </p:spTgt>
                                        </p:tgtEl>
                                      </p:cBhvr>
                                    </p:animEffect>
                                    <p:anim calcmode="lin" valueType="num">
                                      <p:cBhvr>
                                        <p:cTn id="8" dur="1000" fill="hold"/>
                                        <p:tgtEl>
                                          <p:spTgt spid="29491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949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94914">
                                            <p:txEl>
                                              <p:pRg st="1" end="1"/>
                                            </p:txEl>
                                          </p:spTgt>
                                        </p:tgtEl>
                                        <p:attrNameLst>
                                          <p:attrName>style.visibility</p:attrName>
                                        </p:attrNameLst>
                                      </p:cBhvr>
                                      <p:to>
                                        <p:strVal val="visible"/>
                                      </p:to>
                                    </p:set>
                                    <p:animEffect transition="in" filter="fade">
                                      <p:cBhvr>
                                        <p:cTn id="14" dur="1000"/>
                                        <p:tgtEl>
                                          <p:spTgt spid="294914">
                                            <p:txEl>
                                              <p:pRg st="1" end="1"/>
                                            </p:txEl>
                                          </p:spTgt>
                                        </p:tgtEl>
                                      </p:cBhvr>
                                    </p:animEffect>
                                    <p:anim calcmode="lin" valueType="num">
                                      <p:cBhvr>
                                        <p:cTn id="15" dur="1000" fill="hold"/>
                                        <p:tgtEl>
                                          <p:spTgt spid="29491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949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94914">
                                            <p:txEl>
                                              <p:pRg st="2" end="2"/>
                                            </p:txEl>
                                          </p:spTgt>
                                        </p:tgtEl>
                                        <p:attrNameLst>
                                          <p:attrName>style.visibility</p:attrName>
                                        </p:attrNameLst>
                                      </p:cBhvr>
                                      <p:to>
                                        <p:strVal val="visible"/>
                                      </p:to>
                                    </p:set>
                                    <p:animEffect transition="in" filter="fade">
                                      <p:cBhvr>
                                        <p:cTn id="21" dur="1000"/>
                                        <p:tgtEl>
                                          <p:spTgt spid="294914">
                                            <p:txEl>
                                              <p:pRg st="2" end="2"/>
                                            </p:txEl>
                                          </p:spTgt>
                                        </p:tgtEl>
                                      </p:cBhvr>
                                    </p:animEffect>
                                    <p:anim calcmode="lin" valueType="num">
                                      <p:cBhvr>
                                        <p:cTn id="22" dur="1000" fill="hold"/>
                                        <p:tgtEl>
                                          <p:spTgt spid="29491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949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94914">
                                            <p:txEl>
                                              <p:pRg st="3" end="3"/>
                                            </p:txEl>
                                          </p:spTgt>
                                        </p:tgtEl>
                                        <p:attrNameLst>
                                          <p:attrName>style.visibility</p:attrName>
                                        </p:attrNameLst>
                                      </p:cBhvr>
                                      <p:to>
                                        <p:strVal val="visible"/>
                                      </p:to>
                                    </p:set>
                                    <p:animEffect transition="in" filter="fade">
                                      <p:cBhvr>
                                        <p:cTn id="28" dur="1000"/>
                                        <p:tgtEl>
                                          <p:spTgt spid="294914">
                                            <p:txEl>
                                              <p:pRg st="3" end="3"/>
                                            </p:txEl>
                                          </p:spTgt>
                                        </p:tgtEl>
                                      </p:cBhvr>
                                    </p:animEffect>
                                    <p:anim calcmode="lin" valueType="num">
                                      <p:cBhvr>
                                        <p:cTn id="29" dur="1000" fill="hold"/>
                                        <p:tgtEl>
                                          <p:spTgt spid="29491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9491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94914">
                                            <p:txEl>
                                              <p:pRg st="4" end="4"/>
                                            </p:txEl>
                                          </p:spTgt>
                                        </p:tgtEl>
                                        <p:attrNameLst>
                                          <p:attrName>style.visibility</p:attrName>
                                        </p:attrNameLst>
                                      </p:cBhvr>
                                      <p:to>
                                        <p:strVal val="visible"/>
                                      </p:to>
                                    </p:set>
                                    <p:animEffect transition="in" filter="fade">
                                      <p:cBhvr>
                                        <p:cTn id="35" dur="1000"/>
                                        <p:tgtEl>
                                          <p:spTgt spid="294914">
                                            <p:txEl>
                                              <p:pRg st="4" end="4"/>
                                            </p:txEl>
                                          </p:spTgt>
                                        </p:tgtEl>
                                      </p:cBhvr>
                                    </p:animEffect>
                                    <p:anim calcmode="lin" valueType="num">
                                      <p:cBhvr>
                                        <p:cTn id="36" dur="1000" fill="hold"/>
                                        <p:tgtEl>
                                          <p:spTgt spid="29491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9491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94914">
                                            <p:txEl>
                                              <p:pRg st="5" end="5"/>
                                            </p:txEl>
                                          </p:spTgt>
                                        </p:tgtEl>
                                        <p:attrNameLst>
                                          <p:attrName>style.visibility</p:attrName>
                                        </p:attrNameLst>
                                      </p:cBhvr>
                                      <p:to>
                                        <p:strVal val="visible"/>
                                      </p:to>
                                    </p:set>
                                    <p:animEffect transition="in" filter="fade">
                                      <p:cBhvr>
                                        <p:cTn id="42" dur="1000"/>
                                        <p:tgtEl>
                                          <p:spTgt spid="294914">
                                            <p:txEl>
                                              <p:pRg st="5" end="5"/>
                                            </p:txEl>
                                          </p:spTgt>
                                        </p:tgtEl>
                                      </p:cBhvr>
                                    </p:animEffect>
                                    <p:anim calcmode="lin" valueType="num">
                                      <p:cBhvr>
                                        <p:cTn id="43" dur="1000" fill="hold"/>
                                        <p:tgtEl>
                                          <p:spTgt spid="29491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9491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94914">
                                            <p:txEl>
                                              <p:pRg st="6" end="6"/>
                                            </p:txEl>
                                          </p:spTgt>
                                        </p:tgtEl>
                                        <p:attrNameLst>
                                          <p:attrName>style.visibility</p:attrName>
                                        </p:attrNameLst>
                                      </p:cBhvr>
                                      <p:to>
                                        <p:strVal val="visible"/>
                                      </p:to>
                                    </p:set>
                                    <p:animEffect transition="in" filter="fade">
                                      <p:cBhvr>
                                        <p:cTn id="49" dur="1000"/>
                                        <p:tgtEl>
                                          <p:spTgt spid="294914">
                                            <p:txEl>
                                              <p:pRg st="6" end="6"/>
                                            </p:txEl>
                                          </p:spTgt>
                                        </p:tgtEl>
                                      </p:cBhvr>
                                    </p:animEffect>
                                    <p:anim calcmode="lin" valueType="num">
                                      <p:cBhvr>
                                        <p:cTn id="50" dur="1000" fill="hold"/>
                                        <p:tgtEl>
                                          <p:spTgt spid="294914">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9491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539D7-93F6-4C60-9A70-777903A46199}"/>
              </a:ext>
            </a:extLst>
          </p:cNvPr>
          <p:cNvSpPr>
            <a:spLocks noGrp="1"/>
          </p:cNvSpPr>
          <p:nvPr>
            <p:ph type="title"/>
          </p:nvPr>
        </p:nvSpPr>
        <p:spPr>
          <a:xfrm>
            <a:off x="741364" y="0"/>
            <a:ext cx="6783387" cy="713064"/>
          </a:xfrm>
        </p:spPr>
        <p:txBody>
          <a:bodyPr/>
          <a:lstStyle/>
          <a:p>
            <a:pPr algn="ctr"/>
            <a:r>
              <a:rPr lang="en-GB" sz="3600" dirty="0"/>
              <a:t>Next Steps - please get involved</a:t>
            </a:r>
          </a:p>
        </p:txBody>
      </p:sp>
      <p:sp>
        <p:nvSpPr>
          <p:cNvPr id="3" name="Content Placeholder 2">
            <a:extLst>
              <a:ext uri="{FF2B5EF4-FFF2-40B4-BE49-F238E27FC236}">
                <a16:creationId xmlns:a16="http://schemas.microsoft.com/office/drawing/2014/main" id="{0E292518-865F-4762-BF90-44500DB2D5F1}"/>
              </a:ext>
            </a:extLst>
          </p:cNvPr>
          <p:cNvSpPr>
            <a:spLocks noGrp="1"/>
          </p:cNvSpPr>
          <p:nvPr>
            <p:ph idx="1"/>
          </p:nvPr>
        </p:nvSpPr>
        <p:spPr>
          <a:xfrm>
            <a:off x="528506" y="713064"/>
            <a:ext cx="8053431" cy="5821959"/>
          </a:xfrm>
        </p:spPr>
        <p:txBody>
          <a:bodyPr/>
          <a:lstStyle/>
          <a:p>
            <a:pPr>
              <a:spcBef>
                <a:spcPts val="600"/>
              </a:spcBef>
            </a:pPr>
            <a:r>
              <a:rPr lang="en-GB" dirty="0"/>
              <a:t>CONSULTATION phase </a:t>
            </a:r>
          </a:p>
          <a:p>
            <a:pPr>
              <a:spcBef>
                <a:spcPts val="600"/>
              </a:spcBef>
            </a:pPr>
            <a:r>
              <a:rPr lang="en-GB" dirty="0"/>
              <a:t>National Stakeholder Groups </a:t>
            </a:r>
          </a:p>
          <a:p>
            <a:pPr>
              <a:spcBef>
                <a:spcPts val="600"/>
              </a:spcBef>
            </a:pPr>
            <a:r>
              <a:rPr lang="en-GB" dirty="0"/>
              <a:t>On-line EU questionnaire (all languages)</a:t>
            </a:r>
          </a:p>
          <a:p>
            <a:pPr>
              <a:spcBef>
                <a:spcPts val="600"/>
              </a:spcBef>
            </a:pPr>
            <a:r>
              <a:rPr lang="en-GB" dirty="0"/>
              <a:t>Focus – recruitment and skill needs of your organisation</a:t>
            </a:r>
          </a:p>
          <a:p>
            <a:pPr>
              <a:spcBef>
                <a:spcPts val="600"/>
              </a:spcBef>
            </a:pPr>
            <a:r>
              <a:rPr lang="en-GB" dirty="0">
                <a:hlinkClick r:id="rId2"/>
              </a:rPr>
              <a:t>www.essa-sport.eu</a:t>
            </a:r>
            <a:endParaRPr lang="en-GB" dirty="0"/>
          </a:p>
          <a:p>
            <a:pPr>
              <a:spcBef>
                <a:spcPts val="600"/>
              </a:spcBef>
            </a:pPr>
            <a:r>
              <a:rPr lang="en-GB" dirty="0"/>
              <a:t>Spring 2019 – National stakeholder consultation</a:t>
            </a:r>
          </a:p>
          <a:p>
            <a:pPr lvl="1">
              <a:spcBef>
                <a:spcPts val="600"/>
              </a:spcBef>
            </a:pPr>
            <a:r>
              <a:rPr lang="en-GB" dirty="0"/>
              <a:t>Sport System</a:t>
            </a:r>
          </a:p>
          <a:p>
            <a:pPr lvl="1">
              <a:spcBef>
                <a:spcPts val="600"/>
              </a:spcBef>
            </a:pPr>
            <a:r>
              <a:rPr lang="en-GB" dirty="0"/>
              <a:t>Education and training supply</a:t>
            </a:r>
          </a:p>
          <a:p>
            <a:pPr lvl="1">
              <a:spcBef>
                <a:spcPts val="600"/>
              </a:spcBef>
            </a:pPr>
            <a:r>
              <a:rPr lang="en-GB" dirty="0"/>
              <a:t>Labour Market</a:t>
            </a:r>
          </a:p>
          <a:p>
            <a:pPr lvl="1">
              <a:spcBef>
                <a:spcPts val="600"/>
              </a:spcBef>
            </a:pPr>
            <a:r>
              <a:rPr lang="en-GB" dirty="0"/>
              <a:t>Skills priorities – from survey results </a:t>
            </a:r>
          </a:p>
          <a:p>
            <a:r>
              <a:rPr lang="en-GB" dirty="0"/>
              <a:t>GO ON LINE TODAY!</a:t>
            </a:r>
          </a:p>
          <a:p>
            <a:endParaRPr lang="en-GB" dirty="0"/>
          </a:p>
          <a:p>
            <a:endParaRPr lang="en-GB" dirty="0"/>
          </a:p>
        </p:txBody>
      </p:sp>
    </p:spTree>
    <p:extLst>
      <p:ext uri="{BB962C8B-B14F-4D97-AF65-F5344CB8AC3E}">
        <p14:creationId xmlns:p14="http://schemas.microsoft.com/office/powerpoint/2010/main" val="2097209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7" name="Picture 2" descr="Olympic_Rings_clip_art_hight"/>
          <p:cNvPicPr>
            <a:picLocks noChangeAspect="1" noChangeArrowheads="1"/>
          </p:cNvPicPr>
          <p:nvPr/>
        </p:nvPicPr>
        <p:blipFill>
          <a:blip r:embed="rId2"/>
          <a:srcRect/>
          <a:stretch>
            <a:fillRect/>
          </a:stretch>
        </p:blipFill>
        <p:spPr bwMode="auto">
          <a:xfrm>
            <a:off x="539750" y="1989138"/>
            <a:ext cx="7488238" cy="3671887"/>
          </a:xfrm>
          <a:prstGeom prst="rect">
            <a:avLst/>
          </a:prstGeom>
          <a:noFill/>
          <a:ln w="9525">
            <a:noFill/>
            <a:miter lim="800000"/>
            <a:headEnd/>
            <a:tailEnd/>
          </a:ln>
        </p:spPr>
      </p:pic>
      <p:sp>
        <p:nvSpPr>
          <p:cNvPr id="173058" name="Text Box 3"/>
          <p:cNvSpPr txBox="1">
            <a:spLocks noChangeArrowheads="1"/>
          </p:cNvSpPr>
          <p:nvPr/>
        </p:nvSpPr>
        <p:spPr bwMode="auto">
          <a:xfrm>
            <a:off x="1042988" y="2919413"/>
            <a:ext cx="1511300" cy="366712"/>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1800" b="1" i="0" u="none" strike="noStrike" kern="1200" cap="none" spc="0" normalizeH="0" baseline="0" noProof="0">
                <a:ln>
                  <a:noFill/>
                </a:ln>
                <a:solidFill>
                  <a:srgbClr val="2683C6"/>
                </a:solidFill>
                <a:effectLst/>
                <a:uLnTx/>
                <a:uFillTx/>
                <a:latin typeface="Calibri" pitchFamily="34" charset="0"/>
                <a:ea typeface="+mn-ea"/>
                <a:cs typeface="Arial" charset="0"/>
              </a:rPr>
              <a:t>EDUCATION</a:t>
            </a:r>
          </a:p>
        </p:txBody>
      </p:sp>
      <p:sp>
        <p:nvSpPr>
          <p:cNvPr id="173059" name="Text Box 4"/>
          <p:cNvSpPr txBox="1">
            <a:spLocks noChangeArrowheads="1"/>
          </p:cNvSpPr>
          <p:nvPr/>
        </p:nvSpPr>
        <p:spPr bwMode="auto">
          <a:xfrm>
            <a:off x="3490913" y="2919413"/>
            <a:ext cx="1728787" cy="366712"/>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1800" b="1" i="0" u="none" strike="noStrike" kern="1200" cap="none" spc="0" normalizeH="0" baseline="0" noProof="0">
                <a:ln>
                  <a:noFill/>
                </a:ln>
                <a:solidFill>
                  <a:srgbClr val="000000"/>
                </a:solidFill>
                <a:effectLst/>
                <a:uLnTx/>
                <a:uFillTx/>
                <a:latin typeface="Calibri" pitchFamily="34" charset="0"/>
                <a:ea typeface="+mn-ea"/>
                <a:cs typeface="Arial" charset="0"/>
              </a:rPr>
              <a:t>EMPLOYABILITY</a:t>
            </a:r>
          </a:p>
        </p:txBody>
      </p:sp>
      <p:sp>
        <p:nvSpPr>
          <p:cNvPr id="173060" name="Text Box 5"/>
          <p:cNvSpPr txBox="1">
            <a:spLocks noChangeArrowheads="1"/>
          </p:cNvSpPr>
          <p:nvPr/>
        </p:nvSpPr>
        <p:spPr bwMode="auto">
          <a:xfrm>
            <a:off x="6010275" y="2919413"/>
            <a:ext cx="1728788" cy="366712"/>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1800" b="1" i="0" u="none" strike="noStrike" kern="1200" cap="none" spc="0" normalizeH="0" baseline="0" noProof="0">
                <a:ln>
                  <a:noFill/>
                </a:ln>
                <a:solidFill>
                  <a:srgbClr val="EC1A0A"/>
                </a:solidFill>
                <a:effectLst/>
                <a:uLnTx/>
                <a:uFillTx/>
                <a:latin typeface="Calibri" pitchFamily="34" charset="0"/>
                <a:ea typeface="+mn-ea"/>
                <a:cs typeface="Arial" charset="0"/>
              </a:rPr>
              <a:t>ECONOMY</a:t>
            </a:r>
          </a:p>
        </p:txBody>
      </p:sp>
      <p:sp>
        <p:nvSpPr>
          <p:cNvPr id="173061" name="Text Box 6"/>
          <p:cNvSpPr txBox="1">
            <a:spLocks noChangeArrowheads="1"/>
          </p:cNvSpPr>
          <p:nvPr/>
        </p:nvSpPr>
        <p:spPr bwMode="auto">
          <a:xfrm>
            <a:off x="2195513" y="4214813"/>
            <a:ext cx="1728787" cy="366712"/>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1800" b="1" i="0" u="none" strike="noStrike" kern="1200" cap="none" spc="0" normalizeH="0" baseline="0" noProof="0">
                <a:ln>
                  <a:noFill/>
                </a:ln>
                <a:solidFill>
                  <a:srgbClr val="EDD01F"/>
                </a:solidFill>
                <a:effectLst/>
                <a:uLnTx/>
                <a:uFillTx/>
                <a:latin typeface="Calibri" pitchFamily="34" charset="0"/>
                <a:ea typeface="+mn-ea"/>
                <a:cs typeface="Arial" charset="0"/>
              </a:rPr>
              <a:t>HEALTH</a:t>
            </a:r>
          </a:p>
        </p:txBody>
      </p:sp>
      <p:sp>
        <p:nvSpPr>
          <p:cNvPr id="173062" name="Text Box 7"/>
          <p:cNvSpPr txBox="1">
            <a:spLocks noChangeArrowheads="1"/>
          </p:cNvSpPr>
          <p:nvPr/>
        </p:nvSpPr>
        <p:spPr bwMode="auto">
          <a:xfrm>
            <a:off x="4714875" y="4214813"/>
            <a:ext cx="1728788" cy="366712"/>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n-GB" sz="1800" b="1" i="0" u="none" strike="noStrike" kern="1200" cap="none" spc="0" normalizeH="0" baseline="0" noProof="0">
                <a:ln>
                  <a:noFill/>
                </a:ln>
                <a:solidFill>
                  <a:srgbClr val="4A9B3F"/>
                </a:solidFill>
                <a:effectLst/>
                <a:uLnTx/>
                <a:uFillTx/>
                <a:latin typeface="Calibri" pitchFamily="34" charset="0"/>
                <a:ea typeface="+mn-ea"/>
                <a:cs typeface="Arial" charset="0"/>
              </a:rPr>
              <a:t>SOCIETY</a:t>
            </a:r>
          </a:p>
        </p:txBody>
      </p:sp>
      <p:sp>
        <p:nvSpPr>
          <p:cNvPr id="173063" name="Title 1"/>
          <p:cNvSpPr>
            <a:spLocks/>
          </p:cNvSpPr>
          <p:nvPr/>
        </p:nvSpPr>
        <p:spPr bwMode="auto">
          <a:xfrm>
            <a:off x="971550" y="301625"/>
            <a:ext cx="7200900" cy="862013"/>
          </a:xfrm>
          <a:prstGeom prst="rect">
            <a:avLst/>
          </a:prstGeom>
          <a:noFill/>
          <a:ln w="9525">
            <a:noFill/>
            <a:miter lim="800000"/>
            <a:headEnd/>
            <a:tailEnd/>
          </a:ln>
        </p:spPr>
        <p:txBody>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GB" sz="4000" b="1" i="0" u="none" strike="noStrike" kern="1200" cap="none" spc="0" normalizeH="0" baseline="0" noProof="0">
                <a:ln>
                  <a:noFill/>
                </a:ln>
                <a:solidFill>
                  <a:srgbClr val="2683C6"/>
                </a:solidFill>
                <a:effectLst/>
                <a:uLnTx/>
                <a:uFillTx/>
                <a:latin typeface="Calibri" pitchFamily="34" charset="0"/>
                <a:ea typeface="+mn-ea"/>
                <a:cs typeface="Arial" charset="0"/>
              </a:rPr>
              <a:t>IMPACT and NEW EXPECTATIONS</a:t>
            </a:r>
          </a:p>
        </p:txBody>
      </p:sp>
    </p:spTree>
    <p:extLst>
      <p:ext uri="{BB962C8B-B14F-4D97-AF65-F5344CB8AC3E}">
        <p14:creationId xmlns:p14="http://schemas.microsoft.com/office/powerpoint/2010/main" val="2780481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3058"/>
                                        </p:tgtEl>
                                        <p:attrNameLst>
                                          <p:attrName>style.visibility</p:attrName>
                                        </p:attrNameLst>
                                      </p:cBhvr>
                                      <p:to>
                                        <p:strVal val="visible"/>
                                      </p:to>
                                    </p:set>
                                    <p:animEffect transition="in" filter="blinds(horizontal)">
                                      <p:cBhvr>
                                        <p:cTn id="7" dur="500"/>
                                        <p:tgtEl>
                                          <p:spTgt spid="17305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3059"/>
                                        </p:tgtEl>
                                        <p:attrNameLst>
                                          <p:attrName>style.visibility</p:attrName>
                                        </p:attrNameLst>
                                      </p:cBhvr>
                                      <p:to>
                                        <p:strVal val="visible"/>
                                      </p:to>
                                    </p:set>
                                    <p:animEffect transition="in" filter="blinds(horizontal)">
                                      <p:cBhvr>
                                        <p:cTn id="12" dur="500"/>
                                        <p:tgtEl>
                                          <p:spTgt spid="17305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3060"/>
                                        </p:tgtEl>
                                        <p:attrNameLst>
                                          <p:attrName>style.visibility</p:attrName>
                                        </p:attrNameLst>
                                      </p:cBhvr>
                                      <p:to>
                                        <p:strVal val="visible"/>
                                      </p:to>
                                    </p:set>
                                    <p:animEffect transition="in" filter="blinds(horizontal)">
                                      <p:cBhvr>
                                        <p:cTn id="17" dur="500"/>
                                        <p:tgtEl>
                                          <p:spTgt spid="17306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3061"/>
                                        </p:tgtEl>
                                        <p:attrNameLst>
                                          <p:attrName>style.visibility</p:attrName>
                                        </p:attrNameLst>
                                      </p:cBhvr>
                                      <p:to>
                                        <p:strVal val="visible"/>
                                      </p:to>
                                    </p:set>
                                    <p:animEffect transition="in" filter="blinds(horizontal)">
                                      <p:cBhvr>
                                        <p:cTn id="22" dur="500"/>
                                        <p:tgtEl>
                                          <p:spTgt spid="17306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73062"/>
                                        </p:tgtEl>
                                        <p:attrNameLst>
                                          <p:attrName>style.visibility</p:attrName>
                                        </p:attrNameLst>
                                      </p:cBhvr>
                                      <p:to>
                                        <p:strVal val="visible"/>
                                      </p:to>
                                    </p:set>
                                    <p:animEffect transition="in" filter="blinds(horizontal)">
                                      <p:cBhvr>
                                        <p:cTn id="27" dur="500"/>
                                        <p:tgtEl>
                                          <p:spTgt spid="173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8" grpId="0"/>
      <p:bldP spid="173059" grpId="0"/>
      <p:bldP spid="173060" grpId="0"/>
      <p:bldP spid="173061" grpId="0"/>
      <p:bldP spid="173062" grpId="0"/>
    </p:bldLst>
  </p:timing>
</p:sld>
</file>

<file path=ppt/theme/theme1.xml><?xml version="1.0" encoding="utf-8"?>
<a:theme xmlns:a="http://schemas.openxmlformats.org/drawingml/2006/main" name="3_Default Design">
  <a:themeElements>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Default Design">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Facette">
  <a:themeElements>
    <a:clrScheme name="2_Facette 1">
      <a:dk1>
        <a:srgbClr val="000000"/>
      </a:dk1>
      <a:lt1>
        <a:srgbClr val="FFFFFF"/>
      </a:lt1>
      <a:dk2>
        <a:srgbClr val="335B74"/>
      </a:dk2>
      <a:lt2>
        <a:srgbClr val="DFE3E5"/>
      </a:lt2>
      <a:accent1>
        <a:srgbClr val="1CADE4"/>
      </a:accent1>
      <a:accent2>
        <a:srgbClr val="2683C6"/>
      </a:accent2>
      <a:accent3>
        <a:srgbClr val="FFFFFF"/>
      </a:accent3>
      <a:accent4>
        <a:srgbClr val="000000"/>
      </a:accent4>
      <a:accent5>
        <a:srgbClr val="ABD3EF"/>
      </a:accent5>
      <a:accent6>
        <a:srgbClr val="2176B3"/>
      </a:accent6>
      <a:hlink>
        <a:srgbClr val="1CADE4"/>
      </a:hlink>
      <a:folHlink>
        <a:srgbClr val="002060"/>
      </a:folHlink>
    </a:clrScheme>
    <a:fontScheme name="2_Facett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Facette 1">
        <a:dk1>
          <a:srgbClr val="000000"/>
        </a:dk1>
        <a:lt1>
          <a:srgbClr val="FFFFFF"/>
        </a:lt1>
        <a:dk2>
          <a:srgbClr val="335B74"/>
        </a:dk2>
        <a:lt2>
          <a:srgbClr val="DFE3E5"/>
        </a:lt2>
        <a:accent1>
          <a:srgbClr val="1CADE4"/>
        </a:accent1>
        <a:accent2>
          <a:srgbClr val="2683C6"/>
        </a:accent2>
        <a:accent3>
          <a:srgbClr val="FFFFFF"/>
        </a:accent3>
        <a:accent4>
          <a:srgbClr val="000000"/>
        </a:accent4>
        <a:accent5>
          <a:srgbClr val="ABD3EF"/>
        </a:accent5>
        <a:accent6>
          <a:srgbClr val="2176B3"/>
        </a:accent6>
        <a:hlink>
          <a:srgbClr val="1CADE4"/>
        </a:hlink>
        <a:folHlink>
          <a:srgbClr val="00206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7_Default Design">
  <a:themeElements>
    <a:clrScheme name="7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Default Design">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Facette">
  <a:themeElements>
    <a:clrScheme name="2_Facette 1">
      <a:dk1>
        <a:srgbClr val="000000"/>
      </a:dk1>
      <a:lt1>
        <a:srgbClr val="FFFFFF"/>
      </a:lt1>
      <a:dk2>
        <a:srgbClr val="335B74"/>
      </a:dk2>
      <a:lt2>
        <a:srgbClr val="DFE3E5"/>
      </a:lt2>
      <a:accent1>
        <a:srgbClr val="1CADE4"/>
      </a:accent1>
      <a:accent2>
        <a:srgbClr val="2683C6"/>
      </a:accent2>
      <a:accent3>
        <a:srgbClr val="FFFFFF"/>
      </a:accent3>
      <a:accent4>
        <a:srgbClr val="000000"/>
      </a:accent4>
      <a:accent5>
        <a:srgbClr val="ABD3EF"/>
      </a:accent5>
      <a:accent6>
        <a:srgbClr val="2176B3"/>
      </a:accent6>
      <a:hlink>
        <a:srgbClr val="1CADE4"/>
      </a:hlink>
      <a:folHlink>
        <a:srgbClr val="002060"/>
      </a:folHlink>
    </a:clrScheme>
    <a:fontScheme name="2_Facett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rgbClr val="FFFFFF"/>
            </a:solidFill>
            <a:effectLst/>
            <a:latin typeface="Calibri" pitchFamily="34"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rgbClr val="FFFFFF"/>
            </a:solidFill>
            <a:effectLst/>
            <a:latin typeface="Calibri" pitchFamily="34" charset="0"/>
            <a:cs typeface="Arial" charset="0"/>
          </a:defRPr>
        </a:defPPr>
      </a:lstStyle>
    </a:lnDef>
  </a:objectDefaults>
  <a:extraClrSchemeLst>
    <a:extraClrScheme>
      <a:clrScheme name="2_Facette 1">
        <a:dk1>
          <a:srgbClr val="000000"/>
        </a:dk1>
        <a:lt1>
          <a:srgbClr val="FFFFFF"/>
        </a:lt1>
        <a:dk2>
          <a:srgbClr val="335B74"/>
        </a:dk2>
        <a:lt2>
          <a:srgbClr val="DFE3E5"/>
        </a:lt2>
        <a:accent1>
          <a:srgbClr val="1CADE4"/>
        </a:accent1>
        <a:accent2>
          <a:srgbClr val="2683C6"/>
        </a:accent2>
        <a:accent3>
          <a:srgbClr val="FFFFFF"/>
        </a:accent3>
        <a:accent4>
          <a:srgbClr val="000000"/>
        </a:accent4>
        <a:accent5>
          <a:srgbClr val="ABD3EF"/>
        </a:accent5>
        <a:accent6>
          <a:srgbClr val="2176B3"/>
        </a:accent6>
        <a:hlink>
          <a:srgbClr val="1CADE4"/>
        </a:hlink>
        <a:folHlink>
          <a:srgbClr val="00206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2940</TotalTime>
  <Words>1731</Words>
  <Application>Microsoft Office PowerPoint</Application>
  <PresentationFormat>Demonstracija ekrane (4:3)</PresentationFormat>
  <Paragraphs>231</Paragraphs>
  <Slides>31</Slides>
  <Notes>6</Notes>
  <HiddenSlides>1</HiddenSlides>
  <MMClips>0</MMClips>
  <ScaleCrop>false</ScaleCrop>
  <HeadingPairs>
    <vt:vector size="6" baseType="variant">
      <vt:variant>
        <vt:lpstr>Naudojami šriftai</vt:lpstr>
      </vt:variant>
      <vt:variant>
        <vt:i4>5</vt:i4>
      </vt:variant>
      <vt:variant>
        <vt:lpstr>Tema</vt:lpstr>
      </vt:variant>
      <vt:variant>
        <vt:i4>4</vt:i4>
      </vt:variant>
      <vt:variant>
        <vt:lpstr>Skaidrių pavadinimai</vt:lpstr>
      </vt:variant>
      <vt:variant>
        <vt:i4>31</vt:i4>
      </vt:variant>
    </vt:vector>
  </HeadingPairs>
  <TitlesOfParts>
    <vt:vector size="40" baseType="lpstr">
      <vt:lpstr>MS PGothic</vt:lpstr>
      <vt:lpstr>Arial</vt:lpstr>
      <vt:lpstr>Calibri</vt:lpstr>
      <vt:lpstr>Cambria</vt:lpstr>
      <vt:lpstr>Wingdings 3</vt:lpstr>
      <vt:lpstr>3_Default Design</vt:lpstr>
      <vt:lpstr>2_Facette</vt:lpstr>
      <vt:lpstr>7_Default Design</vt:lpstr>
      <vt:lpstr>3_Facette</vt:lpstr>
      <vt:lpstr>Employment and Skills in  Sport  and Physical Activity</vt:lpstr>
      <vt:lpstr>INTRODUCING EOSE</vt:lpstr>
      <vt:lpstr>EOSE VISION FOR THE SECTOR</vt:lpstr>
      <vt:lpstr>INVOLVEMENT WITH EU PROJECTS</vt:lpstr>
      <vt:lpstr>Introducing: The EUROPEAN SECTOR SKILLS ALLIANCE  (ESSA-Sport) </vt:lpstr>
      <vt:lpstr>THE OPPORTUNITY</vt:lpstr>
      <vt:lpstr>„PowerPoint“ pateiktis</vt:lpstr>
      <vt:lpstr>SCOPE – EUROPEAN UNION</vt:lpstr>
      <vt:lpstr>„PowerPoint“ pateiktis</vt:lpstr>
      <vt:lpstr>Why is the ESSA Important?</vt:lpstr>
      <vt:lpstr>SCOPE – Sport &amp; Physical Activity</vt:lpstr>
      <vt:lpstr>SCOPE - NACE CODES</vt:lpstr>
      <vt:lpstr>Warning</vt:lpstr>
      <vt:lpstr>Employment in sport organisations</vt:lpstr>
      <vt:lpstr>Sport Organisations Characteristics:</vt:lpstr>
      <vt:lpstr>Sport Organisations </vt:lpstr>
      <vt:lpstr>Sport Occupations - Sport delivered Other Sectors </vt:lpstr>
      <vt:lpstr>Other Sectors using Sport</vt:lpstr>
      <vt:lpstr>Sport Occupations</vt:lpstr>
      <vt:lpstr>Employment in Baltic States</vt:lpstr>
      <vt:lpstr>„PowerPoint“ pateiktis</vt:lpstr>
      <vt:lpstr>Italy Case Study – missing jobs?</vt:lpstr>
      <vt:lpstr>„PowerPoint“ pateiktis</vt:lpstr>
      <vt:lpstr> Understanding Change and Skill Issues</vt:lpstr>
      <vt:lpstr>Issues from Consultation </vt:lpstr>
      <vt:lpstr>„PowerPoint“ pateiktis</vt:lpstr>
      <vt:lpstr>CHALLENGES for FEDERATIONS</vt:lpstr>
      <vt:lpstr>CHALLENGES – PRIVATE SECTOR</vt:lpstr>
      <vt:lpstr>REALITIES AND CHALLENGES</vt:lpstr>
      <vt:lpstr>Next Steps - please get involved</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EOSE Vision, mission and activities</dc:title>
  <dc:creator>stephen studd</dc:creator>
  <cp:lastModifiedBy>Reda Svelniute</cp:lastModifiedBy>
  <cp:revision>41</cp:revision>
  <cp:lastPrinted>2018-04-05T11:36:02Z</cp:lastPrinted>
  <dcterms:created xsi:type="dcterms:W3CDTF">2018-03-29T15:38:04Z</dcterms:created>
  <dcterms:modified xsi:type="dcterms:W3CDTF">2018-10-19T10:09:52Z</dcterms:modified>
</cp:coreProperties>
</file>