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8" r:id="rId2"/>
    <p:sldId id="261" r:id="rId3"/>
    <p:sldId id="262" r:id="rId4"/>
    <p:sldId id="287" r:id="rId5"/>
    <p:sldId id="263" r:id="rId6"/>
    <p:sldId id="264" r:id="rId7"/>
    <p:sldId id="265" r:id="rId8"/>
    <p:sldId id="266" r:id="rId9"/>
    <p:sldId id="267" r:id="rId10"/>
    <p:sldId id="268" r:id="rId11"/>
    <p:sldId id="269" r:id="rId12"/>
    <p:sldId id="270" r:id="rId13"/>
    <p:sldId id="273" r:id="rId14"/>
    <p:sldId id="286" r:id="rId15"/>
    <p:sldId id="275" r:id="rId16"/>
    <p:sldId id="276" r:id="rId17"/>
    <p:sldId id="278" r:id="rId18"/>
    <p:sldId id="272" r:id="rId19"/>
    <p:sldId id="271" r:id="rId20"/>
    <p:sldId id="274" r:id="rId21"/>
    <p:sldId id="279" r:id="rId22"/>
    <p:sldId id="282" r:id="rId23"/>
    <p:sldId id="280" r:id="rId24"/>
    <p:sldId id="281" r:id="rId25"/>
  </p:sldIdLst>
  <p:sldSz cx="9144000" cy="6858000" type="screen4x3"/>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486D"/>
    <a:srgbClr val="355C8B"/>
    <a:srgbClr val="1A27A6"/>
    <a:srgbClr val="141E82"/>
    <a:srgbClr val="0887DE"/>
    <a:srgbClr val="1507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210" autoAdjust="0"/>
  </p:normalViewPr>
  <p:slideViewPr>
    <p:cSldViewPr>
      <p:cViewPr>
        <p:scale>
          <a:sx n="95" d="100"/>
          <a:sy n="95" d="100"/>
        </p:scale>
        <p:origin x="206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F4EE07-B58B-4BC1-B4AE-A6AFA8DE33AE}" type="datetimeFigureOut">
              <a:rPr lang="lt-LT" smtClean="0"/>
              <a:t>2018-10-23</a:t>
            </a:fld>
            <a:endParaRPr lang="lt-LT"/>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CA66B5-9C56-4D61-B0E7-D83F8B601EDC}" type="slidenum">
              <a:rPr lang="lt-LT" smtClean="0"/>
              <a:t>‹#›</a:t>
            </a:fld>
            <a:endParaRPr lang="lt-LT"/>
          </a:p>
        </p:txBody>
      </p:sp>
    </p:spTree>
    <p:extLst>
      <p:ext uri="{BB962C8B-B14F-4D97-AF65-F5344CB8AC3E}">
        <p14:creationId xmlns:p14="http://schemas.microsoft.com/office/powerpoint/2010/main" val="1307849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lt-LT" dirty="0"/>
          </a:p>
        </p:txBody>
      </p:sp>
      <p:sp>
        <p:nvSpPr>
          <p:cNvPr id="4" name="Skaidrės numerio vietos rezervavimo ženklas 3"/>
          <p:cNvSpPr>
            <a:spLocks noGrp="1"/>
          </p:cNvSpPr>
          <p:nvPr>
            <p:ph type="sldNum" sz="quarter" idx="10"/>
          </p:nvPr>
        </p:nvSpPr>
        <p:spPr/>
        <p:txBody>
          <a:bodyPr/>
          <a:lstStyle/>
          <a:p>
            <a:fld id="{D3CA66B5-9C56-4D61-B0E7-D83F8B601EDC}" type="slidenum">
              <a:rPr lang="lt-LT" smtClean="0"/>
              <a:t>12</a:t>
            </a:fld>
            <a:endParaRPr lang="lt-LT"/>
          </a:p>
        </p:txBody>
      </p:sp>
    </p:spTree>
    <p:extLst>
      <p:ext uri="{BB962C8B-B14F-4D97-AF65-F5344CB8AC3E}">
        <p14:creationId xmlns:p14="http://schemas.microsoft.com/office/powerpoint/2010/main" val="2101828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200" b="1" dirty="0" smtClean="0">
                <a:solidFill>
                  <a:srgbClr val="EBEBEB"/>
                </a:solidFill>
              </a:rPr>
              <a:t>FOOTBALL STADIUM OF ARTIFICIAL PITCH „PAJŪRIS</a:t>
            </a:r>
            <a:r>
              <a:rPr lang="lt-LT" b="1" dirty="0" smtClean="0">
                <a:solidFill>
                  <a:srgbClr val="EBEBEB"/>
                </a:solidFill>
              </a:rPr>
              <a:t>“</a:t>
            </a:r>
            <a:endParaRPr lang="lt-LT" dirty="0" smtClean="0"/>
          </a:p>
          <a:p>
            <a:endParaRPr lang="lt-LT" dirty="0"/>
          </a:p>
        </p:txBody>
      </p:sp>
      <p:sp>
        <p:nvSpPr>
          <p:cNvPr id="4" name="Skaidrės numerio vietos rezervavimo ženklas 3"/>
          <p:cNvSpPr>
            <a:spLocks noGrp="1"/>
          </p:cNvSpPr>
          <p:nvPr>
            <p:ph type="sldNum" sz="quarter" idx="10"/>
          </p:nvPr>
        </p:nvSpPr>
        <p:spPr/>
        <p:txBody>
          <a:bodyPr/>
          <a:lstStyle/>
          <a:p>
            <a:fld id="{E63E78FB-4C70-41DE-ACDC-80C0D8AB16E9}" type="slidenum">
              <a:rPr lang="lt-LT" smtClean="0"/>
              <a:t>13</a:t>
            </a:fld>
            <a:endParaRPr lang="lt-LT"/>
          </a:p>
        </p:txBody>
      </p:sp>
    </p:spTree>
    <p:extLst>
      <p:ext uri="{BB962C8B-B14F-4D97-AF65-F5344CB8AC3E}">
        <p14:creationId xmlns:p14="http://schemas.microsoft.com/office/powerpoint/2010/main" val="31958559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200" b="1" dirty="0" smtClean="0">
                <a:solidFill>
                  <a:srgbClr val="EBEBEB"/>
                </a:solidFill>
              </a:rPr>
              <a:t>FOOTBALL STADIUM OF ARTIFICIAL PITCH „PAJŪRIS</a:t>
            </a:r>
            <a:r>
              <a:rPr lang="lt-LT" b="1" dirty="0" smtClean="0">
                <a:solidFill>
                  <a:srgbClr val="EBEBEB"/>
                </a:solidFill>
              </a:rPr>
              <a:t>“</a:t>
            </a:r>
            <a:endParaRPr lang="lt-LT" dirty="0" smtClean="0"/>
          </a:p>
          <a:p>
            <a:endParaRPr lang="lt-LT" dirty="0"/>
          </a:p>
        </p:txBody>
      </p:sp>
      <p:sp>
        <p:nvSpPr>
          <p:cNvPr id="4" name="Skaidrės numerio vietos rezervavimo ženklas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3E78FB-4C70-41DE-ACDC-80C0D8AB16E9}" type="slidenum">
              <a:rPr kumimoji="0" lang="lt-L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lt-L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1843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dirty="0" smtClean="0"/>
              <a:t>Vietinių trasų tinklo paskirtis – užpildyti aukštesnės reikšmės tinklo struktūrą, rajonų viduje sukuriant </a:t>
            </a:r>
            <a:r>
              <a:rPr lang="lt-LT" dirty="0" err="1" smtClean="0"/>
              <a:t>privažiavimus</a:t>
            </a:r>
            <a:r>
              <a:rPr lang="lt-LT" dirty="0" smtClean="0"/>
              <a:t> prie rajoninių ir magistralinių trasų. Specialiuoju planu numatoma įrengti apie 92 km vietinės reikšmės takų, pažymint dviračių eismo juostas pėsčiųjų takuose, gatvių važiuojamoje dalyje arba įrengiant naujus takus. Rekreacinės trasos suskirstytos į pagrindines trasas, skirtas ilgų distancijų turistinio pobūdžio kelionėms arba atokiau nutolusių objektų pasiekimui, ir į vietines trasas – lokalius rekreacinius, dažniausiai žiedo formos maršrutus.</a:t>
            </a:r>
          </a:p>
          <a:p>
            <a:r>
              <a:rPr lang="pt-BR" dirty="0" smtClean="0"/>
              <a:t>Magistralinės trasos 62,06 </a:t>
            </a:r>
            <a:endParaRPr lang="lt-LT" dirty="0" smtClean="0"/>
          </a:p>
          <a:p>
            <a:r>
              <a:rPr lang="lt-LT" dirty="0" smtClean="0"/>
              <a:t>Vietinės</a:t>
            </a:r>
            <a:r>
              <a:rPr lang="lt-LT" baseline="0" dirty="0" smtClean="0"/>
              <a:t> </a:t>
            </a:r>
            <a:r>
              <a:rPr lang="lt-LT" dirty="0" smtClean="0"/>
              <a:t>136,89 </a:t>
            </a:r>
          </a:p>
          <a:p>
            <a:r>
              <a:rPr lang="es-ES" dirty="0" smtClean="0"/>
              <a:t>Vietinės rekreacinės traso</a:t>
            </a:r>
            <a:r>
              <a:rPr lang="lt-LT" dirty="0" smtClean="0"/>
              <a:t>s</a:t>
            </a:r>
            <a:r>
              <a:rPr lang="es-ES" dirty="0" smtClean="0"/>
              <a:t> 79,57</a:t>
            </a:r>
            <a:endParaRPr lang="lt-LT" dirty="0" smtClean="0"/>
          </a:p>
          <a:p>
            <a:r>
              <a:rPr lang="lt-LT" dirty="0" smtClean="0"/>
              <a:t>Rajoninės trasos 66,79 </a:t>
            </a:r>
          </a:p>
          <a:p>
            <a:r>
              <a:rPr lang="lt-LT" dirty="0" smtClean="0"/>
              <a:t>Pagrindinės rekreacinės trasos  16,78</a:t>
            </a:r>
          </a:p>
          <a:p>
            <a:r>
              <a:rPr lang="lt-LT" dirty="0" smtClean="0"/>
              <a:t>Viso 362.09</a:t>
            </a:r>
            <a:r>
              <a:rPr lang="lt-LT" baseline="0" dirty="0" smtClean="0"/>
              <a:t> km</a:t>
            </a:r>
          </a:p>
          <a:p>
            <a:r>
              <a:rPr lang="lt-LT" sz="1200" b="1" i="0" kern="1200" dirty="0" smtClean="0">
                <a:solidFill>
                  <a:schemeClr val="tx1"/>
                </a:solidFill>
                <a:effectLst/>
                <a:latin typeface="+mn-lt"/>
                <a:ea typeface="+mn-ea"/>
                <a:cs typeface="+mn-cs"/>
              </a:rPr>
              <a:t>2015 m. rugsėjo 24 d. tarybos sprendimu Nr. T2-247 "Dėl Klaipėdos miesto dviračių infrastruktūros plėtros specialiojo plano patvirtinimo" patvirtintas Klaipėdos miesto dviračių infrastruktūros plėtros specialusis planas.</a:t>
            </a:r>
            <a:endParaRPr lang="lt-LT" dirty="0"/>
          </a:p>
        </p:txBody>
      </p:sp>
      <p:sp>
        <p:nvSpPr>
          <p:cNvPr id="4" name="Skaidrės numerio vietos rezervavimo ženklas 3"/>
          <p:cNvSpPr>
            <a:spLocks noGrp="1"/>
          </p:cNvSpPr>
          <p:nvPr>
            <p:ph type="sldNum" sz="quarter" idx="10"/>
          </p:nvPr>
        </p:nvSpPr>
        <p:spPr/>
        <p:txBody>
          <a:bodyPr/>
          <a:lstStyle/>
          <a:p>
            <a:fld id="{E63E78FB-4C70-41DE-ACDC-80C0D8AB16E9}" type="slidenum">
              <a:rPr lang="lt-LT" smtClean="0"/>
              <a:t>16</a:t>
            </a:fld>
            <a:endParaRPr lang="lt-LT"/>
          </a:p>
        </p:txBody>
      </p:sp>
    </p:spTree>
    <p:extLst>
      <p:ext uri="{BB962C8B-B14F-4D97-AF65-F5344CB8AC3E}">
        <p14:creationId xmlns:p14="http://schemas.microsoft.com/office/powerpoint/2010/main" val="24665541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r>
              <a:rPr lang="lt-LT" sz="1200" b="0" i="0" u="none" strike="noStrike" kern="1200" baseline="0" dirty="0" smtClean="0">
                <a:solidFill>
                  <a:schemeClr val="tx1"/>
                </a:solidFill>
                <a:latin typeface="+mn-lt"/>
                <a:ea typeface="+mn-ea"/>
                <a:cs typeface="+mn-cs"/>
              </a:rPr>
              <a:t>1. KREPŠINIS</a:t>
            </a:r>
          </a:p>
          <a:p>
            <a:r>
              <a:rPr lang="lt-LT" sz="1200" b="0" i="0" u="none" strike="noStrike" kern="1200" baseline="0" dirty="0" smtClean="0">
                <a:solidFill>
                  <a:schemeClr val="tx1"/>
                </a:solidFill>
                <a:latin typeface="+mn-lt"/>
                <a:ea typeface="+mn-ea"/>
                <a:cs typeface="+mn-cs"/>
              </a:rPr>
              <a:t>2. RANKINIS</a:t>
            </a:r>
          </a:p>
          <a:p>
            <a:r>
              <a:rPr lang="lt-LT" sz="1200" b="0" i="0" u="none" strike="noStrike" kern="1200" baseline="0" dirty="0" smtClean="0">
                <a:solidFill>
                  <a:schemeClr val="tx1"/>
                </a:solidFill>
                <a:latin typeface="+mn-lt"/>
                <a:ea typeface="+mn-ea"/>
                <a:cs typeface="+mn-cs"/>
              </a:rPr>
              <a:t>3. LEDO RITULYS</a:t>
            </a:r>
          </a:p>
          <a:p>
            <a:r>
              <a:rPr lang="lt-LT" sz="1200" b="0" i="0" u="none" strike="noStrike" kern="1200" baseline="0" dirty="0" smtClean="0">
                <a:solidFill>
                  <a:schemeClr val="tx1"/>
                </a:solidFill>
                <a:latin typeface="+mn-lt"/>
                <a:ea typeface="+mn-ea"/>
                <a:cs typeface="+mn-cs"/>
              </a:rPr>
              <a:t>4. SALĖS FUTBOLAS</a:t>
            </a:r>
          </a:p>
          <a:p>
            <a:r>
              <a:rPr lang="lt-LT" sz="1200" b="0" i="0" u="none" strike="noStrike" kern="1200" baseline="0" dirty="0" smtClean="0">
                <a:solidFill>
                  <a:schemeClr val="tx1"/>
                </a:solidFill>
                <a:latin typeface="+mn-lt"/>
                <a:ea typeface="+mn-ea"/>
                <a:cs typeface="+mn-cs"/>
              </a:rPr>
              <a:t>5. SKVOŠAS</a:t>
            </a:r>
          </a:p>
          <a:p>
            <a:r>
              <a:rPr lang="lt-LT" sz="1200" b="0" i="0" u="none" strike="noStrike" kern="1200" baseline="0" dirty="0" smtClean="0">
                <a:solidFill>
                  <a:schemeClr val="tx1"/>
                </a:solidFill>
                <a:latin typeface="+mn-lt"/>
                <a:ea typeface="+mn-ea"/>
                <a:cs typeface="+mn-cs"/>
              </a:rPr>
              <a:t>6. KERLINGAS</a:t>
            </a:r>
          </a:p>
          <a:p>
            <a:r>
              <a:rPr lang="lt-LT" sz="1200" b="0" i="0" u="none" strike="noStrike" kern="1200" baseline="0" dirty="0" smtClean="0">
                <a:solidFill>
                  <a:schemeClr val="tx1"/>
                </a:solidFill>
                <a:latin typeface="+mn-lt"/>
                <a:ea typeface="+mn-ea"/>
                <a:cs typeface="+mn-cs"/>
              </a:rPr>
              <a:t>7. LAUKO TENISAS</a:t>
            </a:r>
          </a:p>
          <a:p>
            <a:r>
              <a:rPr lang="lt-LT" sz="1200" b="0" i="0" u="none" strike="noStrike" kern="1200" baseline="0" dirty="0" smtClean="0">
                <a:solidFill>
                  <a:schemeClr val="tx1"/>
                </a:solidFill>
                <a:latin typeface="+mn-lt"/>
                <a:ea typeface="+mn-ea"/>
                <a:cs typeface="+mn-cs"/>
              </a:rPr>
              <a:t>8.TINKLINIS</a:t>
            </a:r>
          </a:p>
          <a:p>
            <a:r>
              <a:rPr lang="lt-LT" sz="1200" b="0" i="0" u="none" strike="noStrike" kern="1200" baseline="0" dirty="0" smtClean="0">
                <a:solidFill>
                  <a:schemeClr val="tx1"/>
                </a:solidFill>
                <a:latin typeface="+mn-lt"/>
                <a:ea typeface="+mn-ea"/>
                <a:cs typeface="+mn-cs"/>
              </a:rPr>
              <a:t>9.DAILUSIS ČIUOŽIMAS</a:t>
            </a:r>
          </a:p>
          <a:p>
            <a:r>
              <a:rPr lang="lt-LT" sz="1200" b="0" i="0" u="none" strike="noStrike" kern="1200" baseline="0" dirty="0" smtClean="0">
                <a:solidFill>
                  <a:schemeClr val="tx1"/>
                </a:solidFill>
                <a:latin typeface="+mn-lt"/>
                <a:ea typeface="+mn-ea"/>
                <a:cs typeface="+mn-cs"/>
              </a:rPr>
              <a:t>10.BADMINTONAS</a:t>
            </a:r>
          </a:p>
          <a:p>
            <a:r>
              <a:rPr lang="lt-LT" sz="1200" b="0" i="0" u="none" strike="noStrike" kern="1200" baseline="0" dirty="0" smtClean="0">
                <a:solidFill>
                  <a:schemeClr val="tx1"/>
                </a:solidFill>
                <a:latin typeface="+mn-lt"/>
                <a:ea typeface="+mn-ea"/>
                <a:cs typeface="+mn-cs"/>
              </a:rPr>
              <a:t>11.FITNESAS</a:t>
            </a:r>
          </a:p>
          <a:p>
            <a:r>
              <a:rPr lang="lt-LT" sz="1200" b="0" i="0" u="none" strike="noStrike" kern="1200" baseline="0" dirty="0" smtClean="0">
                <a:solidFill>
                  <a:schemeClr val="tx1"/>
                </a:solidFill>
                <a:latin typeface="+mn-lt"/>
                <a:ea typeface="+mn-ea"/>
                <a:cs typeface="+mn-cs"/>
              </a:rPr>
              <a:t>12.GREITASIS ČIUOŽIMAS</a:t>
            </a:r>
          </a:p>
          <a:p>
            <a:r>
              <a:rPr lang="lt-LT" sz="1200" b="0" i="0" u="none" strike="noStrike" kern="1200" baseline="0" dirty="0" smtClean="0">
                <a:solidFill>
                  <a:schemeClr val="tx1"/>
                </a:solidFill>
                <a:latin typeface="+mn-lt"/>
                <a:ea typeface="+mn-ea"/>
                <a:cs typeface="+mn-cs"/>
              </a:rPr>
              <a:t>5 daugiafunkcinės salė kuriose galės žaisti. 2 ledo ritulio aikštės, </a:t>
            </a:r>
            <a:r>
              <a:rPr lang="lt-LT" sz="1200" b="0" i="0" u="none" strike="noStrike" kern="1200" baseline="0" dirty="0" err="1" smtClean="0">
                <a:solidFill>
                  <a:schemeClr val="tx1"/>
                </a:solidFill>
                <a:latin typeface="+mn-lt"/>
                <a:ea typeface="+mn-ea"/>
                <a:cs typeface="+mn-cs"/>
              </a:rPr>
              <a:t>kerlinko</a:t>
            </a:r>
            <a:r>
              <a:rPr lang="lt-LT" sz="1200" b="0" i="0" u="none" strike="noStrike" kern="1200" baseline="0" dirty="0" smtClean="0">
                <a:solidFill>
                  <a:schemeClr val="tx1"/>
                </a:solidFill>
                <a:latin typeface="+mn-lt"/>
                <a:ea typeface="+mn-ea"/>
                <a:cs typeface="+mn-cs"/>
              </a:rPr>
              <a:t> aikštelė, </a:t>
            </a:r>
            <a:r>
              <a:rPr lang="lt-LT" sz="1200" b="0" i="0" u="none" strike="noStrike" kern="1200" baseline="0" dirty="0" err="1" smtClean="0">
                <a:solidFill>
                  <a:schemeClr val="tx1"/>
                </a:solidFill>
                <a:latin typeface="+mn-lt"/>
                <a:ea typeface="+mn-ea"/>
                <a:cs typeface="+mn-cs"/>
              </a:rPr>
              <a:t>skvošas</a:t>
            </a:r>
            <a:r>
              <a:rPr lang="lt-LT" sz="1200" b="0" i="0" u="none" strike="noStrike" kern="1200" baseline="0" dirty="0" smtClean="0">
                <a:solidFill>
                  <a:schemeClr val="tx1"/>
                </a:solidFill>
                <a:latin typeface="+mn-lt"/>
                <a:ea typeface="+mn-ea"/>
                <a:cs typeface="+mn-cs"/>
              </a:rPr>
              <a:t>. Lauke tinklinio aikštelės.</a:t>
            </a:r>
            <a:endParaRPr lang="lt-LT" dirty="0"/>
          </a:p>
        </p:txBody>
      </p:sp>
      <p:sp>
        <p:nvSpPr>
          <p:cNvPr id="4" name="Skaidrės numerio vietos rezervavimo ženklas 3"/>
          <p:cNvSpPr>
            <a:spLocks noGrp="1"/>
          </p:cNvSpPr>
          <p:nvPr>
            <p:ph type="sldNum" sz="quarter" idx="10"/>
          </p:nvPr>
        </p:nvSpPr>
        <p:spPr/>
        <p:txBody>
          <a:bodyPr/>
          <a:lstStyle/>
          <a:p>
            <a:fld id="{E63E78FB-4C70-41DE-ACDC-80C0D8AB16E9}" type="slidenum">
              <a:rPr lang="lt-LT" smtClean="0"/>
              <a:t>18</a:t>
            </a:fld>
            <a:endParaRPr lang="lt-LT"/>
          </a:p>
        </p:txBody>
      </p:sp>
    </p:spTree>
    <p:extLst>
      <p:ext uri="{BB962C8B-B14F-4D97-AF65-F5344CB8AC3E}">
        <p14:creationId xmlns:p14="http://schemas.microsoft.com/office/powerpoint/2010/main" val="2268185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smtClean="0"/>
          </a:p>
          <a:p>
            <a:endParaRPr lang="lt-LT" dirty="0"/>
          </a:p>
        </p:txBody>
      </p:sp>
      <p:sp>
        <p:nvSpPr>
          <p:cNvPr id="4" name="Skaidrės numerio vietos rezervavimo ženklas 3"/>
          <p:cNvSpPr>
            <a:spLocks noGrp="1"/>
          </p:cNvSpPr>
          <p:nvPr>
            <p:ph type="sldNum" sz="quarter" idx="10"/>
          </p:nvPr>
        </p:nvSpPr>
        <p:spPr/>
        <p:txBody>
          <a:bodyPr/>
          <a:lstStyle/>
          <a:p>
            <a:fld id="{E63E78FB-4C70-41DE-ACDC-80C0D8AB16E9}" type="slidenum">
              <a:rPr lang="lt-LT" smtClean="0"/>
              <a:t>20</a:t>
            </a:fld>
            <a:endParaRPr lang="lt-LT"/>
          </a:p>
        </p:txBody>
      </p:sp>
    </p:spTree>
    <p:extLst>
      <p:ext uri="{BB962C8B-B14F-4D97-AF65-F5344CB8AC3E}">
        <p14:creationId xmlns:p14="http://schemas.microsoft.com/office/powerpoint/2010/main" val="666208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lt-LT"/>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lt-LT"/>
          </a:p>
        </p:txBody>
      </p:sp>
      <p:sp>
        <p:nvSpPr>
          <p:cNvPr id="4" name="Date Placeholder 3"/>
          <p:cNvSpPr>
            <a:spLocks noGrp="1"/>
          </p:cNvSpPr>
          <p:nvPr>
            <p:ph type="dt" sz="half" idx="10"/>
          </p:nvPr>
        </p:nvSpPr>
        <p:spPr/>
        <p:txBody>
          <a:bodyPr/>
          <a:lstStyle/>
          <a:p>
            <a:fld id="{22843541-A151-4BF6-901C-87FA5654885B}" type="datetimeFigureOut">
              <a:rPr lang="lt-LT" smtClean="0"/>
              <a:t>2018-10-23</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1335418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10"/>
          </p:nvPr>
        </p:nvSpPr>
        <p:spPr/>
        <p:txBody>
          <a:bodyPr/>
          <a:lstStyle/>
          <a:p>
            <a:fld id="{22843541-A151-4BF6-901C-87FA5654885B}" type="datetimeFigureOut">
              <a:rPr lang="lt-LT" smtClean="0"/>
              <a:t>2018-10-23</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3253131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lt-L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843541-A151-4BF6-901C-87FA5654885B}" type="datetimeFigureOut">
              <a:rPr lang="lt-LT" smtClean="0"/>
              <a:t>2018-10-23</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3786271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Date Placeholder 4"/>
          <p:cNvSpPr>
            <a:spLocks noGrp="1"/>
          </p:cNvSpPr>
          <p:nvPr>
            <p:ph type="dt" sz="half" idx="10"/>
          </p:nvPr>
        </p:nvSpPr>
        <p:spPr/>
        <p:txBody>
          <a:bodyPr/>
          <a:lstStyle/>
          <a:p>
            <a:fld id="{22843541-A151-4BF6-901C-87FA5654885B}" type="datetimeFigureOut">
              <a:rPr lang="lt-LT" smtClean="0"/>
              <a:t>2018-10-23</a:t>
            </a:fld>
            <a:endParaRPr lang="lt-LT"/>
          </a:p>
        </p:txBody>
      </p:sp>
      <p:sp>
        <p:nvSpPr>
          <p:cNvPr id="6" name="Footer Placeholder 5"/>
          <p:cNvSpPr>
            <a:spLocks noGrp="1"/>
          </p:cNvSpPr>
          <p:nvPr>
            <p:ph type="ftr" sz="quarter" idx="11"/>
          </p:nvPr>
        </p:nvSpPr>
        <p:spPr/>
        <p:txBody>
          <a:bodyPr/>
          <a:lstStyle/>
          <a:p>
            <a:endParaRPr lang="lt-LT"/>
          </a:p>
        </p:txBody>
      </p:sp>
      <p:sp>
        <p:nvSpPr>
          <p:cNvPr id="7" name="Slide Number Placeholder 6"/>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465798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lt-L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7" name="Date Placeholder 6"/>
          <p:cNvSpPr>
            <a:spLocks noGrp="1"/>
          </p:cNvSpPr>
          <p:nvPr>
            <p:ph type="dt" sz="half" idx="10"/>
          </p:nvPr>
        </p:nvSpPr>
        <p:spPr/>
        <p:txBody>
          <a:bodyPr/>
          <a:lstStyle/>
          <a:p>
            <a:fld id="{22843541-A151-4BF6-901C-87FA5654885B}" type="datetimeFigureOut">
              <a:rPr lang="lt-LT" smtClean="0"/>
              <a:t>2018-10-23</a:t>
            </a:fld>
            <a:endParaRPr lang="lt-LT"/>
          </a:p>
        </p:txBody>
      </p:sp>
      <p:sp>
        <p:nvSpPr>
          <p:cNvPr id="8" name="Footer Placeholder 7"/>
          <p:cNvSpPr>
            <a:spLocks noGrp="1"/>
          </p:cNvSpPr>
          <p:nvPr>
            <p:ph type="ftr" sz="quarter" idx="11"/>
          </p:nvPr>
        </p:nvSpPr>
        <p:spPr/>
        <p:txBody>
          <a:bodyPr/>
          <a:lstStyle/>
          <a:p>
            <a:endParaRPr lang="lt-LT"/>
          </a:p>
        </p:txBody>
      </p:sp>
      <p:sp>
        <p:nvSpPr>
          <p:cNvPr id="9" name="Slide Number Placeholder 8"/>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2307660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Date Placeholder 2"/>
          <p:cNvSpPr>
            <a:spLocks noGrp="1"/>
          </p:cNvSpPr>
          <p:nvPr>
            <p:ph type="dt" sz="half" idx="10"/>
          </p:nvPr>
        </p:nvSpPr>
        <p:spPr/>
        <p:txBody>
          <a:bodyPr/>
          <a:lstStyle/>
          <a:p>
            <a:fld id="{22843541-A151-4BF6-901C-87FA5654885B}" type="datetimeFigureOut">
              <a:rPr lang="lt-LT" smtClean="0"/>
              <a:t>2018-10-23</a:t>
            </a:fld>
            <a:endParaRPr lang="lt-LT"/>
          </a:p>
        </p:txBody>
      </p:sp>
      <p:sp>
        <p:nvSpPr>
          <p:cNvPr id="4" name="Footer Placeholder 3"/>
          <p:cNvSpPr>
            <a:spLocks noGrp="1"/>
          </p:cNvSpPr>
          <p:nvPr>
            <p:ph type="ftr" sz="quarter" idx="11"/>
          </p:nvPr>
        </p:nvSpPr>
        <p:spPr/>
        <p:txBody>
          <a:bodyPr/>
          <a:lstStyle/>
          <a:p>
            <a:endParaRPr lang="lt-LT"/>
          </a:p>
        </p:txBody>
      </p:sp>
      <p:sp>
        <p:nvSpPr>
          <p:cNvPr id="5" name="Slide Number Placeholder 4"/>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2771034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843541-A151-4BF6-901C-87FA5654885B}" type="datetimeFigureOut">
              <a:rPr lang="lt-LT" smtClean="0"/>
              <a:t>2018-10-23</a:t>
            </a:fld>
            <a:endParaRPr lang="lt-LT"/>
          </a:p>
        </p:txBody>
      </p:sp>
      <p:sp>
        <p:nvSpPr>
          <p:cNvPr id="3" name="Footer Placeholder 2"/>
          <p:cNvSpPr>
            <a:spLocks noGrp="1"/>
          </p:cNvSpPr>
          <p:nvPr>
            <p:ph type="ftr" sz="quarter" idx="11"/>
          </p:nvPr>
        </p:nvSpPr>
        <p:spPr/>
        <p:txBody>
          <a:bodyPr/>
          <a:lstStyle/>
          <a:p>
            <a:endParaRPr lang="lt-LT"/>
          </a:p>
        </p:txBody>
      </p:sp>
      <p:sp>
        <p:nvSpPr>
          <p:cNvPr id="4" name="Slide Number Placeholder 3"/>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4068466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lt-L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843541-A151-4BF6-901C-87FA5654885B}" type="datetimeFigureOut">
              <a:rPr lang="lt-LT" smtClean="0"/>
              <a:t>2018-10-23</a:t>
            </a:fld>
            <a:endParaRPr lang="lt-LT"/>
          </a:p>
        </p:txBody>
      </p:sp>
      <p:sp>
        <p:nvSpPr>
          <p:cNvPr id="6" name="Footer Placeholder 5"/>
          <p:cNvSpPr>
            <a:spLocks noGrp="1"/>
          </p:cNvSpPr>
          <p:nvPr>
            <p:ph type="ftr" sz="quarter" idx="11"/>
          </p:nvPr>
        </p:nvSpPr>
        <p:spPr/>
        <p:txBody>
          <a:bodyPr/>
          <a:lstStyle/>
          <a:p>
            <a:endParaRPr lang="lt-LT"/>
          </a:p>
        </p:txBody>
      </p:sp>
      <p:sp>
        <p:nvSpPr>
          <p:cNvPr id="7" name="Slide Number Placeholder 6"/>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2622624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lt-L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843541-A151-4BF6-901C-87FA5654885B}" type="datetimeFigureOut">
              <a:rPr lang="lt-LT" smtClean="0"/>
              <a:t>2018-10-23</a:t>
            </a:fld>
            <a:endParaRPr lang="lt-LT"/>
          </a:p>
        </p:txBody>
      </p:sp>
      <p:sp>
        <p:nvSpPr>
          <p:cNvPr id="6" name="Footer Placeholder 5"/>
          <p:cNvSpPr>
            <a:spLocks noGrp="1"/>
          </p:cNvSpPr>
          <p:nvPr>
            <p:ph type="ftr" sz="quarter" idx="11"/>
          </p:nvPr>
        </p:nvSpPr>
        <p:spPr/>
        <p:txBody>
          <a:bodyPr/>
          <a:lstStyle/>
          <a:p>
            <a:endParaRPr lang="lt-LT"/>
          </a:p>
        </p:txBody>
      </p:sp>
      <p:sp>
        <p:nvSpPr>
          <p:cNvPr id="7" name="Slide Number Placeholder 6"/>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4227323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t-L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10"/>
          </p:nvPr>
        </p:nvSpPr>
        <p:spPr/>
        <p:txBody>
          <a:bodyPr/>
          <a:lstStyle/>
          <a:p>
            <a:fld id="{22843541-A151-4BF6-901C-87FA5654885B}" type="datetimeFigureOut">
              <a:rPr lang="lt-LT" smtClean="0"/>
              <a:t>2018-10-23</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3120943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lt-L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10"/>
          </p:nvPr>
        </p:nvSpPr>
        <p:spPr/>
        <p:txBody>
          <a:bodyPr/>
          <a:lstStyle/>
          <a:p>
            <a:fld id="{22843541-A151-4BF6-901C-87FA5654885B}" type="datetimeFigureOut">
              <a:rPr lang="lt-LT" smtClean="0"/>
              <a:t>2018-10-23</a:t>
            </a:fld>
            <a:endParaRPr lang="lt-LT"/>
          </a:p>
        </p:txBody>
      </p:sp>
      <p:sp>
        <p:nvSpPr>
          <p:cNvPr id="5" name="Footer Placeholder 4"/>
          <p:cNvSpPr>
            <a:spLocks noGrp="1"/>
          </p:cNvSpPr>
          <p:nvPr>
            <p:ph type="ftr" sz="quarter" idx="11"/>
          </p:nvPr>
        </p:nvSpPr>
        <p:spPr/>
        <p:txBody>
          <a:bodyPr/>
          <a:lstStyle/>
          <a:p>
            <a:endParaRPr lang="lt-LT"/>
          </a:p>
        </p:txBody>
      </p:sp>
      <p:sp>
        <p:nvSpPr>
          <p:cNvPr id="6" name="Slide Number Placeholder 5"/>
          <p:cNvSpPr>
            <a:spLocks noGrp="1"/>
          </p:cNvSpPr>
          <p:nvPr>
            <p:ph type="sldNum" sz="quarter" idx="12"/>
          </p:nvPr>
        </p:nvSpPr>
        <p:spPr/>
        <p:txBody>
          <a:bodyPr/>
          <a:lstStyle/>
          <a:p>
            <a:fld id="{E1418AC9-4DF5-4654-A085-9F2862C0D1BF}" type="slidenum">
              <a:rPr lang="lt-LT" smtClean="0"/>
              <a:t>‹#›</a:t>
            </a:fld>
            <a:endParaRPr lang="lt-LT"/>
          </a:p>
        </p:txBody>
      </p:sp>
    </p:spTree>
    <p:extLst>
      <p:ext uri="{BB962C8B-B14F-4D97-AF65-F5344CB8AC3E}">
        <p14:creationId xmlns:p14="http://schemas.microsoft.com/office/powerpoint/2010/main" val="921162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k pavadinimas">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42956D04-A3C8-49D4-B877-B45534FE3A10}" type="datetimeFigureOut">
              <a:rPr lang="lt-LT" smtClean="0"/>
              <a:pPr/>
              <a:t>2018-10-23</a:t>
            </a:fld>
            <a:endParaRPr lang="lt-LT"/>
          </a:p>
        </p:txBody>
      </p:sp>
      <p:sp>
        <p:nvSpPr>
          <p:cNvPr id="4" name="Footer Placeholder 3"/>
          <p:cNvSpPr>
            <a:spLocks noGrp="1"/>
          </p:cNvSpPr>
          <p:nvPr>
            <p:ph type="ftr" sz="quarter" idx="11"/>
          </p:nvPr>
        </p:nvSpPr>
        <p:spPr/>
        <p:txBody>
          <a:bodyPr/>
          <a:lstStyle/>
          <a:p>
            <a:endParaRPr lang="lt-LT"/>
          </a:p>
        </p:txBody>
      </p:sp>
      <p:sp>
        <p:nvSpPr>
          <p:cNvPr id="5" name="Slide Number Placeholder 4"/>
          <p:cNvSpPr>
            <a:spLocks noGrp="1"/>
          </p:cNvSpPr>
          <p:nvPr>
            <p:ph type="sldNum" sz="quarter" idx="12"/>
          </p:nvPr>
        </p:nvSpPr>
        <p:spPr/>
        <p:txBody>
          <a:bodyPr/>
          <a:lstStyle/>
          <a:p>
            <a:fld id="{A226E2A6-6D93-4997-8D45-933F879E6E5B}" type="slidenum">
              <a:rPr lang="lt-LT" smtClean="0"/>
              <a:pPr/>
              <a:t>‹#›</a:t>
            </a:fld>
            <a:endParaRPr lang="lt-LT"/>
          </a:p>
        </p:txBody>
      </p:sp>
      <p:sp>
        <p:nvSpPr>
          <p:cNvPr id="6" name="Title 5"/>
          <p:cNvSpPr>
            <a:spLocks noGrp="1"/>
          </p:cNvSpPr>
          <p:nvPr>
            <p:ph type="title"/>
          </p:nvPr>
        </p:nvSpPr>
        <p:spPr/>
        <p:txBody>
          <a:bodyPr/>
          <a:lstStyle/>
          <a:p>
            <a:r>
              <a:rPr lang="lt-LT" smtClean="0"/>
              <a:t>Spustelėję redag. ruoš. pavad. stilių</a:t>
            </a:r>
            <a:endParaRPr lang="en-US"/>
          </a:p>
        </p:txBody>
      </p:sp>
    </p:spTree>
    <p:extLst>
      <p:ext uri="{BB962C8B-B14F-4D97-AF65-F5344CB8AC3E}">
        <p14:creationId xmlns:p14="http://schemas.microsoft.com/office/powerpoint/2010/main" val="2820112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lt-LT"/>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t-LT"/>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843541-A151-4BF6-901C-87FA5654885B}" type="datetimeFigureOut">
              <a:rPr lang="lt-LT" smtClean="0"/>
              <a:t>2018-10-23</a:t>
            </a:fld>
            <a:endParaRPr lang="lt-LT"/>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418AC9-4DF5-4654-A085-9F2862C0D1BF}" type="slidenum">
              <a:rPr lang="lt-LT" smtClean="0"/>
              <a:t>‹#›</a:t>
            </a:fld>
            <a:endParaRPr lang="lt-LT"/>
          </a:p>
        </p:txBody>
      </p:sp>
    </p:spTree>
    <p:extLst>
      <p:ext uri="{BB962C8B-B14F-4D97-AF65-F5344CB8AC3E}">
        <p14:creationId xmlns:p14="http://schemas.microsoft.com/office/powerpoint/2010/main" val="2767391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png"/><Relationship Id="rId2" Type="http://schemas.openxmlformats.org/officeDocument/2006/relationships/hyperlink" Target="filmukai/Aurimas.mp4" TargetMode="External"/><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1512168"/>
          </a:xfrm>
        </p:spPr>
        <p:txBody>
          <a:bodyPr>
            <a:noAutofit/>
          </a:bodyPr>
          <a:lstStyle/>
          <a:p>
            <a:pPr lvl="0"/>
            <a:r>
              <a:rPr lang="lt-LT" sz="4200" b="1" dirty="0" smtClean="0">
                <a:latin typeface="Book Antiqua" pitchFamily="18" charset="0"/>
              </a:rPr>
              <a:t/>
            </a:r>
            <a:br>
              <a:rPr lang="lt-LT" sz="4200" b="1" dirty="0" smtClean="0">
                <a:latin typeface="Book Antiqua" pitchFamily="18" charset="0"/>
              </a:rPr>
            </a:br>
            <a:r>
              <a:rPr lang="lt-LT" sz="4200" b="1" dirty="0">
                <a:latin typeface="Book Antiqua" pitchFamily="18" charset="0"/>
              </a:rPr>
              <a:t/>
            </a:r>
            <a:br>
              <a:rPr lang="lt-LT" sz="4200" b="1" dirty="0">
                <a:latin typeface="Book Antiqua" pitchFamily="18" charset="0"/>
              </a:rPr>
            </a:br>
            <a:r>
              <a:rPr lang="lt-LT" sz="4800" b="1" dirty="0" smtClean="0">
                <a:solidFill>
                  <a:schemeClr val="bg1"/>
                </a:solidFill>
                <a:latin typeface="Book Antiqua" pitchFamily="18" charset="0"/>
              </a:rPr>
              <a:t>Klaipėdos </a:t>
            </a:r>
            <a:r>
              <a:rPr lang="lt-LT" sz="4800" b="1" dirty="0">
                <a:solidFill>
                  <a:schemeClr val="bg1"/>
                </a:solidFill>
                <a:latin typeface="Book Antiqua" pitchFamily="18" charset="0"/>
              </a:rPr>
              <a:t>miesto sporto sistema </a:t>
            </a:r>
            <a:r>
              <a:rPr lang="lt-LT" sz="4800" b="1" dirty="0" smtClean="0">
                <a:solidFill>
                  <a:schemeClr val="bg1"/>
                </a:solidFill>
                <a:latin typeface="Book Antiqua" pitchFamily="18" charset="0"/>
              </a:rPr>
              <a:t>ir </a:t>
            </a:r>
            <a:r>
              <a:rPr lang="lt-LT" sz="4800" b="1" dirty="0">
                <a:solidFill>
                  <a:schemeClr val="bg1"/>
                </a:solidFill>
                <a:latin typeface="Book Antiqua" pitchFamily="18" charset="0"/>
              </a:rPr>
              <a:t>perspektyvos</a:t>
            </a:r>
            <a:r>
              <a:rPr lang="lt-LT" sz="4200" b="1" dirty="0">
                <a:latin typeface="Book Antiqua" pitchFamily="18" charset="0"/>
              </a:rPr>
              <a:t/>
            </a:r>
            <a:br>
              <a:rPr lang="lt-LT" sz="4200" b="1" dirty="0">
                <a:latin typeface="Book Antiqua" pitchFamily="18" charset="0"/>
              </a:rPr>
            </a:br>
            <a:endParaRPr lang="lt-LT" sz="42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276872"/>
            <a:ext cx="9143999" cy="3528392"/>
          </a:xfrm>
        </p:spPr>
      </p:pic>
      <p:sp>
        <p:nvSpPr>
          <p:cNvPr id="3" name="Rectangle 2"/>
          <p:cNvSpPr/>
          <p:nvPr/>
        </p:nvSpPr>
        <p:spPr>
          <a:xfrm>
            <a:off x="179512" y="5943652"/>
            <a:ext cx="8784976" cy="923330"/>
          </a:xfrm>
          <a:prstGeom prst="rect">
            <a:avLst/>
          </a:prstGeom>
        </p:spPr>
        <p:txBody>
          <a:bodyPr wrap="square">
            <a:spAutoFit/>
          </a:bodyPr>
          <a:lstStyle/>
          <a:p>
            <a:pPr algn="ctr"/>
            <a:r>
              <a:rPr lang="lt-LT" sz="2700" b="1" i="1" dirty="0">
                <a:solidFill>
                  <a:schemeClr val="bg1"/>
                </a:solidFill>
                <a:latin typeface="Book Antiqua" pitchFamily="18" charset="0"/>
              </a:rPr>
              <a:t>Klaipėdos m. savivaldybės administracijos direktorius </a:t>
            </a:r>
            <a:r>
              <a:rPr lang="lt-LT" sz="2700" b="1" i="1" dirty="0" smtClean="0">
                <a:solidFill>
                  <a:schemeClr val="bg1"/>
                </a:solidFill>
                <a:latin typeface="Book Antiqua" pitchFamily="18" charset="0"/>
              </a:rPr>
              <a:t>  Saulius Budinas 2018 10 25</a:t>
            </a:r>
            <a:endParaRPr lang="lt-LT" sz="2700" b="1" i="1" dirty="0">
              <a:solidFill>
                <a:schemeClr val="bg1"/>
              </a:solidFill>
              <a:latin typeface="Book Antiqua" pitchFamily="18" charset="0"/>
            </a:endParaRPr>
          </a:p>
        </p:txBody>
      </p:sp>
      <p:pic>
        <p:nvPicPr>
          <p:cNvPr id="6" name="Paveikslėlis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340397"/>
            <a:ext cx="569642" cy="688144"/>
          </a:xfrm>
          <a:prstGeom prst="rect">
            <a:avLst/>
          </a:prstGeom>
        </p:spPr>
      </p:pic>
    </p:spTree>
    <p:extLst>
      <p:ext uri="{BB962C8B-B14F-4D97-AF65-F5344CB8AC3E}">
        <p14:creationId xmlns:p14="http://schemas.microsoft.com/office/powerpoint/2010/main" val="20516259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633845" y="365760"/>
            <a:ext cx="7886700" cy="1335048"/>
          </a:xfrm>
        </p:spPr>
        <p:txBody>
          <a:bodyPr>
            <a:normAutofit fontScale="90000"/>
          </a:bodyPr>
          <a:lstStyle/>
          <a:p>
            <a:pPr algn="ctr"/>
            <a:r>
              <a:rPr lang="lt-LT" b="1" dirty="0">
                <a:solidFill>
                  <a:schemeClr val="bg1"/>
                </a:solidFill>
                <a:latin typeface="Times New Roman" panose="02020603050405020304" pitchFamily="18" charset="0"/>
                <a:cs typeface="Times New Roman" panose="02020603050405020304" pitchFamily="18" charset="0"/>
              </a:rPr>
              <a:t>Klaipėdos </a:t>
            </a:r>
            <a:r>
              <a:rPr lang="lt-LT" b="1" dirty="0" smtClean="0">
                <a:solidFill>
                  <a:schemeClr val="bg1"/>
                </a:solidFill>
                <a:latin typeface="Times New Roman" panose="02020603050405020304" pitchFamily="18" charset="0"/>
                <a:cs typeface="Times New Roman" panose="02020603050405020304" pitchFamily="18" charset="0"/>
              </a:rPr>
              <a:t>sporto </a:t>
            </a:r>
            <a:r>
              <a:rPr lang="lt-LT" b="1" dirty="0">
                <a:solidFill>
                  <a:schemeClr val="bg1"/>
                </a:solidFill>
                <a:latin typeface="Times New Roman" panose="02020603050405020304" pitchFamily="18" charset="0"/>
                <a:cs typeface="Times New Roman" panose="02020603050405020304" pitchFamily="18" charset="0"/>
              </a:rPr>
              <a:t>sistema apima dvi sritis:</a:t>
            </a:r>
            <a:r>
              <a:rPr lang="lt-LT" dirty="0">
                <a:solidFill>
                  <a:schemeClr val="bg1"/>
                </a:solidFill>
              </a:rPr>
              <a:t/>
            </a:r>
            <a:br>
              <a:rPr lang="lt-LT" dirty="0">
                <a:solidFill>
                  <a:schemeClr val="bg1"/>
                </a:solidFill>
              </a:rPr>
            </a:br>
            <a:endParaRPr lang="lt-LT" dirty="0">
              <a:solidFill>
                <a:schemeClr val="bg1"/>
              </a:solidFill>
            </a:endParaRPr>
          </a:p>
        </p:txBody>
      </p:sp>
      <p:sp>
        <p:nvSpPr>
          <p:cNvPr id="3" name="Turinio vietos rezervavimo ženklas 2"/>
          <p:cNvSpPr>
            <a:spLocks noGrp="1"/>
          </p:cNvSpPr>
          <p:nvPr>
            <p:ph idx="1"/>
          </p:nvPr>
        </p:nvSpPr>
        <p:spPr>
          <a:xfrm>
            <a:off x="633845" y="1268760"/>
            <a:ext cx="7886700" cy="5328592"/>
          </a:xfrm>
        </p:spPr>
        <p:txBody>
          <a:bodyPr>
            <a:normAutofit fontScale="47500" lnSpcReduction="20000"/>
          </a:bodyPr>
          <a:lstStyle/>
          <a:p>
            <a:pPr marL="0" indent="0">
              <a:lnSpc>
                <a:spcPct val="100000"/>
              </a:lnSpc>
              <a:spcBef>
                <a:spcPts val="0"/>
              </a:spcBef>
              <a:buNone/>
            </a:pPr>
            <a:r>
              <a:rPr lang="lt-LT" sz="5300" b="1" dirty="0">
                <a:latin typeface="Times New Roman" panose="02020603050405020304" pitchFamily="18" charset="0"/>
                <a:cs typeface="Times New Roman" panose="02020603050405020304" pitchFamily="18" charset="0"/>
              </a:rPr>
              <a:t> </a:t>
            </a:r>
            <a:r>
              <a:rPr lang="lt-LT" sz="5300" b="1" dirty="0" smtClean="0">
                <a:solidFill>
                  <a:schemeClr val="bg1"/>
                </a:solidFill>
                <a:latin typeface="Times New Roman" panose="02020603050405020304" pitchFamily="18" charset="0"/>
                <a:cs typeface="Times New Roman" panose="02020603050405020304" pitchFamily="18" charset="0"/>
              </a:rPr>
              <a:t>1. Fizinį aktyvumą</a:t>
            </a:r>
          </a:p>
          <a:p>
            <a:pPr marL="0" indent="0">
              <a:lnSpc>
                <a:spcPct val="100000"/>
              </a:lnSpc>
              <a:spcBef>
                <a:spcPts val="0"/>
              </a:spcBef>
              <a:buNone/>
            </a:pPr>
            <a:endParaRPr lang="lt-LT" sz="1200" b="1" u="sng" dirty="0" smtClean="0">
              <a:solidFill>
                <a:schemeClr val="bg1"/>
              </a:solidFill>
              <a:latin typeface="Times New Roman" panose="02020603050405020304" pitchFamily="18" charset="0"/>
              <a:cs typeface="Times New Roman" panose="02020603050405020304" pitchFamily="18" charset="0"/>
            </a:endParaRPr>
          </a:p>
          <a:p>
            <a:pPr lvl="0"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Mieste yra skatinama nevyriausybinių sporto organizacijų veikla iš dalies finansuojant jų vykdomus </a:t>
            </a:r>
            <a:r>
              <a:rPr lang="lt-LT" sz="3400" dirty="0">
                <a:solidFill>
                  <a:schemeClr val="bg1"/>
                </a:solidFill>
                <a:latin typeface="Times New Roman" panose="02020603050405020304" pitchFamily="18" charset="0"/>
                <a:cs typeface="Times New Roman" panose="02020603050405020304" pitchFamily="18" charset="0"/>
              </a:rPr>
              <a:t>tarptautinius, tradicinius </a:t>
            </a:r>
            <a:r>
              <a:rPr lang="lt-LT" sz="3400" dirty="0" smtClean="0">
                <a:solidFill>
                  <a:schemeClr val="bg1"/>
                </a:solidFill>
                <a:latin typeface="Times New Roman" panose="02020603050405020304" pitchFamily="18" charset="0"/>
                <a:cs typeface="Times New Roman" panose="02020603050405020304" pitchFamily="18" charset="0"/>
              </a:rPr>
              <a:t>ir sporto visiems renginius;</a:t>
            </a:r>
          </a:p>
          <a:p>
            <a:pPr lvl="0"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Nuo 2016 metų </a:t>
            </a:r>
            <a:r>
              <a:rPr lang="lt-LT" sz="3400" dirty="0">
                <a:solidFill>
                  <a:schemeClr val="bg1"/>
                </a:solidFill>
                <a:latin typeface="Times New Roman" panose="02020603050405020304" pitchFamily="18" charset="0"/>
                <a:cs typeface="Times New Roman" panose="02020603050405020304" pitchFamily="18" charset="0"/>
              </a:rPr>
              <a:t>visi Klaipėdos miesto antųjų klasių </a:t>
            </a:r>
            <a:r>
              <a:rPr lang="lt-LT" sz="3400" dirty="0" smtClean="0">
                <a:solidFill>
                  <a:schemeClr val="bg1"/>
                </a:solidFill>
                <a:latin typeface="Times New Roman" panose="02020603050405020304" pitchFamily="18" charset="0"/>
                <a:cs typeface="Times New Roman" panose="02020603050405020304" pitchFamily="18" charset="0"/>
              </a:rPr>
              <a:t>mokiniai yra mokomi plaukti;</a:t>
            </a:r>
          </a:p>
          <a:p>
            <a:pPr lvl="0"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Organizuojamos </a:t>
            </a:r>
            <a:r>
              <a:rPr lang="lt-LT" sz="3400" dirty="0">
                <a:solidFill>
                  <a:schemeClr val="bg1"/>
                </a:solidFill>
                <a:latin typeface="Times New Roman" panose="02020603050405020304" pitchFamily="18" charset="0"/>
                <a:cs typeface="Times New Roman" panose="02020603050405020304" pitchFamily="18" charset="0"/>
              </a:rPr>
              <a:t>silpnos sveikatos, nesportuojančių vaikų, taip pat turinčių tam tikrų sveikatos sutrikimų vaikų kūno kultūros ir sporto </a:t>
            </a:r>
            <a:r>
              <a:rPr lang="lt-LT" sz="3400" dirty="0" smtClean="0">
                <a:solidFill>
                  <a:schemeClr val="bg1"/>
                </a:solidFill>
                <a:latin typeface="Times New Roman" panose="02020603050405020304" pitchFamily="18" charset="0"/>
                <a:cs typeface="Times New Roman" panose="02020603050405020304" pitchFamily="18" charset="0"/>
              </a:rPr>
              <a:t>ugdymas; </a:t>
            </a:r>
          </a:p>
          <a:p>
            <a:pPr lvl="0"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Yra sukurta ir 5 </a:t>
            </a:r>
            <a:r>
              <a:rPr lang="lt-LT" sz="3400" dirty="0" smtClean="0">
                <a:solidFill>
                  <a:schemeClr val="bg1"/>
                </a:solidFill>
                <a:latin typeface="Times New Roman" panose="02020603050405020304" pitchFamily="18" charset="0"/>
                <a:cs typeface="Times New Roman" panose="02020603050405020304" pitchFamily="18" charset="0"/>
              </a:rPr>
              <a:t>metus sėkmingai </a:t>
            </a:r>
            <a:r>
              <a:rPr lang="lt-LT" sz="3400" dirty="0" smtClean="0">
                <a:solidFill>
                  <a:schemeClr val="bg1"/>
                </a:solidFill>
                <a:latin typeface="Times New Roman" panose="02020603050405020304" pitchFamily="18" charset="0"/>
                <a:cs typeface="Times New Roman" panose="02020603050405020304" pitchFamily="18" charset="0"/>
              </a:rPr>
              <a:t>įgyvendinama „sportuojančio vaiko“ krepšelio sistema;</a:t>
            </a:r>
          </a:p>
          <a:p>
            <a:pPr lvl="0"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Į </a:t>
            </a:r>
            <a:r>
              <a:rPr lang="lt-LT" sz="3400" dirty="0">
                <a:solidFill>
                  <a:schemeClr val="bg1"/>
                </a:solidFill>
                <a:latin typeface="Times New Roman" panose="02020603050405020304" pitchFamily="18" charset="0"/>
                <a:cs typeface="Times New Roman" panose="02020603050405020304" pitchFamily="18" charset="0"/>
              </a:rPr>
              <a:t>Klaipėdą </a:t>
            </a:r>
            <a:r>
              <a:rPr lang="lt-LT" sz="3400" dirty="0" smtClean="0">
                <a:solidFill>
                  <a:schemeClr val="bg1"/>
                </a:solidFill>
                <a:latin typeface="Times New Roman" panose="02020603050405020304" pitchFamily="18" charset="0"/>
                <a:cs typeface="Times New Roman" panose="02020603050405020304" pitchFamily="18" charset="0"/>
              </a:rPr>
              <a:t>yra </a:t>
            </a:r>
            <a:r>
              <a:rPr lang="lt-LT" sz="3400" dirty="0" smtClean="0">
                <a:solidFill>
                  <a:schemeClr val="bg1"/>
                </a:solidFill>
                <a:latin typeface="Times New Roman" panose="02020603050405020304" pitchFamily="18" charset="0"/>
                <a:cs typeface="Times New Roman" panose="02020603050405020304" pitchFamily="18" charset="0"/>
              </a:rPr>
              <a:t>pritraukiami </a:t>
            </a:r>
            <a:r>
              <a:rPr lang="lt-LT" sz="3400" dirty="0">
                <a:solidFill>
                  <a:schemeClr val="bg1"/>
                </a:solidFill>
                <a:latin typeface="Times New Roman" panose="02020603050405020304" pitchFamily="18" charset="0"/>
                <a:cs typeface="Times New Roman" panose="02020603050405020304" pitchFamily="18" charset="0"/>
              </a:rPr>
              <a:t>prestižiniai šalies ir tarptautiniai sporto </a:t>
            </a:r>
            <a:r>
              <a:rPr lang="lt-LT" sz="3400" dirty="0" smtClean="0">
                <a:solidFill>
                  <a:schemeClr val="bg1"/>
                </a:solidFill>
                <a:latin typeface="Times New Roman" panose="02020603050405020304" pitchFamily="18" charset="0"/>
                <a:cs typeface="Times New Roman" panose="02020603050405020304" pitchFamily="18" charset="0"/>
              </a:rPr>
              <a:t>renginiai;  </a:t>
            </a:r>
          </a:p>
          <a:p>
            <a:pPr lvl="0"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Sudaromos galimybės </a:t>
            </a:r>
            <a:r>
              <a:rPr lang="lt-LT" sz="3400" dirty="0">
                <a:solidFill>
                  <a:schemeClr val="bg1"/>
                </a:solidFill>
                <a:latin typeface="Times New Roman" panose="02020603050405020304" pitchFamily="18" charset="0"/>
                <a:cs typeface="Times New Roman" panose="02020603050405020304" pitchFamily="18" charset="0"/>
              </a:rPr>
              <a:t>gyventojams sportuoti sporto kompleksuose, įstaigose ir bendrojo ugdymo mokyklose laisvu nuo užsiėmimų </a:t>
            </a:r>
            <a:r>
              <a:rPr lang="lt-LT" sz="3400" dirty="0" smtClean="0">
                <a:solidFill>
                  <a:schemeClr val="bg1"/>
                </a:solidFill>
                <a:latin typeface="Times New Roman" panose="02020603050405020304" pitchFamily="18" charset="0"/>
                <a:cs typeface="Times New Roman" panose="02020603050405020304" pitchFamily="18" charset="0"/>
              </a:rPr>
              <a:t>metu;</a:t>
            </a:r>
          </a:p>
          <a:p>
            <a:pPr lvl="0"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Plėtojama </a:t>
            </a:r>
            <a:r>
              <a:rPr lang="lt-LT" sz="3400" dirty="0">
                <a:solidFill>
                  <a:schemeClr val="bg1"/>
                </a:solidFill>
                <a:latin typeface="Times New Roman" panose="02020603050405020304" pitchFamily="18" charset="0"/>
                <a:cs typeface="Times New Roman" panose="02020603050405020304" pitchFamily="18" charset="0"/>
              </a:rPr>
              <a:t>gyventojų poreikius </a:t>
            </a:r>
            <a:r>
              <a:rPr lang="lt-LT" sz="3400" dirty="0" smtClean="0">
                <a:solidFill>
                  <a:schemeClr val="bg1"/>
                </a:solidFill>
                <a:latin typeface="Times New Roman" panose="02020603050405020304" pitchFamily="18" charset="0"/>
                <a:cs typeface="Times New Roman" panose="02020603050405020304" pitchFamily="18" charset="0"/>
              </a:rPr>
              <a:t>atitinkanti sporto infrastruktūra</a:t>
            </a:r>
          </a:p>
          <a:p>
            <a:pPr lvl="0">
              <a:lnSpc>
                <a:spcPct val="100000"/>
              </a:lnSpc>
              <a:spcBef>
                <a:spcPts val="0"/>
              </a:spcBef>
            </a:pPr>
            <a:endParaRPr lang="lt-LT" sz="1700" dirty="0" smtClean="0">
              <a:solidFill>
                <a:schemeClr val="bg1"/>
              </a:solidFill>
              <a:latin typeface="Times New Roman" panose="02020603050405020304" pitchFamily="18" charset="0"/>
              <a:cs typeface="Times New Roman" panose="02020603050405020304" pitchFamily="18" charset="0"/>
            </a:endParaRPr>
          </a:p>
          <a:p>
            <a:pPr marL="0" lvl="0" indent="0">
              <a:lnSpc>
                <a:spcPct val="100000"/>
              </a:lnSpc>
              <a:spcBef>
                <a:spcPts val="0"/>
              </a:spcBef>
              <a:buNone/>
            </a:pPr>
            <a:r>
              <a:rPr lang="lt-LT" sz="5300" b="1" dirty="0" smtClean="0">
                <a:solidFill>
                  <a:schemeClr val="bg1"/>
                </a:solidFill>
                <a:latin typeface="Times New Roman" panose="02020603050405020304" pitchFamily="18" charset="0"/>
                <a:cs typeface="Times New Roman" panose="02020603050405020304" pitchFamily="18" charset="0"/>
              </a:rPr>
              <a:t>2. Aukšto meistriškumo sportą</a:t>
            </a:r>
          </a:p>
          <a:p>
            <a:pPr marL="0" lvl="0" indent="0">
              <a:lnSpc>
                <a:spcPct val="100000"/>
              </a:lnSpc>
              <a:spcBef>
                <a:spcPts val="0"/>
              </a:spcBef>
              <a:buNone/>
            </a:pPr>
            <a:endParaRPr lang="lt-LT" sz="1200" b="1" u="sng" dirty="0" smtClean="0">
              <a:solidFill>
                <a:schemeClr val="bg1"/>
              </a:solidFill>
              <a:latin typeface="Times New Roman" panose="02020603050405020304" pitchFamily="18" charset="0"/>
              <a:cs typeface="Times New Roman" panose="02020603050405020304" pitchFamily="18" charset="0"/>
            </a:endParaRPr>
          </a:p>
          <a:p>
            <a:pPr algn="just">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Tiek nevyriausybinėse sporto organizacijose, tiek biudžetinėse </a:t>
            </a:r>
            <a:r>
              <a:rPr lang="lt-LT" sz="3400" dirty="0">
                <a:solidFill>
                  <a:schemeClr val="bg1"/>
                </a:solidFill>
                <a:latin typeface="Times New Roman" panose="02020603050405020304" pitchFamily="18" charset="0"/>
                <a:cs typeface="Times New Roman" panose="02020603050405020304" pitchFamily="18" charset="0"/>
              </a:rPr>
              <a:t>sporto įstaigose yra sudaromos sąlygos </a:t>
            </a:r>
            <a:r>
              <a:rPr lang="lt-LT" sz="3400" dirty="0" smtClean="0">
                <a:solidFill>
                  <a:schemeClr val="bg1"/>
                </a:solidFill>
                <a:latin typeface="Times New Roman" panose="02020603050405020304" pitchFamily="18" charset="0"/>
                <a:cs typeface="Times New Roman" panose="02020603050405020304" pitchFamily="18" charset="0"/>
              </a:rPr>
              <a:t>sportuojantiems vaikams ir jaunuoliams siekti </a:t>
            </a:r>
            <a:r>
              <a:rPr lang="lt-LT" sz="3400" dirty="0">
                <a:solidFill>
                  <a:schemeClr val="bg1"/>
                </a:solidFill>
                <a:latin typeface="Times New Roman" panose="02020603050405020304" pitchFamily="18" charset="0"/>
                <a:cs typeface="Times New Roman" panose="02020603050405020304" pitchFamily="18" charset="0"/>
              </a:rPr>
              <a:t>aukščiausių sportinių </a:t>
            </a:r>
            <a:r>
              <a:rPr lang="lt-LT" sz="3400" dirty="0" smtClean="0">
                <a:solidFill>
                  <a:schemeClr val="bg1"/>
                </a:solidFill>
                <a:latin typeface="Times New Roman" panose="02020603050405020304" pitchFamily="18" charset="0"/>
                <a:cs typeface="Times New Roman" panose="02020603050405020304" pitchFamily="18" charset="0"/>
              </a:rPr>
              <a:t>rezultatų;</a:t>
            </a:r>
          </a:p>
          <a:p>
            <a:pPr algn="just">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Nuo rugsėjo 1 d. </a:t>
            </a:r>
            <a:r>
              <a:rPr lang="lt-LT" sz="3400" dirty="0">
                <a:solidFill>
                  <a:schemeClr val="bg1"/>
                </a:solidFill>
                <a:latin typeface="Times New Roman" panose="02020603050405020304" pitchFamily="18" charset="0"/>
                <a:cs typeface="Times New Roman" panose="02020603050405020304" pitchFamily="18" charset="0"/>
              </a:rPr>
              <a:t>į</a:t>
            </a:r>
            <a:r>
              <a:rPr lang="lt-LT" sz="3400" dirty="0" smtClean="0">
                <a:solidFill>
                  <a:schemeClr val="bg1"/>
                </a:solidFill>
                <a:latin typeface="Times New Roman" panose="02020603050405020304" pitchFamily="18" charset="0"/>
                <a:cs typeface="Times New Roman" panose="02020603050405020304" pitchFamily="18" charset="0"/>
              </a:rPr>
              <a:t>steigta pirmoji sporto klasė (32 mokiniai) V. Didžiojo gimnazijoje;</a:t>
            </a:r>
          </a:p>
          <a:p>
            <a:pPr algn="just">
              <a:spcBef>
                <a:spcPts val="0"/>
              </a:spcBef>
            </a:pPr>
            <a:r>
              <a:rPr lang="lt-LT" sz="3400" dirty="0">
                <a:solidFill>
                  <a:schemeClr val="bg1"/>
                </a:solidFill>
                <a:latin typeface="Times New Roman" panose="02020603050405020304" pitchFamily="18" charset="0"/>
                <a:cs typeface="Times New Roman" panose="02020603050405020304" pitchFamily="18" charset="0"/>
              </a:rPr>
              <a:t>Yra </a:t>
            </a:r>
            <a:r>
              <a:rPr lang="lt-LT" sz="3400" dirty="0" smtClean="0">
                <a:solidFill>
                  <a:schemeClr val="bg1"/>
                </a:solidFill>
                <a:latin typeface="Times New Roman" panose="02020603050405020304" pitchFamily="18" charset="0"/>
                <a:cs typeface="Times New Roman" panose="02020603050405020304" pitchFamily="18" charset="0"/>
              </a:rPr>
              <a:t>skatinama ir iš </a:t>
            </a:r>
            <a:r>
              <a:rPr lang="lt-LT" sz="3400" dirty="0">
                <a:solidFill>
                  <a:schemeClr val="bg1"/>
                </a:solidFill>
                <a:latin typeface="Times New Roman" panose="02020603050405020304" pitchFamily="18" charset="0"/>
                <a:cs typeface="Times New Roman" panose="02020603050405020304" pitchFamily="18" charset="0"/>
              </a:rPr>
              <a:t>dalies finansuojama Klaipėdos </a:t>
            </a:r>
            <a:r>
              <a:rPr lang="lt-LT" sz="3400" dirty="0" smtClean="0">
                <a:solidFill>
                  <a:schemeClr val="bg1"/>
                </a:solidFill>
                <a:latin typeface="Times New Roman" panose="02020603050405020304" pitchFamily="18" charset="0"/>
                <a:cs typeface="Times New Roman" panose="02020603050405020304" pitchFamily="18" charset="0"/>
              </a:rPr>
              <a:t>miesto sporto </a:t>
            </a:r>
            <a:r>
              <a:rPr lang="lt-LT" sz="3400" dirty="0">
                <a:solidFill>
                  <a:schemeClr val="bg1"/>
                </a:solidFill>
                <a:latin typeface="Times New Roman" panose="02020603050405020304" pitchFamily="18" charset="0"/>
                <a:cs typeface="Times New Roman" panose="02020603050405020304" pitchFamily="18" charset="0"/>
              </a:rPr>
              <a:t>šakų federacijų </a:t>
            </a:r>
            <a:r>
              <a:rPr lang="lt-LT" sz="3400" dirty="0" smtClean="0">
                <a:solidFill>
                  <a:schemeClr val="bg1"/>
                </a:solidFill>
                <a:latin typeface="Times New Roman" panose="02020603050405020304" pitchFamily="18" charset="0"/>
                <a:cs typeface="Times New Roman" panose="02020603050405020304" pitchFamily="18" charset="0"/>
              </a:rPr>
              <a:t>veikla;</a:t>
            </a:r>
            <a:endParaRPr lang="lt-LT" sz="3400" dirty="0">
              <a:solidFill>
                <a:schemeClr val="bg1"/>
              </a:solidFill>
              <a:latin typeface="Times New Roman" panose="02020603050405020304" pitchFamily="18" charset="0"/>
              <a:cs typeface="Times New Roman" panose="02020603050405020304" pitchFamily="18" charset="0"/>
            </a:endParaRPr>
          </a:p>
          <a:p>
            <a:pPr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Iš </a:t>
            </a:r>
            <a:r>
              <a:rPr lang="lt-LT" sz="3400" dirty="0">
                <a:solidFill>
                  <a:schemeClr val="bg1"/>
                </a:solidFill>
                <a:latin typeface="Times New Roman" panose="02020603050405020304" pitchFamily="18" charset="0"/>
                <a:cs typeface="Times New Roman" panose="02020603050405020304" pitchFamily="18" charset="0"/>
              </a:rPr>
              <a:t>dalies </a:t>
            </a:r>
            <a:r>
              <a:rPr lang="lt-LT" sz="3400" dirty="0" smtClean="0">
                <a:solidFill>
                  <a:schemeClr val="bg1"/>
                </a:solidFill>
                <a:latin typeface="Times New Roman" panose="02020603050405020304" pitchFamily="18" charset="0"/>
                <a:cs typeface="Times New Roman" panose="02020603050405020304" pitchFamily="18" charset="0"/>
              </a:rPr>
              <a:t>yra </a:t>
            </a:r>
            <a:r>
              <a:rPr lang="lt-LT" sz="3400" dirty="0">
                <a:solidFill>
                  <a:schemeClr val="bg1"/>
                </a:solidFill>
                <a:latin typeface="Times New Roman" panose="02020603050405020304" pitchFamily="18" charset="0"/>
                <a:cs typeface="Times New Roman" panose="02020603050405020304" pitchFamily="18" charset="0"/>
              </a:rPr>
              <a:t>finansuojamos Klaipėdos miestą reprezentuojančių </a:t>
            </a:r>
            <a:r>
              <a:rPr lang="lt-LT" sz="3400" dirty="0" smtClean="0">
                <a:solidFill>
                  <a:schemeClr val="bg1"/>
                </a:solidFill>
                <a:latin typeface="Times New Roman" panose="02020603050405020304" pitchFamily="18" charset="0"/>
                <a:cs typeface="Times New Roman" panose="02020603050405020304" pitchFamily="18" charset="0"/>
              </a:rPr>
              <a:t>komandų sportinės </a:t>
            </a:r>
            <a:r>
              <a:rPr lang="lt-LT" sz="3400" dirty="0">
                <a:solidFill>
                  <a:schemeClr val="bg1"/>
                </a:solidFill>
                <a:latin typeface="Times New Roman" panose="02020603050405020304" pitchFamily="18" charset="0"/>
                <a:cs typeface="Times New Roman" panose="02020603050405020304" pitchFamily="18" charset="0"/>
              </a:rPr>
              <a:t>veiklos </a:t>
            </a:r>
            <a:r>
              <a:rPr lang="lt-LT" sz="3400" dirty="0" smtClean="0">
                <a:solidFill>
                  <a:schemeClr val="bg1"/>
                </a:solidFill>
                <a:latin typeface="Times New Roman" panose="02020603050405020304" pitchFamily="18" charset="0"/>
                <a:cs typeface="Times New Roman" panose="02020603050405020304" pitchFamily="18" charset="0"/>
              </a:rPr>
              <a:t>programos;</a:t>
            </a:r>
          </a:p>
          <a:p>
            <a:pPr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Yra sistemingai keliamas sporto </a:t>
            </a:r>
            <a:r>
              <a:rPr lang="lt-LT" sz="3400" dirty="0">
                <a:solidFill>
                  <a:schemeClr val="bg1"/>
                </a:solidFill>
                <a:latin typeface="Times New Roman" panose="02020603050405020304" pitchFamily="18" charset="0"/>
                <a:cs typeface="Times New Roman" panose="02020603050405020304" pitchFamily="18" charset="0"/>
              </a:rPr>
              <a:t>įstaigų darbuotojų vadybos, kvalifikacijos ir kompetencijų </a:t>
            </a:r>
            <a:r>
              <a:rPr lang="lt-LT" sz="3400" dirty="0" smtClean="0">
                <a:solidFill>
                  <a:schemeClr val="bg1"/>
                </a:solidFill>
                <a:latin typeface="Times New Roman" panose="02020603050405020304" pitchFamily="18" charset="0"/>
                <a:cs typeface="Times New Roman" panose="02020603050405020304" pitchFamily="18" charset="0"/>
              </a:rPr>
              <a:t>lygis</a:t>
            </a:r>
          </a:p>
          <a:p>
            <a:pPr lvl="0"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Savivaldybė moka stipendijas perspektyviausiems Klaipėdos miesto sportininkams;</a:t>
            </a:r>
          </a:p>
          <a:p>
            <a:pPr lvl="0" algn="just">
              <a:lnSpc>
                <a:spcPct val="100000"/>
              </a:lnSpc>
              <a:spcBef>
                <a:spcPts val="0"/>
              </a:spcBef>
            </a:pPr>
            <a:r>
              <a:rPr lang="lt-LT" sz="3400" dirty="0" smtClean="0">
                <a:solidFill>
                  <a:schemeClr val="bg1"/>
                </a:solidFill>
                <a:latin typeface="Times New Roman" panose="02020603050405020304" pitchFamily="18" charset="0"/>
                <a:cs typeface="Times New Roman" panose="02020603050405020304" pitchFamily="18" charset="0"/>
              </a:rPr>
              <a:t>Bendradarbiaujama </a:t>
            </a:r>
            <a:r>
              <a:rPr lang="lt-LT" sz="3400" dirty="0">
                <a:solidFill>
                  <a:schemeClr val="bg1"/>
                </a:solidFill>
                <a:latin typeface="Times New Roman" panose="02020603050405020304" pitchFamily="18" charset="0"/>
                <a:cs typeface="Times New Roman" panose="02020603050405020304" pitchFamily="18" charset="0"/>
              </a:rPr>
              <a:t>daugiau nei su 100 sporto organizacijų sportui aktualiais klausimais vietiniame ir nacionaliniame </a:t>
            </a:r>
            <a:r>
              <a:rPr lang="lt-LT" sz="3400" dirty="0" smtClean="0">
                <a:solidFill>
                  <a:schemeClr val="bg1"/>
                </a:solidFill>
                <a:latin typeface="Times New Roman" panose="02020603050405020304" pitchFamily="18" charset="0"/>
                <a:cs typeface="Times New Roman" panose="02020603050405020304" pitchFamily="18" charset="0"/>
              </a:rPr>
              <a:t>lygmenyje</a:t>
            </a:r>
          </a:p>
          <a:p>
            <a:pPr>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a:latin typeface="Times New Roman" panose="02020603050405020304" pitchFamily="18" charset="0"/>
              <a:cs typeface="Times New Roman" panose="02020603050405020304" pitchFamily="18" charset="0"/>
            </a:endParaRPr>
          </a:p>
          <a:p>
            <a:endParaRPr lang="lt-LT" dirty="0"/>
          </a:p>
        </p:txBody>
      </p:sp>
      <p:pic>
        <p:nvPicPr>
          <p:cNvPr id="4" name="Paveikslėlis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88640"/>
            <a:ext cx="569642" cy="688144"/>
          </a:xfrm>
          <a:prstGeom prst="rect">
            <a:avLst/>
          </a:prstGeom>
        </p:spPr>
      </p:pic>
    </p:spTree>
    <p:extLst>
      <p:ext uri="{BB962C8B-B14F-4D97-AF65-F5344CB8AC3E}">
        <p14:creationId xmlns:p14="http://schemas.microsoft.com/office/powerpoint/2010/main" val="6552235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633845" y="365760"/>
            <a:ext cx="7886700" cy="1335048"/>
          </a:xfrm>
        </p:spPr>
        <p:txBody>
          <a:bodyPr>
            <a:normAutofit fontScale="90000"/>
          </a:bodyPr>
          <a:lstStyle/>
          <a:p>
            <a:pPr algn="ctr"/>
            <a:r>
              <a:rPr lang="lt-LT" b="1" dirty="0" smtClean="0">
                <a:solidFill>
                  <a:schemeClr val="bg1"/>
                </a:solidFill>
                <a:latin typeface="Times New Roman" panose="02020603050405020304" pitchFamily="18" charset="0"/>
                <a:cs typeface="Times New Roman" panose="02020603050405020304" pitchFamily="18" charset="0"/>
              </a:rPr>
              <a:t>Dabartinė situacija: </a:t>
            </a:r>
            <a:br>
              <a:rPr lang="lt-LT" b="1" dirty="0" smtClean="0">
                <a:solidFill>
                  <a:schemeClr val="bg1"/>
                </a:solidFill>
                <a:latin typeface="Times New Roman" panose="02020603050405020304" pitchFamily="18" charset="0"/>
                <a:cs typeface="Times New Roman" panose="02020603050405020304" pitchFamily="18" charset="0"/>
              </a:rPr>
            </a:br>
            <a:r>
              <a:rPr lang="lt-LT" b="1" dirty="0" smtClean="0">
                <a:solidFill>
                  <a:schemeClr val="bg1"/>
                </a:solidFill>
                <a:latin typeface="Times New Roman" panose="02020603050405020304" pitchFamily="18" charset="0"/>
                <a:cs typeface="Times New Roman" panose="02020603050405020304" pitchFamily="18" charset="0"/>
              </a:rPr>
              <a:t>fizinis aktyvumas ir sportas</a:t>
            </a:r>
            <a:r>
              <a:rPr lang="lt-LT" dirty="0"/>
              <a:t/>
            </a:r>
            <a:br>
              <a:rPr lang="lt-LT" dirty="0"/>
            </a:br>
            <a:endParaRPr lang="lt-LT" dirty="0"/>
          </a:p>
        </p:txBody>
      </p:sp>
      <p:sp>
        <p:nvSpPr>
          <p:cNvPr id="3" name="Turinio vietos rezervavimo ženklas 2"/>
          <p:cNvSpPr>
            <a:spLocks noGrp="1"/>
          </p:cNvSpPr>
          <p:nvPr>
            <p:ph idx="1"/>
          </p:nvPr>
        </p:nvSpPr>
        <p:spPr>
          <a:xfrm>
            <a:off x="633845" y="1412776"/>
            <a:ext cx="7886700" cy="4968551"/>
          </a:xfrm>
        </p:spPr>
        <p:txBody>
          <a:bodyPr>
            <a:normAutofit/>
          </a:bodyPr>
          <a:lstStyle/>
          <a:p>
            <a:pPr marL="0" indent="0">
              <a:lnSpc>
                <a:spcPct val="100000"/>
              </a:lnSpc>
              <a:spcBef>
                <a:spcPts val="0"/>
              </a:spcBef>
              <a:buNone/>
            </a:pPr>
            <a:r>
              <a:rPr lang="lt-LT" sz="2500" b="1" dirty="0">
                <a:latin typeface="Times New Roman" panose="02020603050405020304" pitchFamily="18" charset="0"/>
                <a:cs typeface="Times New Roman" panose="02020603050405020304" pitchFamily="18" charset="0"/>
              </a:rPr>
              <a:t> </a:t>
            </a: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a:latin typeface="Times New Roman" panose="02020603050405020304" pitchFamily="18" charset="0"/>
              <a:cs typeface="Times New Roman" panose="02020603050405020304" pitchFamily="18" charset="0"/>
            </a:endParaRPr>
          </a:p>
          <a:p>
            <a:endParaRPr lang="lt-LT" dirty="0"/>
          </a:p>
        </p:txBody>
      </p:sp>
      <p:pic>
        <p:nvPicPr>
          <p:cNvPr id="4" name="Paveikslėlis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9024" y="356296"/>
            <a:ext cx="569642" cy="688144"/>
          </a:xfrm>
          <a:prstGeom prst="rect">
            <a:avLst/>
          </a:prstGeom>
        </p:spPr>
      </p:pic>
      <p:graphicFrame>
        <p:nvGraphicFramePr>
          <p:cNvPr id="11" name="Lentelė 10"/>
          <p:cNvGraphicFramePr>
            <a:graphicFrameLocks noGrp="1"/>
          </p:cNvGraphicFramePr>
          <p:nvPr>
            <p:extLst>
              <p:ext uri="{D42A27DB-BD31-4B8C-83A1-F6EECF244321}">
                <p14:modId xmlns:p14="http://schemas.microsoft.com/office/powerpoint/2010/main" val="2242963151"/>
              </p:ext>
            </p:extLst>
          </p:nvPr>
        </p:nvGraphicFramePr>
        <p:xfrm>
          <a:off x="107504" y="1772816"/>
          <a:ext cx="8928992" cy="4827579"/>
        </p:xfrm>
        <a:graphic>
          <a:graphicData uri="http://schemas.openxmlformats.org/drawingml/2006/table">
            <a:tbl>
              <a:tblPr>
                <a:tableStyleId>{5C22544A-7EE6-4342-B048-85BDC9FD1C3A}</a:tableStyleId>
              </a:tblPr>
              <a:tblGrid>
                <a:gridCol w="360040">
                  <a:extLst>
                    <a:ext uri="{9D8B030D-6E8A-4147-A177-3AD203B41FA5}">
                      <a16:colId xmlns:a16="http://schemas.microsoft.com/office/drawing/2014/main" val="1342916295"/>
                    </a:ext>
                  </a:extLst>
                </a:gridCol>
                <a:gridCol w="1008112">
                  <a:extLst>
                    <a:ext uri="{9D8B030D-6E8A-4147-A177-3AD203B41FA5}">
                      <a16:colId xmlns:a16="http://schemas.microsoft.com/office/drawing/2014/main" val="3118373878"/>
                    </a:ext>
                  </a:extLst>
                </a:gridCol>
                <a:gridCol w="288032">
                  <a:extLst>
                    <a:ext uri="{9D8B030D-6E8A-4147-A177-3AD203B41FA5}">
                      <a16:colId xmlns:a16="http://schemas.microsoft.com/office/drawing/2014/main" val="1579084338"/>
                    </a:ext>
                  </a:extLst>
                </a:gridCol>
                <a:gridCol w="360040">
                  <a:extLst>
                    <a:ext uri="{9D8B030D-6E8A-4147-A177-3AD203B41FA5}">
                      <a16:colId xmlns:a16="http://schemas.microsoft.com/office/drawing/2014/main" val="3054221700"/>
                    </a:ext>
                  </a:extLst>
                </a:gridCol>
                <a:gridCol w="360040">
                  <a:extLst>
                    <a:ext uri="{9D8B030D-6E8A-4147-A177-3AD203B41FA5}">
                      <a16:colId xmlns:a16="http://schemas.microsoft.com/office/drawing/2014/main" val="4027020028"/>
                    </a:ext>
                  </a:extLst>
                </a:gridCol>
                <a:gridCol w="432048">
                  <a:extLst>
                    <a:ext uri="{9D8B030D-6E8A-4147-A177-3AD203B41FA5}">
                      <a16:colId xmlns:a16="http://schemas.microsoft.com/office/drawing/2014/main" val="1645422047"/>
                    </a:ext>
                  </a:extLst>
                </a:gridCol>
                <a:gridCol w="432048">
                  <a:extLst>
                    <a:ext uri="{9D8B030D-6E8A-4147-A177-3AD203B41FA5}">
                      <a16:colId xmlns:a16="http://schemas.microsoft.com/office/drawing/2014/main" val="1736028149"/>
                    </a:ext>
                  </a:extLst>
                </a:gridCol>
                <a:gridCol w="432048">
                  <a:extLst>
                    <a:ext uri="{9D8B030D-6E8A-4147-A177-3AD203B41FA5}">
                      <a16:colId xmlns:a16="http://schemas.microsoft.com/office/drawing/2014/main" val="20007"/>
                    </a:ext>
                  </a:extLst>
                </a:gridCol>
                <a:gridCol w="216024">
                  <a:extLst>
                    <a:ext uri="{9D8B030D-6E8A-4147-A177-3AD203B41FA5}">
                      <a16:colId xmlns:a16="http://schemas.microsoft.com/office/drawing/2014/main" val="20008"/>
                    </a:ext>
                  </a:extLst>
                </a:gridCol>
                <a:gridCol w="360040">
                  <a:extLst>
                    <a:ext uri="{9D8B030D-6E8A-4147-A177-3AD203B41FA5}">
                      <a16:colId xmlns:a16="http://schemas.microsoft.com/office/drawing/2014/main" val="1066543805"/>
                    </a:ext>
                  </a:extLst>
                </a:gridCol>
                <a:gridCol w="288032">
                  <a:extLst>
                    <a:ext uri="{9D8B030D-6E8A-4147-A177-3AD203B41FA5}">
                      <a16:colId xmlns:a16="http://schemas.microsoft.com/office/drawing/2014/main" val="1800806795"/>
                    </a:ext>
                  </a:extLst>
                </a:gridCol>
                <a:gridCol w="360040">
                  <a:extLst>
                    <a:ext uri="{9D8B030D-6E8A-4147-A177-3AD203B41FA5}">
                      <a16:colId xmlns:a16="http://schemas.microsoft.com/office/drawing/2014/main" val="2392670890"/>
                    </a:ext>
                  </a:extLst>
                </a:gridCol>
                <a:gridCol w="432048">
                  <a:extLst>
                    <a:ext uri="{9D8B030D-6E8A-4147-A177-3AD203B41FA5}">
                      <a16:colId xmlns:a16="http://schemas.microsoft.com/office/drawing/2014/main" val="1335999188"/>
                    </a:ext>
                  </a:extLst>
                </a:gridCol>
                <a:gridCol w="360040">
                  <a:extLst>
                    <a:ext uri="{9D8B030D-6E8A-4147-A177-3AD203B41FA5}">
                      <a16:colId xmlns:a16="http://schemas.microsoft.com/office/drawing/2014/main" val="376440967"/>
                    </a:ext>
                  </a:extLst>
                </a:gridCol>
                <a:gridCol w="386404">
                  <a:extLst>
                    <a:ext uri="{9D8B030D-6E8A-4147-A177-3AD203B41FA5}">
                      <a16:colId xmlns:a16="http://schemas.microsoft.com/office/drawing/2014/main" val="497079037"/>
                    </a:ext>
                  </a:extLst>
                </a:gridCol>
                <a:gridCol w="298630">
                  <a:extLst>
                    <a:ext uri="{9D8B030D-6E8A-4147-A177-3AD203B41FA5}">
                      <a16:colId xmlns:a16="http://schemas.microsoft.com/office/drawing/2014/main" val="2236772411"/>
                    </a:ext>
                  </a:extLst>
                </a:gridCol>
                <a:gridCol w="303871">
                  <a:extLst>
                    <a:ext uri="{9D8B030D-6E8A-4147-A177-3AD203B41FA5}">
                      <a16:colId xmlns:a16="http://schemas.microsoft.com/office/drawing/2014/main" val="2016588370"/>
                    </a:ext>
                  </a:extLst>
                </a:gridCol>
                <a:gridCol w="303871">
                  <a:extLst>
                    <a:ext uri="{9D8B030D-6E8A-4147-A177-3AD203B41FA5}">
                      <a16:colId xmlns:a16="http://schemas.microsoft.com/office/drawing/2014/main" val="852571770"/>
                    </a:ext>
                  </a:extLst>
                </a:gridCol>
                <a:gridCol w="303871">
                  <a:extLst>
                    <a:ext uri="{9D8B030D-6E8A-4147-A177-3AD203B41FA5}">
                      <a16:colId xmlns:a16="http://schemas.microsoft.com/office/drawing/2014/main" val="2339600117"/>
                    </a:ext>
                  </a:extLst>
                </a:gridCol>
                <a:gridCol w="303871">
                  <a:extLst>
                    <a:ext uri="{9D8B030D-6E8A-4147-A177-3AD203B41FA5}">
                      <a16:colId xmlns:a16="http://schemas.microsoft.com/office/drawing/2014/main" val="2641440884"/>
                    </a:ext>
                  </a:extLst>
                </a:gridCol>
                <a:gridCol w="187714">
                  <a:extLst>
                    <a:ext uri="{9D8B030D-6E8A-4147-A177-3AD203B41FA5}">
                      <a16:colId xmlns:a16="http://schemas.microsoft.com/office/drawing/2014/main" val="2037490473"/>
                    </a:ext>
                  </a:extLst>
                </a:gridCol>
                <a:gridCol w="288032">
                  <a:extLst>
                    <a:ext uri="{9D8B030D-6E8A-4147-A177-3AD203B41FA5}">
                      <a16:colId xmlns:a16="http://schemas.microsoft.com/office/drawing/2014/main" val="955263491"/>
                    </a:ext>
                  </a:extLst>
                </a:gridCol>
                <a:gridCol w="288032">
                  <a:extLst>
                    <a:ext uri="{9D8B030D-6E8A-4147-A177-3AD203B41FA5}">
                      <a16:colId xmlns:a16="http://schemas.microsoft.com/office/drawing/2014/main" val="2506802184"/>
                    </a:ext>
                  </a:extLst>
                </a:gridCol>
                <a:gridCol w="288032">
                  <a:extLst>
                    <a:ext uri="{9D8B030D-6E8A-4147-A177-3AD203B41FA5}">
                      <a16:colId xmlns:a16="http://schemas.microsoft.com/office/drawing/2014/main" val="2277166377"/>
                    </a:ext>
                  </a:extLst>
                </a:gridCol>
                <a:gridCol w="288032">
                  <a:extLst>
                    <a:ext uri="{9D8B030D-6E8A-4147-A177-3AD203B41FA5}">
                      <a16:colId xmlns:a16="http://schemas.microsoft.com/office/drawing/2014/main" val="1671721884"/>
                    </a:ext>
                  </a:extLst>
                </a:gridCol>
              </a:tblGrid>
              <a:tr h="198102">
                <a:tc rowSpan="3">
                  <a:txBody>
                    <a:bodyPr/>
                    <a:lstStyle/>
                    <a:p>
                      <a:pPr algn="ctr" fontAlgn="ctr"/>
                      <a:r>
                        <a:rPr lang="lt-LT" sz="1100" u="none" strike="noStrike" dirty="0">
                          <a:effectLst/>
                          <a:latin typeface="Times New Roman" panose="02020603050405020304" pitchFamily="18" charset="0"/>
                          <a:cs typeface="Times New Roman" panose="02020603050405020304" pitchFamily="18" charset="0"/>
                        </a:rPr>
                        <a:t>Eil. Nr.</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rowSpan="3">
                  <a:txBody>
                    <a:bodyPr/>
                    <a:lstStyle/>
                    <a:p>
                      <a:pPr algn="ctr" fontAlgn="ctr"/>
                      <a:r>
                        <a:rPr lang="lt-LT" sz="1100" u="none" strike="noStrike" dirty="0">
                          <a:effectLst/>
                          <a:latin typeface="Times New Roman" panose="02020603050405020304" pitchFamily="18" charset="0"/>
                          <a:cs typeface="Times New Roman" panose="02020603050405020304" pitchFamily="18" charset="0"/>
                        </a:rPr>
                        <a:t>Organizacijų pavadinimai</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rowSpan="3">
                  <a:txBody>
                    <a:bodyPr/>
                    <a:lstStyle/>
                    <a:p>
                      <a:pPr algn="ctr" fontAlgn="b"/>
                      <a:r>
                        <a:rPr lang="lt-LT" sz="1100" u="none" strike="noStrike" dirty="0">
                          <a:effectLst/>
                          <a:latin typeface="Times New Roman" panose="02020603050405020304" pitchFamily="18" charset="0"/>
                          <a:cs typeface="Times New Roman" panose="02020603050405020304" pitchFamily="18" charset="0"/>
                        </a:rPr>
                        <a:t>Organizacijų skaičius</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rowSpan="3">
                  <a:txBody>
                    <a:bodyPr/>
                    <a:lstStyle/>
                    <a:p>
                      <a:pPr algn="ctr" fontAlgn="b"/>
                      <a:r>
                        <a:rPr lang="lt-LT" sz="1100" u="none" strike="noStrike" dirty="0">
                          <a:effectLst/>
                          <a:latin typeface="Times New Roman" panose="02020603050405020304" pitchFamily="18" charset="0"/>
                          <a:cs typeface="Times New Roman" panose="02020603050405020304" pitchFamily="18" charset="0"/>
                        </a:rPr>
                        <a:t>Sportuojančiųjų skaičius</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rowSpan="3">
                  <a:txBody>
                    <a:bodyPr/>
                    <a:lstStyle/>
                    <a:p>
                      <a:pPr algn="ctr" fontAlgn="b"/>
                      <a:r>
                        <a:rPr lang="lt-LT" sz="1100" u="none" strike="noStrike" dirty="0">
                          <a:effectLst/>
                          <a:latin typeface="Times New Roman" panose="02020603050405020304" pitchFamily="18" charset="0"/>
                          <a:cs typeface="Times New Roman" panose="02020603050405020304" pitchFamily="18" charset="0"/>
                        </a:rPr>
                        <a:t>Iš jų moterų</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gridSpan="11">
                  <a:txBody>
                    <a:bodyPr/>
                    <a:lstStyle/>
                    <a:p>
                      <a:pPr algn="ctr" fontAlgn="ctr"/>
                      <a:r>
                        <a:rPr lang="lt-LT" sz="1100" u="none" strike="noStrike" dirty="0">
                          <a:effectLst/>
                          <a:latin typeface="Times New Roman" panose="02020603050405020304" pitchFamily="18" charset="0"/>
                          <a:cs typeface="Times New Roman" panose="02020603050405020304" pitchFamily="18" charset="0"/>
                        </a:rPr>
                        <a:t>SURENGTA</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rowSpan="3">
                  <a:txBody>
                    <a:bodyPr/>
                    <a:lstStyle/>
                    <a:p>
                      <a:pPr algn="ctr" fontAlgn="b"/>
                      <a:r>
                        <a:rPr lang="lt-LT" sz="1000" u="none" strike="noStrike">
                          <a:effectLst/>
                          <a:latin typeface="Times New Roman" panose="02020603050405020304" pitchFamily="18" charset="0"/>
                          <a:cs typeface="Times New Roman" panose="02020603050405020304" pitchFamily="18" charset="0"/>
                        </a:rPr>
                        <a:t>Išmokyta plaukti</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gridSpan="5">
                  <a:txBody>
                    <a:bodyPr/>
                    <a:lstStyle/>
                    <a:p>
                      <a:pPr algn="ctr" fontAlgn="ctr"/>
                      <a:r>
                        <a:rPr lang="lt-LT" sz="1100" u="none" strike="noStrike" dirty="0">
                          <a:effectLst/>
                          <a:latin typeface="Times New Roman" panose="02020603050405020304" pitchFamily="18" charset="0"/>
                          <a:cs typeface="Times New Roman" panose="02020603050405020304" pitchFamily="18" charset="0"/>
                        </a:rPr>
                        <a:t>Parengta sportininkų</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gridSpan="3">
                  <a:txBody>
                    <a:bodyPr/>
                    <a:lstStyle/>
                    <a:p>
                      <a:pPr algn="ctr" fontAlgn="ctr"/>
                      <a:r>
                        <a:rPr lang="lt-LT" sz="1100" u="none" strike="noStrike" dirty="0">
                          <a:effectLst/>
                          <a:latin typeface="Times New Roman" panose="02020603050405020304" pitchFamily="18" charset="0"/>
                          <a:cs typeface="Times New Roman" panose="02020603050405020304" pitchFamily="18" charset="0"/>
                        </a:rPr>
                        <a:t>Yra teisėjų</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val="2176518962"/>
                  </a:ext>
                </a:extLst>
              </a:tr>
              <a:tr h="738002">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gridSpan="3">
                  <a:txBody>
                    <a:bodyPr/>
                    <a:lstStyle/>
                    <a:p>
                      <a:pPr algn="ctr" fontAlgn="ctr"/>
                      <a:r>
                        <a:rPr lang="lt-LT" sz="1100" u="none" strike="noStrike" dirty="0">
                          <a:effectLst/>
                          <a:latin typeface="Times New Roman" panose="02020603050405020304" pitchFamily="18" charset="0"/>
                          <a:cs typeface="Times New Roman" panose="02020603050405020304" pitchFamily="18" charset="0"/>
                        </a:rPr>
                        <a:t>Sporto varžybų</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hMerge="1">
                  <a:txBody>
                    <a:bodyPr/>
                    <a:lstStyle/>
                    <a:p>
                      <a:endParaRPr lang="lt-LT"/>
                    </a:p>
                  </a:txBody>
                  <a:tcPr/>
                </a:tc>
                <a:tc hMerge="1">
                  <a:txBody>
                    <a:bodyPr/>
                    <a:lstStyle/>
                    <a:p>
                      <a:endParaRPr lang="lt-LT"/>
                    </a:p>
                  </a:txBody>
                  <a:tcPr/>
                </a:tc>
                <a:tc gridSpan="3">
                  <a:txBody>
                    <a:bodyPr/>
                    <a:lstStyle/>
                    <a:p>
                      <a:pPr algn="ctr" fontAlgn="ctr"/>
                      <a:r>
                        <a:rPr lang="lt-LT" sz="1100" u="none" strike="noStrike" dirty="0">
                          <a:effectLst/>
                          <a:latin typeface="Times New Roman" panose="02020603050405020304" pitchFamily="18" charset="0"/>
                          <a:cs typeface="Times New Roman" panose="02020603050405020304" pitchFamily="18" charset="0"/>
                        </a:rPr>
                        <a:t>Sporto visiems renginių**</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hMerge="1">
                  <a:txBody>
                    <a:bodyPr/>
                    <a:lstStyle/>
                    <a:p>
                      <a:endParaRPr lang="lt-LT"/>
                    </a:p>
                  </a:txBody>
                  <a:tcPr/>
                </a:tc>
                <a:tc hMerge="1">
                  <a:txBody>
                    <a:bodyPr/>
                    <a:lstStyle/>
                    <a:p>
                      <a:endParaRPr lang="lt-LT"/>
                    </a:p>
                  </a:txBody>
                  <a:tcPr/>
                </a:tc>
                <a:tc gridSpan="3">
                  <a:txBody>
                    <a:bodyPr/>
                    <a:lstStyle/>
                    <a:p>
                      <a:pPr algn="ctr" fontAlgn="ctr"/>
                      <a:r>
                        <a:rPr lang="lt-LT" sz="1100" u="none" strike="noStrike" dirty="0">
                          <a:effectLst/>
                          <a:latin typeface="Times New Roman" panose="02020603050405020304" pitchFamily="18" charset="0"/>
                          <a:cs typeface="Times New Roman" panose="02020603050405020304" pitchFamily="18" charset="0"/>
                        </a:rPr>
                        <a:t>Stovyklų***</a:t>
                      </a:r>
                      <a:endParaRPr lang="lt-LT" sz="11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hMerge="1">
                  <a:txBody>
                    <a:bodyPr/>
                    <a:lstStyle/>
                    <a:p>
                      <a:endParaRPr lang="lt-LT"/>
                    </a:p>
                  </a:txBody>
                  <a:tcPr/>
                </a:tc>
                <a:tc hMerge="1">
                  <a:txBody>
                    <a:bodyPr/>
                    <a:lstStyle/>
                    <a:p>
                      <a:endParaRPr lang="lt-LT"/>
                    </a:p>
                  </a:txBody>
                  <a:tcPr/>
                </a:tc>
                <a:tc gridSpan="2">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Kvalifikacijos kėlimo seminarų, konferencijų</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hMerge="1">
                  <a:txBody>
                    <a:bodyPr/>
                    <a:lstStyle/>
                    <a:p>
                      <a:endParaRPr lang="lt-LT"/>
                    </a:p>
                  </a:txBody>
                  <a:tcPr/>
                </a:tc>
                <a:tc vMerge="1">
                  <a:txBody>
                    <a:bodyPr/>
                    <a:lstStyle/>
                    <a:p>
                      <a:endParaRPr lang="lt-LT"/>
                    </a:p>
                  </a:txBody>
                  <a:tcPr/>
                </a:tc>
                <a:tc rowSpan="2">
                  <a:txBody>
                    <a:bodyPr/>
                    <a:lstStyle/>
                    <a:p>
                      <a:pPr algn="ctr" fontAlgn="b"/>
                      <a:r>
                        <a:rPr lang="lt-LT" sz="1000" u="none" strike="noStrike" dirty="0">
                          <a:effectLst/>
                          <a:latin typeface="Times New Roman" panose="02020603050405020304" pitchFamily="18" charset="0"/>
                          <a:cs typeface="Times New Roman" panose="02020603050405020304" pitchFamily="18" charset="0"/>
                        </a:rPr>
                        <a:t>Olimpinės rinktinės narių</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rowSpan="2">
                  <a:txBody>
                    <a:bodyPr/>
                    <a:lstStyle/>
                    <a:p>
                      <a:pPr algn="ctr" fontAlgn="b"/>
                      <a:r>
                        <a:rPr lang="lt-LT" sz="1000" u="none" strike="noStrike">
                          <a:effectLst/>
                          <a:latin typeface="Times New Roman" panose="02020603050405020304" pitchFamily="18" charset="0"/>
                          <a:cs typeface="Times New Roman" panose="02020603050405020304" pitchFamily="18" charset="0"/>
                        </a:rPr>
                        <a:t>Olimpinės rinktinės kandidatų</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rowSpan="2">
                  <a:txBody>
                    <a:bodyPr/>
                    <a:lstStyle/>
                    <a:p>
                      <a:pPr algn="ctr" fontAlgn="b"/>
                      <a:r>
                        <a:rPr lang="lt-LT" sz="1000" u="none" strike="noStrike">
                          <a:effectLst/>
                          <a:latin typeface="Times New Roman" panose="02020603050405020304" pitchFamily="18" charset="0"/>
                          <a:cs typeface="Times New Roman" panose="02020603050405020304" pitchFamily="18" charset="0"/>
                        </a:rPr>
                        <a:t>Nacionalinės rinktinės narių</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rowSpan="2">
                  <a:txBody>
                    <a:bodyPr/>
                    <a:lstStyle/>
                    <a:p>
                      <a:pPr algn="ctr" fontAlgn="b"/>
                      <a:r>
                        <a:rPr lang="lt-LT" sz="1000" u="none" strike="noStrike" dirty="0">
                          <a:effectLst/>
                          <a:latin typeface="Times New Roman" panose="02020603050405020304" pitchFamily="18" charset="0"/>
                          <a:cs typeface="Times New Roman" panose="02020603050405020304" pitchFamily="18" charset="0"/>
                        </a:rPr>
                        <a:t>Jaunimo rinktinės narių</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rowSpan="2">
                  <a:txBody>
                    <a:bodyPr/>
                    <a:lstStyle/>
                    <a:p>
                      <a:pPr algn="ctr" fontAlgn="b"/>
                      <a:r>
                        <a:rPr lang="lt-LT" sz="1000" u="none" strike="noStrike">
                          <a:effectLst/>
                          <a:latin typeface="Times New Roman" panose="02020603050405020304" pitchFamily="18" charset="0"/>
                          <a:cs typeface="Times New Roman" panose="02020603050405020304" pitchFamily="18" charset="0"/>
                        </a:rPr>
                        <a:t>Jaunių rinktinės narių</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rowSpan="2">
                  <a:txBody>
                    <a:bodyPr/>
                    <a:lstStyle/>
                    <a:p>
                      <a:pPr algn="ctr" fontAlgn="b"/>
                      <a:r>
                        <a:rPr lang="lt-LT" sz="1000" u="none" strike="noStrike" dirty="0">
                          <a:effectLst/>
                          <a:latin typeface="Times New Roman" panose="02020603050405020304" pitchFamily="18" charset="0"/>
                          <a:cs typeface="Times New Roman" panose="02020603050405020304" pitchFamily="18" charset="0"/>
                        </a:rPr>
                        <a:t>Nacionalinės kategorijos</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rowSpan="2">
                  <a:txBody>
                    <a:bodyPr/>
                    <a:lstStyle/>
                    <a:p>
                      <a:pPr algn="ctr" fontAlgn="b"/>
                      <a:r>
                        <a:rPr lang="lt-LT" sz="1000" u="none" strike="noStrike">
                          <a:effectLst/>
                          <a:latin typeface="Times New Roman" panose="02020603050405020304" pitchFamily="18" charset="0"/>
                          <a:cs typeface="Times New Roman" panose="02020603050405020304" pitchFamily="18" charset="0"/>
                        </a:rPr>
                        <a:t>Tarptautinės kategorijos</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rowSpan="2">
                  <a:txBody>
                    <a:bodyPr/>
                    <a:lstStyle/>
                    <a:p>
                      <a:pPr algn="ctr" fontAlgn="b"/>
                      <a:r>
                        <a:rPr lang="lt-LT" sz="1000" u="none" strike="noStrike">
                          <a:effectLst/>
                          <a:latin typeface="Times New Roman" panose="02020603050405020304" pitchFamily="18" charset="0"/>
                          <a:cs typeface="Times New Roman" panose="02020603050405020304" pitchFamily="18" charset="0"/>
                        </a:rPr>
                        <a:t>Kitų kategorijų</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extLst>
                  <a:ext uri="{0D108BD9-81ED-4DB2-BD59-A6C34878D82A}">
                    <a16:rowId xmlns:a16="http://schemas.microsoft.com/office/drawing/2014/main" val="2871658376"/>
                  </a:ext>
                </a:extLst>
              </a:tr>
              <a:tr h="462719">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a:txBody>
                    <a:bodyPr/>
                    <a:lstStyle/>
                    <a:p>
                      <a:pPr algn="ctr" fontAlgn="b"/>
                      <a:r>
                        <a:rPr lang="lt-LT" sz="900" u="none" strike="noStrike" dirty="0">
                          <a:effectLst/>
                          <a:latin typeface="Times New Roman" panose="02020603050405020304" pitchFamily="18" charset="0"/>
                          <a:cs typeface="Times New Roman" panose="02020603050405020304" pitchFamily="18" charset="0"/>
                        </a:rPr>
                        <a:t>Varžybų sk.</a:t>
                      </a:r>
                      <a:endParaRPr lang="lt-LT" sz="9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900" u="none" strike="noStrike" dirty="0">
                          <a:effectLst/>
                          <a:latin typeface="Times New Roman" panose="02020603050405020304" pitchFamily="18" charset="0"/>
                          <a:cs typeface="Times New Roman" panose="02020603050405020304" pitchFamily="18" charset="0"/>
                        </a:rPr>
                        <a:t>Dalyvių sk.</a:t>
                      </a:r>
                      <a:endParaRPr lang="lt-LT" sz="9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900" u="none" strike="noStrike" dirty="0">
                          <a:effectLst/>
                          <a:latin typeface="Times New Roman" panose="02020603050405020304" pitchFamily="18" charset="0"/>
                          <a:cs typeface="Times New Roman" panose="02020603050405020304" pitchFamily="18" charset="0"/>
                        </a:rPr>
                        <a:t>Iš jų moterų</a:t>
                      </a:r>
                      <a:endParaRPr lang="lt-LT" sz="9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900" u="none" strike="noStrike" dirty="0">
                          <a:effectLst/>
                          <a:latin typeface="Times New Roman" panose="02020603050405020304" pitchFamily="18" charset="0"/>
                          <a:cs typeface="Times New Roman" panose="02020603050405020304" pitchFamily="18" charset="0"/>
                        </a:rPr>
                        <a:t>Renginių sk.</a:t>
                      </a:r>
                      <a:endParaRPr lang="lt-LT" sz="9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900" u="none" strike="noStrike" dirty="0">
                          <a:effectLst/>
                          <a:latin typeface="Times New Roman" panose="02020603050405020304" pitchFamily="18" charset="0"/>
                          <a:cs typeface="Times New Roman" panose="02020603050405020304" pitchFamily="18" charset="0"/>
                        </a:rPr>
                        <a:t>Dalyvių sk.</a:t>
                      </a:r>
                      <a:endParaRPr lang="lt-LT" sz="9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900" u="none" strike="noStrike" dirty="0">
                          <a:effectLst/>
                          <a:latin typeface="Times New Roman" panose="02020603050405020304" pitchFamily="18" charset="0"/>
                          <a:cs typeface="Times New Roman" panose="02020603050405020304" pitchFamily="18" charset="0"/>
                        </a:rPr>
                        <a:t>Iš jų moterų</a:t>
                      </a:r>
                      <a:endParaRPr lang="lt-LT" sz="9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900" u="none" strike="noStrike" dirty="0">
                          <a:effectLst/>
                          <a:latin typeface="Times New Roman" panose="02020603050405020304" pitchFamily="18" charset="0"/>
                          <a:cs typeface="Times New Roman" panose="02020603050405020304" pitchFamily="18" charset="0"/>
                        </a:rPr>
                        <a:t>Stovyklų sk.</a:t>
                      </a:r>
                      <a:endParaRPr lang="lt-LT" sz="9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900" u="none" strike="noStrike" dirty="0">
                          <a:effectLst/>
                          <a:latin typeface="Times New Roman" panose="02020603050405020304" pitchFamily="18" charset="0"/>
                          <a:cs typeface="Times New Roman" panose="02020603050405020304" pitchFamily="18" charset="0"/>
                        </a:rPr>
                        <a:t>Dienų sk.</a:t>
                      </a:r>
                      <a:endParaRPr lang="lt-LT" sz="9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900" u="none" strike="noStrike" dirty="0">
                          <a:effectLst/>
                          <a:latin typeface="Times New Roman" panose="02020603050405020304" pitchFamily="18" charset="0"/>
                          <a:cs typeface="Times New Roman" panose="02020603050405020304" pitchFamily="18" charset="0"/>
                        </a:rPr>
                        <a:t>Dalyvių sk.****</a:t>
                      </a:r>
                      <a:endParaRPr lang="lt-LT" sz="9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1000" u="none" strike="noStrike" dirty="0">
                          <a:effectLst/>
                          <a:latin typeface="Times New Roman" panose="02020603050405020304" pitchFamily="18" charset="0"/>
                          <a:cs typeface="Times New Roman" panose="02020603050405020304" pitchFamily="18" charset="0"/>
                        </a:rPr>
                        <a:t>Renginių sk.</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a:txBody>
                    <a:bodyPr/>
                    <a:lstStyle/>
                    <a:p>
                      <a:pPr algn="ctr" fontAlgn="b"/>
                      <a:r>
                        <a:rPr lang="lt-LT" sz="1000" u="none" strike="noStrike" dirty="0">
                          <a:effectLst/>
                          <a:latin typeface="Times New Roman" panose="02020603050405020304" pitchFamily="18" charset="0"/>
                          <a:cs typeface="Times New Roman" panose="02020603050405020304" pitchFamily="18" charset="0"/>
                        </a:rPr>
                        <a:t>Dalyvių sk.</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vert="vert270" anchor="b"/>
                </a:tc>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tc vMerge="1">
                  <a:txBody>
                    <a:bodyPr/>
                    <a:lstStyle/>
                    <a:p>
                      <a:endParaRPr lang="lt-LT"/>
                    </a:p>
                  </a:txBody>
                  <a:tcPr/>
                </a:tc>
                <a:extLst>
                  <a:ext uri="{0D108BD9-81ED-4DB2-BD59-A6C34878D82A}">
                    <a16:rowId xmlns:a16="http://schemas.microsoft.com/office/drawing/2014/main" val="3457259049"/>
                  </a:ext>
                </a:extLst>
              </a:tr>
              <a:tr h="198102">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3</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4</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5</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6</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7</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9</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10</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11</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12</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13</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14</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15</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16</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17</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19</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20</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21</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22</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23</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24</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25</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552840310"/>
                  </a:ext>
                </a:extLst>
              </a:tr>
              <a:tr h="379793">
                <a:tc>
                  <a:txBody>
                    <a:bodyPr/>
                    <a:lstStyle/>
                    <a:p>
                      <a:pPr algn="ctr" fontAlgn="t"/>
                      <a:r>
                        <a:rPr lang="lt-LT" sz="1000" u="none" strike="noStrike" dirty="0">
                          <a:effectLst/>
                          <a:latin typeface="Times New Roman" panose="02020603050405020304" pitchFamily="18" charset="0"/>
                          <a:cs typeface="Times New Roman" panose="02020603050405020304" pitchFamily="18" charset="0"/>
                        </a:rPr>
                        <a:t>1.</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l" fontAlgn="t"/>
                      <a:r>
                        <a:rPr lang="lt-LT" sz="1000" u="none" strike="noStrike" dirty="0">
                          <a:effectLst/>
                          <a:latin typeface="Times New Roman" panose="02020603050405020304" pitchFamily="18" charset="0"/>
                          <a:cs typeface="Times New Roman" panose="02020603050405020304" pitchFamily="18" charset="0"/>
                        </a:rPr>
                        <a:t>Sporto klubai*</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58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5435</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1388</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878</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12694</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4182</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180</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8298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3189</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106</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654</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9756</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26</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608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20</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6</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7</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43</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45</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48</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49</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12</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65</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2023775040"/>
                  </a:ext>
                </a:extLst>
              </a:tr>
              <a:tr h="379793">
                <a:tc>
                  <a:txBody>
                    <a:bodyPr/>
                    <a:lstStyle/>
                    <a:p>
                      <a:pPr algn="ctr" fontAlgn="t"/>
                      <a:r>
                        <a:rPr lang="lt-LT" sz="1000" u="none" strike="noStrike">
                          <a:effectLst/>
                          <a:latin typeface="Times New Roman" panose="02020603050405020304" pitchFamily="18" charset="0"/>
                          <a:cs typeface="Times New Roman" panose="02020603050405020304" pitchFamily="18" charset="0"/>
                        </a:rPr>
                        <a:t>2.</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l" fontAlgn="t"/>
                      <a:r>
                        <a:rPr lang="lt-LT" sz="1000" u="none" strike="noStrike" dirty="0">
                          <a:effectLst/>
                          <a:latin typeface="Times New Roman" panose="02020603050405020304" pitchFamily="18" charset="0"/>
                          <a:cs typeface="Times New Roman" panose="02020603050405020304" pitchFamily="18" charset="0"/>
                        </a:rPr>
                        <a:t>Sporto viešosios įstaigos</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30</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4917</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728</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719</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8115</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2591</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254</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8596</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2564</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102</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1378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6358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39</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2156</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172</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2</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17</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10</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26</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11</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5</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16</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1464195197"/>
                  </a:ext>
                </a:extLst>
              </a:tr>
              <a:tr h="614118">
                <a:tc>
                  <a:txBody>
                    <a:bodyPr/>
                    <a:lstStyle/>
                    <a:p>
                      <a:pPr algn="ctr" fontAlgn="t"/>
                      <a:r>
                        <a:rPr lang="lt-LT" sz="1000" u="none" strike="noStrike">
                          <a:effectLst/>
                          <a:latin typeface="Times New Roman" panose="02020603050405020304" pitchFamily="18" charset="0"/>
                          <a:cs typeface="Times New Roman" panose="02020603050405020304" pitchFamily="18" charset="0"/>
                        </a:rPr>
                        <a:t>3.</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l" fontAlgn="t"/>
                      <a:r>
                        <a:rPr lang="lt-LT" sz="1000" u="none" strike="noStrike" dirty="0">
                          <a:effectLst/>
                          <a:latin typeface="Times New Roman" panose="02020603050405020304" pitchFamily="18" charset="0"/>
                          <a:cs typeface="Times New Roman" panose="02020603050405020304" pitchFamily="18" charset="0"/>
                        </a:rPr>
                        <a:t>Miestų, rajonų sporto federacijos, sąjungos, asociacijos, komitetai*</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11</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563</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5317</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1395</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32</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1956</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567</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15</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98</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1296</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10</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204</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64</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6</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73</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570266528"/>
                  </a:ext>
                </a:extLst>
              </a:tr>
              <a:tr h="569689">
                <a:tc>
                  <a:txBody>
                    <a:bodyPr/>
                    <a:lstStyle/>
                    <a:p>
                      <a:pPr algn="ctr" fontAlgn="t"/>
                      <a:r>
                        <a:rPr lang="lt-LT" sz="1000" u="none" strike="noStrike">
                          <a:effectLst/>
                          <a:latin typeface="Times New Roman" panose="02020603050405020304" pitchFamily="18" charset="0"/>
                          <a:cs typeface="Times New Roman" panose="02020603050405020304" pitchFamily="18" charset="0"/>
                        </a:rPr>
                        <a:t>4.</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l" fontAlgn="t"/>
                      <a:r>
                        <a:rPr lang="lt-LT" sz="1000" u="none" strike="noStrike" dirty="0">
                          <a:effectLst/>
                          <a:latin typeface="Times New Roman" panose="02020603050405020304" pitchFamily="18" charset="0"/>
                          <a:cs typeface="Times New Roman" panose="02020603050405020304" pitchFamily="18" charset="0"/>
                        </a:rPr>
                        <a:t>Savivaldybės administracijos sporto padalinys</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5175</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1250</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2320085231"/>
                  </a:ext>
                </a:extLst>
              </a:tr>
              <a:tr h="379793">
                <a:tc>
                  <a:txBody>
                    <a:bodyPr/>
                    <a:lstStyle/>
                    <a:p>
                      <a:pPr algn="ctr" fontAlgn="t"/>
                      <a:r>
                        <a:rPr lang="lt-LT" sz="1000" u="none" strike="noStrike">
                          <a:effectLst/>
                          <a:latin typeface="Times New Roman" panose="02020603050405020304" pitchFamily="18" charset="0"/>
                          <a:cs typeface="Times New Roman" panose="02020603050405020304" pitchFamily="18" charset="0"/>
                        </a:rPr>
                        <a:t>5.</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l" fontAlgn="t"/>
                      <a:r>
                        <a:rPr lang="lt-LT" sz="1000" u="none" strike="noStrike" dirty="0">
                          <a:effectLst/>
                          <a:latin typeface="Times New Roman" panose="02020603050405020304" pitchFamily="18" charset="0"/>
                          <a:cs typeface="Times New Roman" panose="02020603050405020304" pitchFamily="18" charset="0"/>
                        </a:rPr>
                        <a:t>Sporto įmonės (AB, UAB)</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4</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 </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4</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1428496217"/>
                  </a:ext>
                </a:extLst>
              </a:tr>
              <a:tr h="379793">
                <a:tc>
                  <a:txBody>
                    <a:bodyPr/>
                    <a:lstStyle/>
                    <a:p>
                      <a:pPr algn="ctr" fontAlgn="t"/>
                      <a:r>
                        <a:rPr lang="lt-LT" sz="1000" u="none" strike="noStrike">
                          <a:effectLst/>
                          <a:latin typeface="Times New Roman" panose="02020603050405020304" pitchFamily="18" charset="0"/>
                          <a:cs typeface="Times New Roman" panose="02020603050405020304" pitchFamily="18" charset="0"/>
                        </a:rPr>
                        <a:t>6.</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l" fontAlgn="t"/>
                      <a:r>
                        <a:rPr lang="lt-LT" sz="1000" u="none" strike="noStrike" dirty="0">
                          <a:effectLst/>
                          <a:latin typeface="Times New Roman" panose="02020603050405020304" pitchFamily="18" charset="0"/>
                          <a:cs typeface="Times New Roman" panose="02020603050405020304" pitchFamily="18" charset="0"/>
                        </a:rPr>
                        <a:t>Sporto padalinio SUC</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5</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3115</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913</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259</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9091</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3419</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18</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1637</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499</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132</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1244</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5722</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11</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20</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947</a:t>
                      </a:r>
                      <a:endParaRPr lang="lt-LT" sz="1000" b="0"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 </a:t>
                      </a:r>
                      <a:endParaRPr lang="lt-LT" sz="1000" b="0" i="0" u="none" strike="noStrike">
                        <a:solidFill>
                          <a:srgbClr val="FFFFFF"/>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10</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19</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21</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49</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37</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11</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33</a:t>
                      </a:r>
                      <a:endParaRPr lang="lt-LT"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4250500147"/>
                  </a:ext>
                </a:extLst>
              </a:tr>
              <a:tr h="379793">
                <a:tc>
                  <a:txBody>
                    <a:bodyPr/>
                    <a:lstStyle/>
                    <a:p>
                      <a:pPr algn="l" fontAlgn="b"/>
                      <a:r>
                        <a:rPr lang="lt-LT" sz="1000" u="none" strike="noStrike">
                          <a:effectLst/>
                          <a:latin typeface="Times New Roman" panose="02020603050405020304" pitchFamily="18" charset="0"/>
                          <a:cs typeface="Times New Roman" panose="02020603050405020304" pitchFamily="18" charset="0"/>
                        </a:rPr>
                        <a:t> </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b"/>
                </a:tc>
                <a:tc>
                  <a:txBody>
                    <a:bodyPr/>
                    <a:lstStyle/>
                    <a:p>
                      <a:pPr algn="r" fontAlgn="t"/>
                      <a:r>
                        <a:rPr lang="lt-LT" sz="1000" u="none" strike="noStrike">
                          <a:effectLst/>
                          <a:latin typeface="Times New Roman" panose="02020603050405020304" pitchFamily="18" charset="0"/>
                          <a:cs typeface="Times New Roman" panose="02020603050405020304" pitchFamily="18" charset="0"/>
                        </a:rPr>
                        <a:t>Iš viso 2018 m.:</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105</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13467</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3029</a:t>
                      </a:r>
                      <a:endParaRPr lang="lt-LT" sz="1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2419</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35217</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11587</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492</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25662</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8069</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355</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3374</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23132</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86</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2988</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1139</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9</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25</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79</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a:effectLst/>
                          <a:latin typeface="Times New Roman" panose="02020603050405020304" pitchFamily="18" charset="0"/>
                          <a:cs typeface="Times New Roman" panose="02020603050405020304" pitchFamily="18" charset="0"/>
                        </a:rPr>
                        <a:t>76</a:t>
                      </a:r>
                      <a:endParaRPr lang="lt-LT" sz="1000" b="1" i="0" u="none" strike="noStrike">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123</a:t>
                      </a:r>
                      <a:endParaRPr lang="lt-LT" sz="1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165</a:t>
                      </a:r>
                      <a:endParaRPr lang="lt-LT" sz="1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34</a:t>
                      </a:r>
                      <a:endParaRPr lang="lt-LT" sz="1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tc>
                  <a:txBody>
                    <a:bodyPr/>
                    <a:lstStyle/>
                    <a:p>
                      <a:pPr algn="ctr" fontAlgn="ctr"/>
                      <a:r>
                        <a:rPr lang="lt-LT" sz="1000" u="none" strike="noStrike" dirty="0">
                          <a:effectLst/>
                          <a:latin typeface="Times New Roman" panose="02020603050405020304" pitchFamily="18" charset="0"/>
                          <a:cs typeface="Times New Roman" panose="02020603050405020304" pitchFamily="18" charset="0"/>
                        </a:rPr>
                        <a:t>191</a:t>
                      </a:r>
                      <a:endParaRPr lang="lt-LT" sz="10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2734909242"/>
                  </a:ext>
                </a:extLst>
              </a:tr>
            </a:tbl>
          </a:graphicData>
        </a:graphic>
      </p:graphicFrame>
    </p:spTree>
    <p:extLst>
      <p:ext uri="{BB962C8B-B14F-4D97-AF65-F5344CB8AC3E}">
        <p14:creationId xmlns:p14="http://schemas.microsoft.com/office/powerpoint/2010/main" val="34804518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188640"/>
            <a:ext cx="8229600" cy="1512168"/>
          </a:xfrm>
        </p:spPr>
        <p:txBody>
          <a:bodyPr>
            <a:noAutofit/>
          </a:bodyPr>
          <a:lstStyle/>
          <a:p>
            <a:r>
              <a:rPr lang="lt-LT" sz="3500" b="1" dirty="0" smtClean="0">
                <a:solidFill>
                  <a:schemeClr val="bg1"/>
                </a:solidFill>
                <a:latin typeface="Times New Roman" panose="02020603050405020304" pitchFamily="18" charset="0"/>
                <a:cs typeface="Times New Roman" panose="02020603050405020304" pitchFamily="18" charset="0"/>
              </a:rPr>
              <a:t/>
            </a:r>
            <a:br>
              <a:rPr lang="lt-LT" sz="3500" b="1" dirty="0" smtClean="0">
                <a:solidFill>
                  <a:schemeClr val="bg1"/>
                </a:solidFill>
                <a:latin typeface="Times New Roman" panose="02020603050405020304" pitchFamily="18" charset="0"/>
                <a:cs typeface="Times New Roman" panose="02020603050405020304" pitchFamily="18" charset="0"/>
              </a:rPr>
            </a:br>
            <a:r>
              <a:rPr lang="lt-LT" sz="3500" b="1" dirty="0" smtClean="0">
                <a:solidFill>
                  <a:schemeClr val="bg1"/>
                </a:solidFill>
                <a:latin typeface="Times New Roman" panose="02020603050405020304" pitchFamily="18" charset="0"/>
                <a:cs typeface="Times New Roman" panose="02020603050405020304" pitchFamily="18" charset="0"/>
              </a:rPr>
              <a:t>Dabartinė situacija: </a:t>
            </a:r>
            <a:br>
              <a:rPr lang="lt-LT" sz="3500" b="1" dirty="0" smtClean="0">
                <a:solidFill>
                  <a:schemeClr val="bg1"/>
                </a:solidFill>
                <a:latin typeface="Times New Roman" panose="02020603050405020304" pitchFamily="18" charset="0"/>
                <a:cs typeface="Times New Roman" panose="02020603050405020304" pitchFamily="18" charset="0"/>
              </a:rPr>
            </a:br>
            <a:r>
              <a:rPr lang="lt-LT" sz="3000" b="1" dirty="0">
                <a:solidFill>
                  <a:schemeClr val="bg1"/>
                </a:solidFill>
                <a:latin typeface="Times New Roman" panose="02020603050405020304" pitchFamily="18" charset="0"/>
                <a:cs typeface="Times New Roman" panose="02020603050405020304" pitchFamily="18" charset="0"/>
              </a:rPr>
              <a:t>savivaldybės finansavimas sportui </a:t>
            </a:r>
            <a:r>
              <a:rPr lang="lt-LT" sz="3000" b="1" dirty="0" smtClean="0">
                <a:solidFill>
                  <a:schemeClr val="bg1"/>
                </a:solidFill>
                <a:latin typeface="Times New Roman" panose="02020603050405020304" pitchFamily="18" charset="0"/>
                <a:cs typeface="Times New Roman" panose="02020603050405020304" pitchFamily="18" charset="0"/>
              </a:rPr>
              <a:t>ir kūno kultūrai 2016 </a:t>
            </a:r>
            <a:r>
              <a:rPr lang="lt-LT" sz="3000" b="1" dirty="0">
                <a:solidFill>
                  <a:schemeClr val="bg1"/>
                </a:solidFill>
                <a:latin typeface="Times New Roman" panose="02020603050405020304" pitchFamily="18" charset="0"/>
                <a:cs typeface="Times New Roman" panose="02020603050405020304" pitchFamily="18" charset="0"/>
              </a:rPr>
              <a:t>– 2018 </a:t>
            </a:r>
            <a:r>
              <a:rPr lang="lt-LT" sz="3000" b="1" dirty="0" smtClean="0">
                <a:solidFill>
                  <a:schemeClr val="bg1"/>
                </a:solidFill>
                <a:latin typeface="Times New Roman" panose="02020603050405020304" pitchFamily="18" charset="0"/>
                <a:cs typeface="Times New Roman" panose="02020603050405020304" pitchFamily="18" charset="0"/>
              </a:rPr>
              <a:t>metais</a:t>
            </a:r>
            <a:r>
              <a:rPr lang="lt-LT" sz="3500" dirty="0">
                <a:solidFill>
                  <a:schemeClr val="bg1"/>
                </a:solidFill>
                <a:latin typeface="Times New Roman" panose="02020603050405020304" pitchFamily="18" charset="0"/>
                <a:cs typeface="Times New Roman" panose="02020603050405020304" pitchFamily="18" charset="0"/>
              </a:rPr>
              <a:t/>
            </a:r>
            <a:br>
              <a:rPr lang="lt-LT" sz="3500" dirty="0">
                <a:solidFill>
                  <a:schemeClr val="bg1"/>
                </a:solidFill>
                <a:latin typeface="Times New Roman" panose="02020603050405020304" pitchFamily="18" charset="0"/>
                <a:cs typeface="Times New Roman" panose="02020603050405020304" pitchFamily="18" charset="0"/>
              </a:rPr>
            </a:br>
            <a:endParaRPr lang="lt-LT" sz="3500"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p:txBody>
          <a:bodyPr>
            <a:normAutofit/>
          </a:bodyPr>
          <a:lstStyle/>
          <a:p>
            <a:pPr marL="0" indent="0" algn="just">
              <a:buNone/>
            </a:pPr>
            <a:r>
              <a:rPr lang="lt-LT" sz="2500" b="1" dirty="0">
                <a:latin typeface="Times New Roman" panose="02020603050405020304" pitchFamily="18" charset="0"/>
                <a:cs typeface="Times New Roman" panose="02020603050405020304" pitchFamily="18" charset="0"/>
              </a:rPr>
              <a:t> </a:t>
            </a:r>
            <a:endParaRPr lang="lt-LT" sz="2500" b="1" dirty="0" smtClean="0">
              <a:latin typeface="Times New Roman" panose="02020603050405020304" pitchFamily="18" charset="0"/>
              <a:cs typeface="Times New Roman" panose="02020603050405020304" pitchFamily="18" charset="0"/>
            </a:endParaRPr>
          </a:p>
          <a:p>
            <a:endParaRPr lang="lt-LT" sz="1800" b="1" i="1" dirty="0" smtClean="0">
              <a:solidFill>
                <a:schemeClr val="bg1"/>
              </a:solidFill>
              <a:latin typeface="Times New Roman" panose="02020603050405020304" pitchFamily="18" charset="0"/>
              <a:cs typeface="Times New Roman" panose="02020603050405020304" pitchFamily="18" charset="0"/>
            </a:endParaRPr>
          </a:p>
          <a:p>
            <a:pPr marL="0" indent="0">
              <a:lnSpc>
                <a:spcPct val="100000"/>
              </a:lnSpc>
              <a:spcBef>
                <a:spcPts val="0"/>
              </a:spcBef>
              <a:buNone/>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a:latin typeface="Times New Roman" panose="02020603050405020304" pitchFamily="18" charset="0"/>
              <a:cs typeface="Times New Roman" panose="02020603050405020304" pitchFamily="18" charset="0"/>
            </a:endParaRPr>
          </a:p>
          <a:p>
            <a:endParaRPr lang="lt-LT" dirty="0"/>
          </a:p>
        </p:txBody>
      </p:sp>
      <p:pic>
        <p:nvPicPr>
          <p:cNvPr id="4" name="Paveikslėlis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188640"/>
            <a:ext cx="569642" cy="688144"/>
          </a:xfrm>
          <a:prstGeom prst="rect">
            <a:avLst/>
          </a:prstGeom>
        </p:spPr>
      </p:pic>
      <p:graphicFrame>
        <p:nvGraphicFramePr>
          <p:cNvPr id="5" name="Lentelė 4"/>
          <p:cNvGraphicFramePr>
            <a:graphicFrameLocks noGrp="1"/>
          </p:cNvGraphicFramePr>
          <p:nvPr>
            <p:extLst/>
          </p:nvPr>
        </p:nvGraphicFramePr>
        <p:xfrm>
          <a:off x="395537" y="2093714"/>
          <a:ext cx="8352926" cy="4269129"/>
        </p:xfrm>
        <a:graphic>
          <a:graphicData uri="http://schemas.openxmlformats.org/drawingml/2006/table">
            <a:tbl>
              <a:tblPr firstRow="1" firstCol="1" bandRow="1">
                <a:tableStyleId>{5C22544A-7EE6-4342-B048-85BDC9FD1C3A}</a:tableStyleId>
              </a:tblPr>
              <a:tblGrid>
                <a:gridCol w="4177446">
                  <a:extLst>
                    <a:ext uri="{9D8B030D-6E8A-4147-A177-3AD203B41FA5}">
                      <a16:colId xmlns:a16="http://schemas.microsoft.com/office/drawing/2014/main" val="3775941878"/>
                    </a:ext>
                  </a:extLst>
                </a:gridCol>
                <a:gridCol w="1391499">
                  <a:extLst>
                    <a:ext uri="{9D8B030D-6E8A-4147-A177-3AD203B41FA5}">
                      <a16:colId xmlns:a16="http://schemas.microsoft.com/office/drawing/2014/main" val="3377456697"/>
                    </a:ext>
                  </a:extLst>
                </a:gridCol>
                <a:gridCol w="1392482">
                  <a:extLst>
                    <a:ext uri="{9D8B030D-6E8A-4147-A177-3AD203B41FA5}">
                      <a16:colId xmlns:a16="http://schemas.microsoft.com/office/drawing/2014/main" val="452386245"/>
                    </a:ext>
                  </a:extLst>
                </a:gridCol>
                <a:gridCol w="1391499">
                  <a:extLst>
                    <a:ext uri="{9D8B030D-6E8A-4147-A177-3AD203B41FA5}">
                      <a16:colId xmlns:a16="http://schemas.microsoft.com/office/drawing/2014/main" val="2042685860"/>
                    </a:ext>
                  </a:extLst>
                </a:gridCol>
              </a:tblGrid>
              <a:tr h="615206">
                <a:tc>
                  <a:txBody>
                    <a:bodyPr/>
                    <a:lstStyle/>
                    <a:p>
                      <a:pPr algn="ctr">
                        <a:lnSpc>
                          <a:spcPct val="107000"/>
                        </a:lnSpc>
                        <a:spcAft>
                          <a:spcPts val="0"/>
                        </a:spcAft>
                      </a:pPr>
                      <a:r>
                        <a:rPr lang="lt-LT" sz="1800" b="1" dirty="0">
                          <a:effectLst/>
                        </a:rPr>
                        <a:t>Pavadinimas</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a:effectLst/>
                        </a:rPr>
                        <a:t>2016 m./Eur</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a:effectLst/>
                        </a:rPr>
                        <a:t>2017 m./Eur</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a:effectLst/>
                        </a:rPr>
                        <a:t>2018 m./Eur</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05372126"/>
                  </a:ext>
                </a:extLst>
              </a:tr>
              <a:tr h="629587">
                <a:tc>
                  <a:txBody>
                    <a:bodyPr/>
                    <a:lstStyle/>
                    <a:p>
                      <a:pPr>
                        <a:lnSpc>
                          <a:spcPct val="107000"/>
                        </a:lnSpc>
                        <a:spcAft>
                          <a:spcPts val="0"/>
                        </a:spcAft>
                      </a:pPr>
                      <a:r>
                        <a:rPr lang="lt-LT" sz="1800" b="1" dirty="0">
                          <a:effectLst/>
                        </a:rPr>
                        <a:t>Savivaldybės biudžeto lėšos skiriamos kūno kultūrai ir sportui</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6 792 920</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a:effectLst/>
                        </a:rPr>
                        <a:t>10 914 870</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a:effectLst/>
                        </a:rPr>
                        <a:t>11 726 600</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01075036"/>
                  </a:ext>
                </a:extLst>
              </a:tr>
              <a:tr h="648072">
                <a:tc>
                  <a:txBody>
                    <a:bodyPr/>
                    <a:lstStyle/>
                    <a:p>
                      <a:pPr>
                        <a:lnSpc>
                          <a:spcPct val="107000"/>
                        </a:lnSpc>
                        <a:spcAft>
                          <a:spcPts val="0"/>
                        </a:spcAft>
                      </a:pPr>
                      <a:r>
                        <a:rPr lang="lt-LT" sz="1800" b="1" dirty="0">
                          <a:effectLst/>
                        </a:rPr>
                        <a:t>Lėšų sportui procentas nuo bendro Klaipėdos m. savivaldybės biudžeto</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4, 68 </a:t>
                      </a:r>
                      <a:r>
                        <a:rPr lang="lt-LT" sz="1800" b="1" dirty="0" smtClean="0">
                          <a:effectLst/>
                        </a:rPr>
                        <a:t>proc.</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6,75 </a:t>
                      </a:r>
                      <a:r>
                        <a:rPr lang="lt-LT" sz="1800" b="1" dirty="0" smtClean="0">
                          <a:effectLst/>
                        </a:rPr>
                        <a:t>proc.</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7,02 </a:t>
                      </a:r>
                      <a:r>
                        <a:rPr lang="lt-LT" sz="1800" b="1" dirty="0" smtClean="0">
                          <a:effectLst/>
                        </a:rPr>
                        <a:t>proc.</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66144937"/>
                  </a:ext>
                </a:extLst>
              </a:tr>
              <a:tr h="936104">
                <a:tc>
                  <a:txBody>
                    <a:bodyPr/>
                    <a:lstStyle/>
                    <a:p>
                      <a:pPr>
                        <a:lnSpc>
                          <a:spcPct val="107000"/>
                        </a:lnSpc>
                        <a:spcAft>
                          <a:spcPts val="0"/>
                        </a:spcAft>
                      </a:pPr>
                      <a:r>
                        <a:rPr lang="lt-LT" sz="1800" b="1">
                          <a:effectLst/>
                        </a:rPr>
                        <a:t>Savivaldybės skiriamos lėšos sporto mokymo įstaigoms, sporto centrams išlaikyti </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3 518 650</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4 095 500</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4 836 00</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6713688"/>
                  </a:ext>
                </a:extLst>
              </a:tr>
              <a:tr h="936104">
                <a:tc>
                  <a:txBody>
                    <a:bodyPr/>
                    <a:lstStyle/>
                    <a:p>
                      <a:pPr>
                        <a:lnSpc>
                          <a:spcPct val="107000"/>
                        </a:lnSpc>
                        <a:spcAft>
                          <a:spcPts val="0"/>
                        </a:spcAft>
                      </a:pPr>
                      <a:r>
                        <a:rPr lang="lt-LT" sz="1800" b="1">
                          <a:effectLst/>
                        </a:rPr>
                        <a:t>Savivaldybės skiriamos lėšos nevyriausybinių sporto organizacijų sporto programoms ir projektams finansuoti </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a:effectLst/>
                        </a:rPr>
                        <a:t>1 824 200</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2 035 200</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1 907 000</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46351760"/>
                  </a:ext>
                </a:extLst>
              </a:tr>
              <a:tr h="504056">
                <a:tc>
                  <a:txBody>
                    <a:bodyPr/>
                    <a:lstStyle/>
                    <a:p>
                      <a:pPr>
                        <a:lnSpc>
                          <a:spcPct val="107000"/>
                        </a:lnSpc>
                        <a:spcAft>
                          <a:spcPts val="0"/>
                        </a:spcAft>
                      </a:pPr>
                      <a:r>
                        <a:rPr lang="lt-LT" sz="1800" b="1">
                          <a:effectLst/>
                        </a:rPr>
                        <a:t>Sporto bazių modernizavimui ir plėtrai</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a:effectLst/>
                        </a:rPr>
                        <a:t>1 820 800</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a:effectLst/>
                        </a:rPr>
                        <a:t>3 354 900</a:t>
                      </a:r>
                      <a:endParaRPr lang="lt-LT" sz="1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800" b="1" dirty="0">
                          <a:effectLst/>
                        </a:rPr>
                        <a:t>4 289 000</a:t>
                      </a:r>
                      <a:endParaRPr lang="lt-LT"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65979671"/>
                  </a:ext>
                </a:extLst>
              </a:tr>
            </a:tbl>
          </a:graphicData>
        </a:graphic>
      </p:graphicFrame>
    </p:spTree>
    <p:extLst>
      <p:ext uri="{BB962C8B-B14F-4D97-AF65-F5344CB8AC3E}">
        <p14:creationId xmlns:p14="http://schemas.microsoft.com/office/powerpoint/2010/main" val="30835334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633845" y="365760"/>
            <a:ext cx="7886700" cy="1623080"/>
          </a:xfrm>
        </p:spPr>
        <p:txBody>
          <a:bodyPr>
            <a:normAutofit/>
          </a:bodyPr>
          <a:lstStyle/>
          <a:p>
            <a:pPr algn="ctr"/>
            <a:r>
              <a:rPr lang="lt-LT" sz="4000" b="1" dirty="0" smtClean="0">
                <a:solidFill>
                  <a:schemeClr val="bg1"/>
                </a:solidFill>
                <a:latin typeface="Times New Roman" panose="02020603050405020304" pitchFamily="18" charset="0"/>
                <a:cs typeface="Times New Roman" panose="02020603050405020304" pitchFamily="18" charset="0"/>
              </a:rPr>
              <a:t>Klaipėdos miesto sporto reforma nuo 2014 metų</a:t>
            </a:r>
            <a:r>
              <a:rPr lang="lt-LT" dirty="0" smtClean="0">
                <a:solidFill>
                  <a:schemeClr val="bg1"/>
                </a:solidFill>
              </a:rPr>
              <a:t/>
            </a:r>
            <a:br>
              <a:rPr lang="lt-LT" dirty="0" smtClean="0">
                <a:solidFill>
                  <a:schemeClr val="bg1"/>
                </a:solidFill>
              </a:rPr>
            </a:br>
            <a:endParaRPr lang="lt-LT" sz="2000"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idx="1"/>
          </p:nvPr>
        </p:nvSpPr>
        <p:spPr>
          <a:xfrm>
            <a:off x="633845" y="2204864"/>
            <a:ext cx="7886700" cy="3528392"/>
          </a:xfrm>
        </p:spPr>
        <p:txBody>
          <a:bodyPr>
            <a:normAutofit/>
          </a:bodyPr>
          <a:lstStyle/>
          <a:p>
            <a:pPr marL="0" indent="0">
              <a:lnSpc>
                <a:spcPct val="100000"/>
              </a:lnSpc>
              <a:spcBef>
                <a:spcPts val="0"/>
              </a:spcBef>
              <a:buNone/>
            </a:pPr>
            <a:r>
              <a:rPr lang="lt-LT" sz="2500" b="1" dirty="0">
                <a:latin typeface="Times New Roman" panose="02020603050405020304" pitchFamily="18" charset="0"/>
                <a:cs typeface="Times New Roman" panose="02020603050405020304" pitchFamily="18" charset="0"/>
              </a:rPr>
              <a:t> </a:t>
            </a:r>
            <a:r>
              <a:rPr lang="lt-LT" sz="3600" b="1" dirty="0" smtClean="0">
                <a:solidFill>
                  <a:schemeClr val="bg1"/>
                </a:solidFill>
                <a:latin typeface="Times New Roman" panose="02020603050405020304" pitchFamily="18" charset="0"/>
                <a:cs typeface="Times New Roman" panose="02020603050405020304" pitchFamily="18" charset="0"/>
              </a:rPr>
              <a:t>Tikslas</a:t>
            </a:r>
            <a:r>
              <a:rPr lang="lt-LT" sz="4000" b="1" dirty="0" smtClean="0">
                <a:solidFill>
                  <a:schemeClr val="bg1"/>
                </a:solidFill>
                <a:latin typeface="Times New Roman" panose="02020603050405020304" pitchFamily="18" charset="0"/>
                <a:cs typeface="Times New Roman" panose="02020603050405020304" pitchFamily="18" charset="0"/>
              </a:rPr>
              <a:t> </a:t>
            </a:r>
            <a:r>
              <a:rPr lang="lt-LT" sz="4000" dirty="0" smtClean="0">
                <a:solidFill>
                  <a:schemeClr val="bg1"/>
                </a:solidFill>
                <a:latin typeface="Times New Roman" panose="02020603050405020304" pitchFamily="18" charset="0"/>
                <a:cs typeface="Times New Roman" panose="02020603050405020304" pitchFamily="18" charset="0"/>
              </a:rPr>
              <a:t>– </a:t>
            </a:r>
            <a:r>
              <a:rPr lang="lt-LT" sz="3500" dirty="0" smtClean="0">
                <a:solidFill>
                  <a:schemeClr val="bg1"/>
                </a:solidFill>
                <a:latin typeface="Times New Roman" panose="02020603050405020304" pitchFamily="18" charset="0"/>
                <a:cs typeface="Times New Roman" panose="02020603050405020304" pitchFamily="18" charset="0"/>
              </a:rPr>
              <a:t>lanksčios</a:t>
            </a:r>
            <a:r>
              <a:rPr lang="lt-LT" sz="3500" dirty="0">
                <a:solidFill>
                  <a:schemeClr val="bg1"/>
                </a:solidFill>
                <a:latin typeface="Times New Roman" panose="02020603050405020304" pitchFamily="18" charset="0"/>
                <a:cs typeface="Times New Roman" panose="02020603050405020304" pitchFamily="18" charset="0"/>
              </a:rPr>
              <a:t>, nesunkiai kontroliuojamos, optimaliai lėšas naudojančios, trenerius motyvuojančios, sporto vadybos ir sveikatingumo paslaugas Klaipėdos mieste teikiančios sistemos sukūrimas</a:t>
            </a:r>
            <a:endParaRPr lang="lt-LT" sz="3500" dirty="0">
              <a:solidFill>
                <a:schemeClr val="bg1"/>
              </a:solidFill>
            </a:endParaRPr>
          </a:p>
        </p:txBody>
      </p:sp>
      <p:pic>
        <p:nvPicPr>
          <p:cNvPr id="4" name="Paveikslėlis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340397"/>
            <a:ext cx="569642" cy="688144"/>
          </a:xfrm>
          <a:prstGeom prst="rect">
            <a:avLst/>
          </a:prstGeom>
        </p:spPr>
      </p:pic>
    </p:spTree>
    <p:extLst>
      <p:ext uri="{BB962C8B-B14F-4D97-AF65-F5344CB8AC3E}">
        <p14:creationId xmlns:p14="http://schemas.microsoft.com/office/powerpoint/2010/main" val="24780426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971599" y="365760"/>
            <a:ext cx="7548945" cy="1325562"/>
          </a:xfrm>
        </p:spPr>
        <p:txBody>
          <a:bodyPr>
            <a:normAutofit/>
          </a:bodyPr>
          <a:lstStyle/>
          <a:p>
            <a:pPr algn="ctr"/>
            <a:r>
              <a:rPr lang="lt-LT" sz="4000" b="1" dirty="0">
                <a:solidFill>
                  <a:schemeClr val="bg1"/>
                </a:solidFill>
                <a:latin typeface="Times New Roman" panose="02020603050405020304" pitchFamily="18" charset="0"/>
                <a:cs typeface="Times New Roman" panose="02020603050405020304" pitchFamily="18" charset="0"/>
              </a:rPr>
              <a:t>Klaipėdos </a:t>
            </a:r>
            <a:r>
              <a:rPr lang="lt-LT" sz="4000" b="1" dirty="0" smtClean="0">
                <a:solidFill>
                  <a:schemeClr val="bg1"/>
                </a:solidFill>
                <a:latin typeface="Times New Roman" panose="02020603050405020304" pitchFamily="18" charset="0"/>
                <a:cs typeface="Times New Roman" panose="02020603050405020304" pitchFamily="18" charset="0"/>
              </a:rPr>
              <a:t>sporto reformos</a:t>
            </a:r>
            <a:br>
              <a:rPr lang="lt-LT" sz="4000" b="1" dirty="0" smtClean="0">
                <a:solidFill>
                  <a:schemeClr val="bg1"/>
                </a:solidFill>
                <a:latin typeface="Times New Roman" panose="02020603050405020304" pitchFamily="18" charset="0"/>
                <a:cs typeface="Times New Roman" panose="02020603050405020304" pitchFamily="18" charset="0"/>
              </a:rPr>
            </a:br>
            <a:r>
              <a:rPr lang="lt-LT" sz="4000" b="1" dirty="0" smtClean="0">
                <a:solidFill>
                  <a:schemeClr val="bg1"/>
                </a:solidFill>
                <a:latin typeface="Times New Roman" panose="02020603050405020304" pitchFamily="18" charset="0"/>
                <a:cs typeface="Times New Roman" panose="02020603050405020304" pitchFamily="18" charset="0"/>
              </a:rPr>
              <a:t>I ETAPAS</a:t>
            </a:r>
            <a:endParaRPr lang="lt-LT" sz="4000" b="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sz="half" idx="1"/>
          </p:nvPr>
        </p:nvSpPr>
        <p:spPr>
          <a:xfrm>
            <a:off x="633845" y="1628800"/>
            <a:ext cx="2353979" cy="4551339"/>
          </a:xfrm>
        </p:spPr>
        <p:txBody>
          <a:bodyPr>
            <a:normAutofit fontScale="92500" lnSpcReduction="20000"/>
          </a:bodyPr>
          <a:lstStyle/>
          <a:p>
            <a:pPr marL="0" indent="0" algn="ctr">
              <a:lnSpc>
                <a:spcPct val="100000"/>
              </a:lnSpc>
              <a:spcBef>
                <a:spcPts val="0"/>
              </a:spcBef>
              <a:buNone/>
            </a:pPr>
            <a:r>
              <a:rPr lang="lt-LT" sz="2500" b="1" dirty="0">
                <a:latin typeface="Times New Roman" panose="02020603050405020304" pitchFamily="18" charset="0"/>
                <a:cs typeface="Times New Roman" panose="02020603050405020304" pitchFamily="18" charset="0"/>
              </a:rPr>
              <a:t> </a:t>
            </a:r>
            <a:r>
              <a:rPr lang="lt-LT" sz="2700" b="1" u="sng" dirty="0" smtClean="0">
                <a:solidFill>
                  <a:schemeClr val="bg1"/>
                </a:solidFill>
                <a:latin typeface="Times New Roman" panose="02020603050405020304" pitchFamily="18" charset="0"/>
                <a:cs typeface="Times New Roman" panose="02020603050405020304" pitchFamily="18" charset="0"/>
              </a:rPr>
              <a:t>Uždaviniai:</a:t>
            </a:r>
          </a:p>
          <a:p>
            <a:pPr marL="0" indent="0" algn="ctr">
              <a:lnSpc>
                <a:spcPct val="100000"/>
              </a:lnSpc>
              <a:spcBef>
                <a:spcPts val="0"/>
              </a:spcBef>
              <a:buNone/>
            </a:pPr>
            <a:endParaRPr lang="lt-LT" sz="2000" b="1" dirty="0" smtClean="0">
              <a:solidFill>
                <a:schemeClr val="bg1"/>
              </a:solidFill>
              <a:latin typeface="Times New Roman" panose="02020603050405020304" pitchFamily="18" charset="0"/>
              <a:cs typeface="Times New Roman" panose="02020603050405020304" pitchFamily="18" charset="0"/>
            </a:endParaRPr>
          </a:p>
          <a:p>
            <a:pPr>
              <a:lnSpc>
                <a:spcPct val="100000"/>
              </a:lnSpc>
              <a:spcBef>
                <a:spcPts val="0"/>
              </a:spcBef>
            </a:pPr>
            <a:r>
              <a:rPr lang="lt-LT" sz="1800" b="1" dirty="0" smtClean="0">
                <a:solidFill>
                  <a:schemeClr val="bg1"/>
                </a:solidFill>
                <a:latin typeface="Times New Roman" panose="02020603050405020304" pitchFamily="18" charset="0"/>
                <a:cs typeface="Times New Roman" panose="02020603050405020304" pitchFamily="18" charset="0"/>
              </a:rPr>
              <a:t>Optimizuoti sporto šakų skaičių biudžetinėse sporto mokymo įstaigose;</a:t>
            </a:r>
          </a:p>
          <a:p>
            <a:pPr marL="342900" indent="-342900">
              <a:lnSpc>
                <a:spcPct val="100000"/>
              </a:lnSpc>
              <a:spcBef>
                <a:spcPts val="0"/>
              </a:spcBef>
              <a:buAutoNum type="arabicPeriod"/>
            </a:pPr>
            <a:endParaRPr lang="lt-LT" sz="1800" b="1" dirty="0">
              <a:solidFill>
                <a:schemeClr val="bg1"/>
              </a:solidFill>
              <a:latin typeface="Times New Roman" panose="02020603050405020304" pitchFamily="18" charset="0"/>
              <a:cs typeface="Times New Roman" panose="02020603050405020304" pitchFamily="18" charset="0"/>
            </a:endParaRPr>
          </a:p>
          <a:p>
            <a:pPr>
              <a:lnSpc>
                <a:spcPct val="100000"/>
              </a:lnSpc>
              <a:spcBef>
                <a:spcPts val="0"/>
              </a:spcBef>
            </a:pPr>
            <a:r>
              <a:rPr lang="lt-LT" sz="1800" b="1" dirty="0" smtClean="0">
                <a:solidFill>
                  <a:schemeClr val="bg1"/>
                </a:solidFill>
                <a:latin typeface="Times New Roman" panose="02020603050405020304" pitchFamily="18" charset="0"/>
                <a:cs typeface="Times New Roman" panose="02020603050405020304" pitchFamily="18" charset="0"/>
              </a:rPr>
              <a:t>Padidinti sportuojančiųjų vaikų skaičių Klaipėdos mieste įvedant sportuojančio vaiko krepšelio principą, kuomet finansavimas „eina“ paskui vaiką, o ne instituciją</a:t>
            </a:r>
          </a:p>
          <a:p>
            <a:pPr marL="342900" indent="-342900">
              <a:lnSpc>
                <a:spcPct val="100000"/>
              </a:lnSpc>
              <a:spcBef>
                <a:spcPts val="0"/>
              </a:spcBef>
              <a:buAutoNum type="arabicPeriod"/>
            </a:pPr>
            <a:endParaRPr lang="lt-LT" sz="1600" b="1" dirty="0" smtClean="0">
              <a:latin typeface="Times New Roman" panose="02020603050405020304" pitchFamily="18" charset="0"/>
              <a:cs typeface="Times New Roman" panose="02020603050405020304" pitchFamily="18" charset="0"/>
            </a:endParaRPr>
          </a:p>
          <a:p>
            <a:pPr marL="342900" indent="-342900">
              <a:lnSpc>
                <a:spcPct val="100000"/>
              </a:lnSpc>
              <a:spcBef>
                <a:spcPts val="0"/>
              </a:spcBef>
              <a:buAutoNum type="arabicPeriod"/>
            </a:pPr>
            <a:endParaRPr lang="lt-LT" sz="1400" b="1" dirty="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a:latin typeface="Times New Roman" panose="02020603050405020304" pitchFamily="18" charset="0"/>
              <a:cs typeface="Times New Roman" panose="02020603050405020304" pitchFamily="18" charset="0"/>
            </a:endParaRPr>
          </a:p>
          <a:p>
            <a:endParaRPr lang="lt-LT" dirty="0"/>
          </a:p>
        </p:txBody>
      </p:sp>
      <p:sp>
        <p:nvSpPr>
          <p:cNvPr id="5" name="Turinio vietos rezervavimo ženklas 4"/>
          <p:cNvSpPr>
            <a:spLocks noGrp="1"/>
          </p:cNvSpPr>
          <p:nvPr>
            <p:ph sz="half" idx="2"/>
          </p:nvPr>
        </p:nvSpPr>
        <p:spPr>
          <a:xfrm>
            <a:off x="3203848" y="1691322"/>
            <a:ext cx="5311502" cy="4906030"/>
          </a:xfrm>
        </p:spPr>
        <p:txBody>
          <a:bodyPr>
            <a:noAutofit/>
          </a:bodyPr>
          <a:lstStyle/>
          <a:p>
            <a:pPr marL="0" indent="0">
              <a:buNone/>
            </a:pPr>
            <a:r>
              <a:rPr lang="lt-LT" sz="2500" b="1" u="sng" dirty="0" smtClean="0">
                <a:solidFill>
                  <a:schemeClr val="bg1"/>
                </a:solidFill>
                <a:latin typeface="Times New Roman" panose="02020603050405020304" pitchFamily="18" charset="0"/>
                <a:cs typeface="Times New Roman" panose="02020603050405020304" pitchFamily="18" charset="0"/>
              </a:rPr>
              <a:t>Rezultatai:</a:t>
            </a:r>
          </a:p>
          <a:p>
            <a:pPr marL="0" indent="0">
              <a:buNone/>
            </a:pPr>
            <a:r>
              <a:rPr lang="lt-LT" sz="1800" b="1" dirty="0" smtClean="0">
                <a:solidFill>
                  <a:schemeClr val="bg1"/>
                </a:solidFill>
                <a:latin typeface="Times New Roman" panose="02020603050405020304" pitchFamily="18" charset="0"/>
                <a:cs typeface="Times New Roman" panose="02020603050405020304" pitchFamily="18" charset="0"/>
              </a:rPr>
              <a:t>Patvirtintas sporto </a:t>
            </a:r>
            <a:r>
              <a:rPr lang="lt-LT" sz="1800" b="1" dirty="0">
                <a:solidFill>
                  <a:schemeClr val="bg1"/>
                </a:solidFill>
                <a:latin typeface="Times New Roman" panose="02020603050405020304" pitchFamily="18" charset="0"/>
                <a:cs typeface="Times New Roman" panose="02020603050405020304" pitchFamily="18" charset="0"/>
              </a:rPr>
              <a:t>šakų </a:t>
            </a:r>
            <a:r>
              <a:rPr lang="lt-LT" sz="1800" b="1" dirty="0" smtClean="0">
                <a:solidFill>
                  <a:schemeClr val="bg1"/>
                </a:solidFill>
                <a:latin typeface="Times New Roman" panose="02020603050405020304" pitchFamily="18" charset="0"/>
                <a:cs typeface="Times New Roman" panose="02020603050405020304" pitchFamily="18" charset="0"/>
              </a:rPr>
              <a:t>vystomų biudžetinėse </a:t>
            </a:r>
            <a:r>
              <a:rPr lang="lt-LT" sz="1800" b="1" dirty="0">
                <a:solidFill>
                  <a:schemeClr val="bg1"/>
                </a:solidFill>
                <a:latin typeface="Times New Roman" panose="02020603050405020304" pitchFamily="18" charset="0"/>
                <a:cs typeface="Times New Roman" panose="02020603050405020304" pitchFamily="18" charset="0"/>
              </a:rPr>
              <a:t>sporto įstaigose </a:t>
            </a:r>
            <a:r>
              <a:rPr lang="lt-LT" sz="1800" b="1" dirty="0" smtClean="0">
                <a:solidFill>
                  <a:schemeClr val="bg1"/>
                </a:solidFill>
                <a:latin typeface="Times New Roman" panose="02020603050405020304" pitchFamily="18" charset="0"/>
                <a:cs typeface="Times New Roman" panose="02020603050405020304" pitchFamily="18" charset="0"/>
              </a:rPr>
              <a:t>sąrašas (vietoje 27 liko 14);</a:t>
            </a:r>
          </a:p>
          <a:p>
            <a:pPr marL="0" indent="0">
              <a:buNone/>
            </a:pPr>
            <a:r>
              <a:rPr lang="lt-LT" sz="1800" b="1" dirty="0">
                <a:solidFill>
                  <a:schemeClr val="bg1"/>
                </a:solidFill>
                <a:latin typeface="Times New Roman" panose="02020603050405020304" pitchFamily="18" charset="0"/>
                <a:cs typeface="Times New Roman" panose="02020603050405020304" pitchFamily="18" charset="0"/>
              </a:rPr>
              <a:t>Patvirtinta „sportuojančio vaiko“ krepšelio </a:t>
            </a:r>
            <a:r>
              <a:rPr lang="lt-LT" sz="1800" b="1" dirty="0" smtClean="0">
                <a:solidFill>
                  <a:schemeClr val="bg1"/>
                </a:solidFill>
                <a:latin typeface="Times New Roman" panose="02020603050405020304" pitchFamily="18" charset="0"/>
                <a:cs typeface="Times New Roman" panose="02020603050405020304" pitchFamily="18" charset="0"/>
              </a:rPr>
              <a:t>sistema;</a:t>
            </a:r>
          </a:p>
          <a:p>
            <a:pPr marL="0" indent="0">
              <a:buNone/>
            </a:pPr>
            <a:r>
              <a:rPr lang="lt-LT" sz="1800" b="1" dirty="0" smtClean="0">
                <a:solidFill>
                  <a:schemeClr val="bg1"/>
                </a:solidFill>
                <a:latin typeface="Times New Roman" panose="02020603050405020304" pitchFamily="18" charset="0"/>
                <a:cs typeface="Times New Roman" panose="02020603050405020304" pitchFamily="18" charset="0"/>
              </a:rPr>
              <a:t>Reorganizuotas</a:t>
            </a:r>
            <a:r>
              <a:rPr lang="lt-LT" sz="1800" dirty="0" smtClean="0">
                <a:solidFill>
                  <a:schemeClr val="bg1"/>
                </a:solidFill>
                <a:latin typeface="Times New Roman" panose="02020603050405020304" pitchFamily="18" charset="0"/>
                <a:cs typeface="Times New Roman" panose="02020603050405020304" pitchFamily="18" charset="0"/>
              </a:rPr>
              <a:t> </a:t>
            </a:r>
            <a:r>
              <a:rPr lang="lt-LT" sz="1800" b="1" dirty="0" smtClean="0">
                <a:solidFill>
                  <a:schemeClr val="bg1"/>
                </a:solidFill>
                <a:latin typeface="Times New Roman" panose="02020603050405020304" pitchFamily="18" charset="0"/>
                <a:cs typeface="Times New Roman" panose="02020603050405020304" pitchFamily="18" charset="0"/>
              </a:rPr>
              <a:t>BĮ </a:t>
            </a:r>
            <a:r>
              <a:rPr lang="lt-LT" sz="1800" b="1" dirty="0">
                <a:solidFill>
                  <a:schemeClr val="bg1"/>
                </a:solidFill>
                <a:latin typeface="Times New Roman" panose="02020603050405020304" pitchFamily="18" charset="0"/>
                <a:cs typeface="Times New Roman" panose="02020603050405020304" pitchFamily="18" charset="0"/>
              </a:rPr>
              <a:t>Klaipėdos miesto sporto </a:t>
            </a:r>
            <a:r>
              <a:rPr lang="lt-LT" sz="1800" b="1" dirty="0" smtClean="0">
                <a:solidFill>
                  <a:schemeClr val="bg1"/>
                </a:solidFill>
                <a:latin typeface="Times New Roman" panose="02020603050405020304" pitchFamily="18" charset="0"/>
                <a:cs typeface="Times New Roman" panose="02020603050405020304" pitchFamily="18" charset="0"/>
              </a:rPr>
              <a:t>centras prijungiant jį prie BĮ </a:t>
            </a:r>
            <a:r>
              <a:rPr lang="lt-LT" sz="1800" b="1" dirty="0">
                <a:solidFill>
                  <a:schemeClr val="bg1"/>
                </a:solidFill>
                <a:latin typeface="Times New Roman" panose="02020603050405020304" pitchFamily="18" charset="0"/>
                <a:cs typeface="Times New Roman" panose="02020603050405020304" pitchFamily="18" charset="0"/>
              </a:rPr>
              <a:t>Klaipėdos miesto „Viesulo“ sporto </a:t>
            </a:r>
            <a:r>
              <a:rPr lang="lt-LT" sz="1800" b="1" dirty="0" smtClean="0">
                <a:solidFill>
                  <a:schemeClr val="bg1"/>
                </a:solidFill>
                <a:latin typeface="Times New Roman" panose="02020603050405020304" pitchFamily="18" charset="0"/>
                <a:cs typeface="Times New Roman" panose="02020603050405020304" pitchFamily="18" charset="0"/>
              </a:rPr>
              <a:t>centro;</a:t>
            </a:r>
          </a:p>
          <a:p>
            <a:pPr marL="0" indent="0">
              <a:buNone/>
            </a:pPr>
            <a:r>
              <a:rPr lang="lt-LT" sz="1800" b="1" dirty="0" smtClean="0">
                <a:solidFill>
                  <a:schemeClr val="bg1"/>
                </a:solidFill>
                <a:latin typeface="Times New Roman" panose="02020603050405020304" pitchFamily="18" charset="0"/>
                <a:cs typeface="Times New Roman" panose="02020603050405020304" pitchFamily="18" charset="0"/>
              </a:rPr>
              <a:t>Irklavimo </a:t>
            </a:r>
            <a:r>
              <a:rPr lang="lt-LT" sz="1800" b="1" dirty="0">
                <a:solidFill>
                  <a:schemeClr val="bg1"/>
                </a:solidFill>
                <a:latin typeface="Times New Roman" panose="02020603050405020304" pitchFamily="18" charset="0"/>
                <a:cs typeface="Times New Roman" panose="02020603050405020304" pitchFamily="18" charset="0"/>
              </a:rPr>
              <a:t>ir baidarių kanojų irklavimo sporto </a:t>
            </a:r>
            <a:r>
              <a:rPr lang="lt-LT" sz="1800" b="1" dirty="0" smtClean="0">
                <a:solidFill>
                  <a:schemeClr val="bg1"/>
                </a:solidFill>
                <a:latin typeface="Times New Roman" panose="02020603050405020304" pitchFamily="18" charset="0"/>
                <a:cs typeface="Times New Roman" panose="02020603050405020304" pitchFamily="18" charset="0"/>
              </a:rPr>
              <a:t>šakos perkeltos iš </a:t>
            </a:r>
            <a:r>
              <a:rPr lang="lt-LT" sz="1800" b="1" dirty="0">
                <a:solidFill>
                  <a:schemeClr val="bg1"/>
                </a:solidFill>
                <a:latin typeface="Times New Roman" panose="02020603050405020304" pitchFamily="18" charset="0"/>
                <a:cs typeface="Times New Roman" panose="02020603050405020304" pitchFamily="18" charset="0"/>
              </a:rPr>
              <a:t>Klaipėdos miesto sporto centro į VšĮ Klaipėdos irklavimo </a:t>
            </a:r>
            <a:r>
              <a:rPr lang="lt-LT" sz="1800" b="1" dirty="0" smtClean="0">
                <a:solidFill>
                  <a:schemeClr val="bg1"/>
                </a:solidFill>
                <a:latin typeface="Times New Roman" panose="02020603050405020304" pitchFamily="18" charset="0"/>
                <a:cs typeface="Times New Roman" panose="02020603050405020304" pitchFamily="18" charset="0"/>
              </a:rPr>
              <a:t>centrą;</a:t>
            </a:r>
          </a:p>
          <a:p>
            <a:pPr marL="0" indent="0">
              <a:buNone/>
            </a:pPr>
            <a:r>
              <a:rPr lang="lt-LT" sz="1800" b="1" dirty="0" smtClean="0">
                <a:solidFill>
                  <a:schemeClr val="bg1"/>
                </a:solidFill>
                <a:latin typeface="Times New Roman" panose="02020603050405020304" pitchFamily="18" charset="0"/>
                <a:cs typeface="Times New Roman" panose="02020603050405020304" pitchFamily="18" charset="0"/>
              </a:rPr>
              <a:t>Įsteigta Biudžetinė įstaiga </a:t>
            </a:r>
            <a:r>
              <a:rPr lang="lt-LT" sz="1800" b="1" dirty="0">
                <a:solidFill>
                  <a:schemeClr val="bg1"/>
                </a:solidFill>
                <a:latin typeface="Times New Roman" panose="02020603050405020304" pitchFamily="18" charset="0"/>
                <a:cs typeface="Times New Roman" panose="02020603050405020304" pitchFamily="18" charset="0"/>
              </a:rPr>
              <a:t>Klaipėdos miesto Lengvosios atletikos </a:t>
            </a:r>
            <a:r>
              <a:rPr lang="lt-LT" sz="1800" b="1" dirty="0" smtClean="0">
                <a:solidFill>
                  <a:schemeClr val="bg1"/>
                </a:solidFill>
                <a:latin typeface="Times New Roman" panose="02020603050405020304" pitchFamily="18" charset="0"/>
                <a:cs typeface="Times New Roman" panose="02020603050405020304" pitchFamily="18" charset="0"/>
              </a:rPr>
              <a:t>mokykla (320 ugdytinių);</a:t>
            </a:r>
          </a:p>
          <a:p>
            <a:pPr marL="0" indent="0">
              <a:buNone/>
            </a:pPr>
            <a:r>
              <a:rPr lang="lt-LT" sz="1800" b="1" dirty="0" smtClean="0">
                <a:solidFill>
                  <a:schemeClr val="bg1"/>
                </a:solidFill>
                <a:latin typeface="Times New Roman" panose="02020603050405020304" pitchFamily="18" charset="0"/>
                <a:cs typeface="Times New Roman" panose="02020603050405020304" pitchFamily="18" charset="0"/>
              </a:rPr>
              <a:t>Nustatyti aiškūs kriterijai, kuriuos atitinkantys sportininkai nuo 19 iki 29 metų gali ugdytis; Olimpinės pamainos sportininkų ugdymo skyriuje.</a:t>
            </a:r>
          </a:p>
        </p:txBody>
      </p:sp>
      <p:pic>
        <p:nvPicPr>
          <p:cNvPr id="4" name="Paveikslėlis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555" y="376440"/>
            <a:ext cx="569642" cy="688144"/>
          </a:xfrm>
          <a:prstGeom prst="rect">
            <a:avLst/>
          </a:prstGeom>
        </p:spPr>
      </p:pic>
    </p:spTree>
    <p:extLst>
      <p:ext uri="{BB962C8B-B14F-4D97-AF65-F5344CB8AC3E}">
        <p14:creationId xmlns:p14="http://schemas.microsoft.com/office/powerpoint/2010/main" val="27696885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971599" y="365760"/>
            <a:ext cx="7548945" cy="1325562"/>
          </a:xfrm>
        </p:spPr>
        <p:txBody>
          <a:bodyPr>
            <a:normAutofit fontScale="90000"/>
          </a:bodyPr>
          <a:lstStyle/>
          <a:p>
            <a:pPr algn="ctr"/>
            <a:r>
              <a:rPr lang="lt-LT" sz="4000" b="1" dirty="0">
                <a:solidFill>
                  <a:schemeClr val="bg1"/>
                </a:solidFill>
                <a:latin typeface="Times New Roman" panose="02020603050405020304" pitchFamily="18" charset="0"/>
                <a:cs typeface="Times New Roman" panose="02020603050405020304" pitchFamily="18" charset="0"/>
              </a:rPr>
              <a:t>Klaipėdos </a:t>
            </a:r>
            <a:r>
              <a:rPr lang="lt-LT" sz="4000" b="1" dirty="0" smtClean="0">
                <a:solidFill>
                  <a:schemeClr val="bg1"/>
                </a:solidFill>
                <a:latin typeface="Times New Roman" panose="02020603050405020304" pitchFamily="18" charset="0"/>
                <a:cs typeface="Times New Roman" panose="02020603050405020304" pitchFamily="18" charset="0"/>
              </a:rPr>
              <a:t>sporto reformos</a:t>
            </a:r>
            <a:br>
              <a:rPr lang="lt-LT" sz="4000" b="1" dirty="0" smtClean="0">
                <a:solidFill>
                  <a:schemeClr val="bg1"/>
                </a:solidFill>
                <a:latin typeface="Times New Roman" panose="02020603050405020304" pitchFamily="18" charset="0"/>
                <a:cs typeface="Times New Roman" panose="02020603050405020304" pitchFamily="18" charset="0"/>
              </a:rPr>
            </a:br>
            <a:r>
              <a:rPr lang="lt-LT" b="1" dirty="0" smtClean="0">
                <a:solidFill>
                  <a:schemeClr val="bg1"/>
                </a:solidFill>
                <a:latin typeface="Times New Roman" panose="02020603050405020304" pitchFamily="18" charset="0"/>
                <a:cs typeface="Times New Roman" panose="02020603050405020304" pitchFamily="18" charset="0"/>
              </a:rPr>
              <a:t>II ETAPAS</a:t>
            </a:r>
            <a:endParaRPr lang="lt-LT" b="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sz="half" idx="1"/>
          </p:nvPr>
        </p:nvSpPr>
        <p:spPr>
          <a:xfrm>
            <a:off x="633845" y="1628800"/>
            <a:ext cx="2353979" cy="4551339"/>
          </a:xfrm>
        </p:spPr>
        <p:txBody>
          <a:bodyPr>
            <a:normAutofit fontScale="25000" lnSpcReduction="20000"/>
          </a:bodyPr>
          <a:lstStyle/>
          <a:p>
            <a:pPr marL="0" indent="0" algn="ctr">
              <a:lnSpc>
                <a:spcPct val="100000"/>
              </a:lnSpc>
              <a:spcBef>
                <a:spcPts val="0"/>
              </a:spcBef>
              <a:buNone/>
            </a:pPr>
            <a:r>
              <a:rPr lang="lt-LT" sz="2500" b="1" dirty="0">
                <a:latin typeface="Times New Roman" panose="02020603050405020304" pitchFamily="18" charset="0"/>
                <a:cs typeface="Times New Roman" panose="02020603050405020304" pitchFamily="18" charset="0"/>
              </a:rPr>
              <a:t> </a:t>
            </a:r>
            <a:r>
              <a:rPr lang="lt-LT" sz="10000" b="1" u="sng" dirty="0" smtClean="0">
                <a:solidFill>
                  <a:schemeClr val="bg1"/>
                </a:solidFill>
                <a:latin typeface="Times New Roman" panose="02020603050405020304" pitchFamily="18" charset="0"/>
                <a:cs typeface="Times New Roman" panose="02020603050405020304" pitchFamily="18" charset="0"/>
              </a:rPr>
              <a:t>Uždaviniai:</a:t>
            </a:r>
          </a:p>
          <a:p>
            <a:pPr marL="0" indent="0" algn="ctr">
              <a:lnSpc>
                <a:spcPct val="100000"/>
              </a:lnSpc>
              <a:spcBef>
                <a:spcPts val="0"/>
              </a:spcBef>
              <a:buNone/>
            </a:pPr>
            <a:endParaRPr lang="lt-LT" b="1" dirty="0" smtClean="0">
              <a:solidFill>
                <a:schemeClr val="bg1"/>
              </a:solidFill>
              <a:latin typeface="Times New Roman" panose="02020603050405020304" pitchFamily="18" charset="0"/>
              <a:cs typeface="Times New Roman" panose="02020603050405020304" pitchFamily="18" charset="0"/>
            </a:endParaRPr>
          </a:p>
          <a:p>
            <a:pPr>
              <a:lnSpc>
                <a:spcPct val="100000"/>
              </a:lnSpc>
              <a:spcBef>
                <a:spcPts val="0"/>
              </a:spcBef>
            </a:pPr>
            <a:r>
              <a:rPr lang="lt-LT" altLang="lt-LT" sz="7200" b="1" dirty="0">
                <a:solidFill>
                  <a:schemeClr val="bg1"/>
                </a:solidFill>
                <a:latin typeface="Times New Roman" panose="02020603050405020304" pitchFamily="18" charset="0"/>
                <a:cs typeface="Times New Roman" panose="02020603050405020304" pitchFamily="18" charset="0"/>
              </a:rPr>
              <a:t>sukurti efektyviai veikiantį Klaipėdos miesto sporto bazių valdymo ir priežiūros modelį. </a:t>
            </a:r>
            <a:endParaRPr lang="lt-LT" altLang="lt-LT" sz="7200" b="1" dirty="0" smtClean="0">
              <a:solidFill>
                <a:schemeClr val="bg1"/>
              </a:solidFill>
              <a:latin typeface="Times New Roman" panose="02020603050405020304" pitchFamily="18" charset="0"/>
              <a:cs typeface="Times New Roman" panose="02020603050405020304" pitchFamily="18" charset="0"/>
            </a:endParaRPr>
          </a:p>
          <a:p>
            <a:pPr>
              <a:lnSpc>
                <a:spcPct val="100000"/>
              </a:lnSpc>
              <a:spcBef>
                <a:spcPts val="0"/>
              </a:spcBef>
            </a:pPr>
            <a:endParaRPr lang="lt-LT" altLang="lt-LT" sz="7200" dirty="0" smtClean="0">
              <a:solidFill>
                <a:schemeClr val="bg1"/>
              </a:solidFill>
              <a:latin typeface="Times New Roman" panose="02020603050405020304" pitchFamily="18" charset="0"/>
              <a:cs typeface="Times New Roman" panose="02020603050405020304" pitchFamily="18" charset="0"/>
            </a:endParaRPr>
          </a:p>
          <a:p>
            <a:pPr>
              <a:lnSpc>
                <a:spcPct val="100000"/>
              </a:lnSpc>
              <a:spcBef>
                <a:spcPts val="0"/>
              </a:spcBef>
            </a:pPr>
            <a:r>
              <a:rPr lang="lt-LT" altLang="lt-LT" sz="7200" b="1" dirty="0" smtClean="0">
                <a:solidFill>
                  <a:schemeClr val="bg1"/>
                </a:solidFill>
                <a:latin typeface="Times New Roman" panose="02020603050405020304" pitchFamily="18" charset="0"/>
                <a:cs typeface="Times New Roman" panose="02020603050405020304" pitchFamily="18" charset="0"/>
              </a:rPr>
              <a:t>pertvarkyti </a:t>
            </a:r>
            <a:r>
              <a:rPr lang="lt-LT" altLang="lt-LT" sz="7200" b="1" dirty="0">
                <a:solidFill>
                  <a:schemeClr val="bg1"/>
                </a:solidFill>
                <a:latin typeface="Times New Roman" panose="02020603050405020304" pitchFamily="18" charset="0"/>
                <a:cs typeface="Times New Roman" panose="02020603050405020304" pitchFamily="18" charset="0"/>
              </a:rPr>
              <a:t>sporto bazių valdymą taip, kad jų veikla būtų maksimaliai skaidri, infrastruktūra taptų lengvai kontroliuojama ir prieinama miesto gyventojams, sporto klubams bei tarnautų vaikų sportui ir sveikatingumui. </a:t>
            </a:r>
          </a:p>
          <a:p>
            <a:pPr marL="342900" indent="-342900">
              <a:lnSpc>
                <a:spcPct val="100000"/>
              </a:lnSpc>
              <a:spcBef>
                <a:spcPts val="0"/>
              </a:spcBef>
              <a:buAutoNum type="arabicPeriod"/>
            </a:pPr>
            <a:endParaRPr lang="lt-LT" sz="1600" b="1" dirty="0">
              <a:latin typeface="Times New Roman" panose="02020603050405020304" pitchFamily="18" charset="0"/>
              <a:cs typeface="Times New Roman" panose="02020603050405020304" pitchFamily="18" charset="0"/>
            </a:endParaRPr>
          </a:p>
          <a:p>
            <a:pPr marL="342900" indent="-342900">
              <a:lnSpc>
                <a:spcPct val="100000"/>
              </a:lnSpc>
              <a:spcBef>
                <a:spcPts val="0"/>
              </a:spcBef>
              <a:buAutoNum type="arabicPeriod"/>
            </a:pPr>
            <a:endParaRPr lang="lt-LT" sz="1600" b="1" dirty="0" smtClean="0">
              <a:latin typeface="Times New Roman" panose="02020603050405020304" pitchFamily="18" charset="0"/>
              <a:cs typeface="Times New Roman" panose="02020603050405020304" pitchFamily="18" charset="0"/>
            </a:endParaRPr>
          </a:p>
          <a:p>
            <a:pPr marL="342900" indent="-342900">
              <a:lnSpc>
                <a:spcPct val="100000"/>
              </a:lnSpc>
              <a:spcBef>
                <a:spcPts val="0"/>
              </a:spcBef>
              <a:buAutoNum type="arabicPeriod"/>
            </a:pPr>
            <a:endParaRPr lang="lt-LT" sz="1400" b="1" dirty="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smtClean="0">
              <a:latin typeface="Times New Roman" panose="02020603050405020304" pitchFamily="18" charset="0"/>
              <a:cs typeface="Times New Roman" panose="02020603050405020304" pitchFamily="18" charset="0"/>
            </a:endParaRPr>
          </a:p>
          <a:p>
            <a:pPr lvl="0">
              <a:lnSpc>
                <a:spcPct val="100000"/>
              </a:lnSpc>
              <a:spcBef>
                <a:spcPts val="0"/>
              </a:spcBef>
            </a:pPr>
            <a:endParaRPr lang="lt-LT" sz="1800" dirty="0">
              <a:latin typeface="Times New Roman" panose="02020603050405020304" pitchFamily="18" charset="0"/>
              <a:cs typeface="Times New Roman" panose="02020603050405020304" pitchFamily="18" charset="0"/>
            </a:endParaRPr>
          </a:p>
          <a:p>
            <a:endParaRPr lang="lt-LT" dirty="0"/>
          </a:p>
        </p:txBody>
      </p:sp>
      <p:sp>
        <p:nvSpPr>
          <p:cNvPr id="5" name="Turinio vietos rezervavimo ženklas 4"/>
          <p:cNvSpPr>
            <a:spLocks noGrp="1"/>
          </p:cNvSpPr>
          <p:nvPr>
            <p:ph sz="half" idx="2"/>
          </p:nvPr>
        </p:nvSpPr>
        <p:spPr>
          <a:xfrm>
            <a:off x="3203848" y="1691322"/>
            <a:ext cx="5311502" cy="4834022"/>
          </a:xfrm>
        </p:spPr>
        <p:txBody>
          <a:bodyPr>
            <a:normAutofit fontScale="25000" lnSpcReduction="20000"/>
          </a:bodyPr>
          <a:lstStyle/>
          <a:p>
            <a:pPr marL="0" indent="0">
              <a:buNone/>
            </a:pPr>
            <a:r>
              <a:rPr lang="lt-LT" sz="7700" b="1" u="sng" dirty="0" smtClean="0">
                <a:solidFill>
                  <a:schemeClr val="bg1"/>
                </a:solidFill>
                <a:latin typeface="Times New Roman" panose="02020603050405020304" pitchFamily="18" charset="0"/>
                <a:cs typeface="Times New Roman" panose="02020603050405020304" pitchFamily="18" charset="0"/>
              </a:rPr>
              <a:t>Rezultatai:</a:t>
            </a:r>
          </a:p>
          <a:p>
            <a:pPr marL="0" indent="0">
              <a:buNone/>
            </a:pPr>
            <a:r>
              <a:rPr lang="lt-LT" sz="7200" b="1" dirty="0">
                <a:solidFill>
                  <a:schemeClr val="bg1"/>
                </a:solidFill>
                <a:latin typeface="Times New Roman" panose="02020603050405020304" pitchFamily="18" charset="0"/>
                <a:cs typeface="Times New Roman" panose="02020603050405020304" pitchFamily="18" charset="0"/>
              </a:rPr>
              <a:t>Siekiant maksimalaus kokybinio </a:t>
            </a:r>
            <a:r>
              <a:rPr lang="lt-LT" sz="7200" b="1" dirty="0" smtClean="0">
                <a:solidFill>
                  <a:schemeClr val="bg1"/>
                </a:solidFill>
                <a:latin typeface="Times New Roman" panose="02020603050405020304" pitchFamily="18" charset="0"/>
                <a:cs typeface="Times New Roman" panose="02020603050405020304" pitchFamily="18" charset="0"/>
              </a:rPr>
              <a:t>pertvarkos </a:t>
            </a:r>
            <a:r>
              <a:rPr lang="lt-LT" sz="7200" b="1" dirty="0">
                <a:solidFill>
                  <a:schemeClr val="bg1"/>
                </a:solidFill>
                <a:latin typeface="Times New Roman" panose="02020603050405020304" pitchFamily="18" charset="0"/>
                <a:cs typeface="Times New Roman" panose="02020603050405020304" pitchFamily="18" charset="0"/>
              </a:rPr>
              <a:t>efekto, šį </a:t>
            </a:r>
            <a:r>
              <a:rPr lang="lt-LT" sz="7200" b="1" dirty="0" smtClean="0">
                <a:solidFill>
                  <a:schemeClr val="bg1"/>
                </a:solidFill>
                <a:latin typeface="Times New Roman" panose="02020603050405020304" pitchFamily="18" charset="0"/>
                <a:cs typeface="Times New Roman" panose="02020603050405020304" pitchFamily="18" charset="0"/>
              </a:rPr>
              <a:t>etapą buvo pasirinkta įgyvendinti </a:t>
            </a:r>
            <a:r>
              <a:rPr lang="lt-LT" sz="7200" b="1" dirty="0">
                <a:solidFill>
                  <a:schemeClr val="bg1"/>
                </a:solidFill>
                <a:latin typeface="Times New Roman" panose="02020603050405020304" pitchFamily="18" charset="0"/>
                <a:cs typeface="Times New Roman" panose="02020603050405020304" pitchFamily="18" charset="0"/>
              </a:rPr>
              <a:t>dviem etapais</a:t>
            </a:r>
            <a:r>
              <a:rPr lang="lt-LT" sz="7200" b="1" dirty="0" smtClean="0">
                <a:solidFill>
                  <a:schemeClr val="bg1"/>
                </a:solidFill>
                <a:latin typeface="Times New Roman" panose="02020603050405020304" pitchFamily="18" charset="0"/>
                <a:cs typeface="Times New Roman" panose="02020603050405020304" pitchFamily="18" charset="0"/>
              </a:rPr>
              <a:t>:</a:t>
            </a:r>
          </a:p>
          <a:p>
            <a:pPr marL="457200" indent="-457200">
              <a:buAutoNum type="arabicPeriod"/>
            </a:pPr>
            <a:r>
              <a:rPr lang="lt-LT" sz="7200" b="1" dirty="0" smtClean="0">
                <a:solidFill>
                  <a:schemeClr val="bg1"/>
                </a:solidFill>
                <a:latin typeface="Times New Roman" panose="02020603050405020304" pitchFamily="18" charset="0"/>
                <a:cs typeface="Times New Roman" panose="02020603050405020304" pitchFamily="18" charset="0"/>
              </a:rPr>
              <a:t>Savarankiškoms </a:t>
            </a:r>
            <a:r>
              <a:rPr lang="lt-LT" sz="7200" b="1" dirty="0">
                <a:solidFill>
                  <a:schemeClr val="bg1"/>
                </a:solidFill>
                <a:latin typeface="Times New Roman" panose="02020603050405020304" pitchFamily="18" charset="0"/>
                <a:cs typeface="Times New Roman" panose="02020603050405020304" pitchFamily="18" charset="0"/>
              </a:rPr>
              <a:t>įstaigoms </a:t>
            </a:r>
            <a:r>
              <a:rPr lang="lt-LT" sz="7200" dirty="0">
                <a:solidFill>
                  <a:schemeClr val="bg1"/>
                </a:solidFill>
                <a:latin typeface="Times New Roman" panose="02020603050405020304" pitchFamily="18" charset="0"/>
                <a:cs typeface="Times New Roman" panose="02020603050405020304" pitchFamily="18" charset="0"/>
              </a:rPr>
              <a:t>(Lengvosios atletikos mokyklai, </a:t>
            </a:r>
            <a:r>
              <a:rPr lang="lt-LT" sz="7200" dirty="0" err="1">
                <a:solidFill>
                  <a:schemeClr val="bg1"/>
                </a:solidFill>
                <a:latin typeface="Times New Roman" panose="02020603050405020304" pitchFamily="18" charset="0"/>
                <a:cs typeface="Times New Roman" panose="02020603050405020304" pitchFamily="18" charset="0"/>
              </a:rPr>
              <a:t>Vl</a:t>
            </a:r>
            <a:r>
              <a:rPr lang="lt-LT" sz="7200" dirty="0">
                <a:solidFill>
                  <a:schemeClr val="bg1"/>
                </a:solidFill>
                <a:latin typeface="Times New Roman" panose="02020603050405020304" pitchFamily="18" charset="0"/>
                <a:cs typeface="Times New Roman" panose="02020603050405020304" pitchFamily="18" charset="0"/>
              </a:rPr>
              <a:t>. Knašiaus krepšinio mokyklai, Gintaro sporto centrui, Futbolo mokyklai)</a:t>
            </a:r>
            <a:r>
              <a:rPr lang="lt-LT" sz="7200" b="1" dirty="0">
                <a:solidFill>
                  <a:schemeClr val="bg1"/>
                </a:solidFill>
                <a:latin typeface="Times New Roman" panose="02020603050405020304" pitchFamily="18" charset="0"/>
                <a:cs typeface="Times New Roman" panose="02020603050405020304" pitchFamily="18" charset="0"/>
              </a:rPr>
              <a:t> palikti turimas specializuotas sporto bazes toliau valdyti, disponuoti ir prižiūrėti, paliekant optimalų aptarnaujančio personalo skaičių</a:t>
            </a:r>
            <a:r>
              <a:rPr lang="lt-LT" sz="7200" b="1" dirty="0" smtClean="0">
                <a:solidFill>
                  <a:schemeClr val="bg1"/>
                </a:solidFill>
                <a:latin typeface="Times New Roman" panose="02020603050405020304" pitchFamily="18" charset="0"/>
                <a:cs typeface="Times New Roman" panose="02020603050405020304" pitchFamily="18" charset="0"/>
              </a:rPr>
              <a:t>.</a:t>
            </a:r>
          </a:p>
          <a:p>
            <a:pPr marL="457200" indent="-457200">
              <a:buFont typeface="Wingdings 2" pitchFamily="18" charset="2"/>
              <a:buAutoNum type="arabicPeriod"/>
            </a:pPr>
            <a:r>
              <a:rPr lang="lt-LT" altLang="lt-LT" sz="7200" b="1" dirty="0">
                <a:solidFill>
                  <a:schemeClr val="bg1"/>
                </a:solidFill>
                <a:latin typeface="Times New Roman" panose="02020603050405020304" pitchFamily="18" charset="0"/>
                <a:cs typeface="Times New Roman" panose="02020603050405020304" pitchFamily="18" charset="0"/>
              </a:rPr>
              <a:t>Iš BĮ Klaipėdos „Viesulo“ sporto centro siūloma perduoti visas septynias sporto bazes </a:t>
            </a:r>
            <a:r>
              <a:rPr lang="lt-LT" altLang="lt-LT" sz="7200" dirty="0">
                <a:solidFill>
                  <a:schemeClr val="bg1"/>
                </a:solidFill>
                <a:latin typeface="Times New Roman" panose="02020603050405020304" pitchFamily="18" charset="0"/>
                <a:cs typeface="Times New Roman" panose="02020603050405020304" pitchFamily="18" charset="0"/>
              </a:rPr>
              <a:t>(S. Daukanto g. 24, Kretingos g. 38, Burių g. 19, Kretingos g. 23, Debreceno g. 41, Debreceno g. 48, </a:t>
            </a:r>
            <a:r>
              <a:rPr lang="lt-LT" altLang="lt-LT" sz="7200" dirty="0" err="1">
                <a:solidFill>
                  <a:schemeClr val="bg1"/>
                </a:solidFill>
                <a:latin typeface="Times New Roman" panose="02020603050405020304" pitchFamily="18" charset="0"/>
                <a:cs typeface="Times New Roman" panose="02020603050405020304" pitchFamily="18" charset="0"/>
              </a:rPr>
              <a:t>Naikupės</a:t>
            </a:r>
            <a:r>
              <a:rPr lang="lt-LT" altLang="lt-LT" sz="7200" dirty="0">
                <a:solidFill>
                  <a:schemeClr val="bg1"/>
                </a:solidFill>
                <a:latin typeface="Times New Roman" panose="02020603050405020304" pitchFamily="18" charset="0"/>
                <a:cs typeface="Times New Roman" panose="02020603050405020304" pitchFamily="18" charset="0"/>
              </a:rPr>
              <a:t> g. 25A, kartu su sporto aikštynu) </a:t>
            </a:r>
            <a:r>
              <a:rPr lang="lt-LT" altLang="lt-LT" sz="7200" b="1" dirty="0">
                <a:solidFill>
                  <a:schemeClr val="bg1"/>
                </a:solidFill>
                <a:latin typeface="Times New Roman" panose="02020603050405020304" pitchFamily="18" charset="0"/>
                <a:cs typeface="Times New Roman" panose="02020603050405020304" pitchFamily="18" charset="0"/>
              </a:rPr>
              <a:t>BĮ Klaipėdos kūno kultūros ir rekreacijos centrui valdyti, disponuoti ir prižiūrėti kartu su kitomis šio centro valdomomis šešiomis bazėmis </a:t>
            </a:r>
            <a:r>
              <a:rPr lang="lt-LT" altLang="lt-LT" sz="7200" dirty="0">
                <a:solidFill>
                  <a:schemeClr val="bg1"/>
                </a:solidFill>
                <a:latin typeface="Times New Roman" panose="02020603050405020304" pitchFamily="18" charset="0"/>
                <a:cs typeface="Times New Roman" panose="02020603050405020304" pitchFamily="18" charset="0"/>
              </a:rPr>
              <a:t>(Sportininkų g. 46, Taikos pr. 61 A, Pilies g. 2 A, Dariaus ir Girėno g. 10, Smiltynės g. 13, Poilsio parko žaidimų ir riedutininkų aikštelės).</a:t>
            </a:r>
          </a:p>
          <a:p>
            <a:pPr marL="457200" indent="-457200">
              <a:buAutoNum type="arabicPeriod"/>
            </a:pPr>
            <a:endParaRPr lang="lt-LT" b="1" dirty="0"/>
          </a:p>
          <a:p>
            <a:pPr marL="0" indent="0">
              <a:buNone/>
            </a:pPr>
            <a:endParaRPr lang="lt-LT" sz="2000" b="1" dirty="0"/>
          </a:p>
          <a:p>
            <a:pPr marL="0" indent="0">
              <a:buNone/>
            </a:pPr>
            <a:endParaRPr lang="lt-LT" sz="2000" b="1" dirty="0">
              <a:latin typeface="Times New Roman" panose="02020603050405020304" pitchFamily="18" charset="0"/>
              <a:cs typeface="Times New Roman" panose="02020603050405020304" pitchFamily="18" charset="0"/>
            </a:endParaRPr>
          </a:p>
        </p:txBody>
      </p:sp>
      <p:pic>
        <p:nvPicPr>
          <p:cNvPr id="4" name="Paveikslėlis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555" y="376440"/>
            <a:ext cx="569642" cy="688144"/>
          </a:xfrm>
          <a:prstGeom prst="rect">
            <a:avLst/>
          </a:prstGeom>
        </p:spPr>
      </p:pic>
    </p:spTree>
    <p:extLst>
      <p:ext uri="{BB962C8B-B14F-4D97-AF65-F5344CB8AC3E}">
        <p14:creationId xmlns:p14="http://schemas.microsoft.com/office/powerpoint/2010/main" val="34981147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fontScale="90000"/>
          </a:bodyPr>
          <a:lstStyle/>
          <a:p>
            <a:pPr algn="ctr"/>
            <a:r>
              <a:rPr lang="lt-LT" sz="4000" b="1" dirty="0">
                <a:solidFill>
                  <a:schemeClr val="bg1"/>
                </a:solidFill>
                <a:latin typeface="Times New Roman" panose="02020603050405020304" pitchFamily="18" charset="0"/>
                <a:cs typeface="Times New Roman" panose="02020603050405020304" pitchFamily="18" charset="0"/>
              </a:rPr>
              <a:t>Klaipėdos </a:t>
            </a:r>
            <a:r>
              <a:rPr lang="lt-LT" sz="4000" b="1" dirty="0" smtClean="0">
                <a:solidFill>
                  <a:schemeClr val="bg1"/>
                </a:solidFill>
                <a:latin typeface="Times New Roman" panose="02020603050405020304" pitchFamily="18" charset="0"/>
                <a:cs typeface="Times New Roman" panose="02020603050405020304" pitchFamily="18" charset="0"/>
              </a:rPr>
              <a:t>sporto reformos</a:t>
            </a:r>
            <a:br>
              <a:rPr lang="lt-LT" sz="4000" b="1" dirty="0" smtClean="0">
                <a:solidFill>
                  <a:schemeClr val="bg1"/>
                </a:solidFill>
                <a:latin typeface="Times New Roman" panose="02020603050405020304" pitchFamily="18" charset="0"/>
                <a:cs typeface="Times New Roman" panose="02020603050405020304" pitchFamily="18" charset="0"/>
              </a:rPr>
            </a:br>
            <a:r>
              <a:rPr lang="lt-LT" b="1" dirty="0" smtClean="0">
                <a:solidFill>
                  <a:schemeClr val="bg1"/>
                </a:solidFill>
                <a:latin typeface="Times New Roman" panose="02020603050405020304" pitchFamily="18" charset="0"/>
                <a:cs typeface="Times New Roman" panose="02020603050405020304" pitchFamily="18" charset="0"/>
              </a:rPr>
              <a:t>II ETAPAS</a:t>
            </a:r>
            <a:endParaRPr lang="lt-LT" b="1" dirty="0">
              <a:solidFill>
                <a:schemeClr val="bg1"/>
              </a:solidFill>
              <a:latin typeface="Times New Roman" panose="02020603050405020304" pitchFamily="18" charset="0"/>
              <a:cs typeface="Times New Roman" panose="02020603050405020304" pitchFamily="18" charset="0"/>
            </a:endParaRPr>
          </a:p>
        </p:txBody>
      </p:sp>
      <p:sp>
        <p:nvSpPr>
          <p:cNvPr id="5" name="Turinio vietos rezervavimo ženklas 4"/>
          <p:cNvSpPr>
            <a:spLocks noGrp="1"/>
          </p:cNvSpPr>
          <p:nvPr>
            <p:ph sz="half" idx="4294967295"/>
          </p:nvPr>
        </p:nvSpPr>
        <p:spPr>
          <a:xfrm>
            <a:off x="633846" y="1772816"/>
            <a:ext cx="7970602" cy="4824536"/>
          </a:xfrm>
        </p:spPr>
        <p:txBody>
          <a:bodyPr>
            <a:normAutofit fontScale="92500"/>
          </a:bodyPr>
          <a:lstStyle/>
          <a:p>
            <a:pPr marL="0" indent="0">
              <a:buNone/>
            </a:pPr>
            <a:r>
              <a:rPr lang="lt-LT" sz="2000" b="1" u="sng" dirty="0" smtClean="0">
                <a:solidFill>
                  <a:schemeClr val="bg1"/>
                </a:solidFill>
                <a:latin typeface="Times New Roman" panose="02020603050405020304" pitchFamily="18" charset="0"/>
                <a:cs typeface="Times New Roman" panose="02020603050405020304" pitchFamily="18" charset="0"/>
              </a:rPr>
              <a:t>Rezultatai:</a:t>
            </a:r>
          </a:p>
          <a:p>
            <a:r>
              <a:rPr lang="lt-LT" altLang="lt-LT" sz="2000" b="1" dirty="0" smtClean="0">
                <a:solidFill>
                  <a:schemeClr val="bg1"/>
                </a:solidFill>
                <a:latin typeface="Times New Roman" panose="02020603050405020304" pitchFamily="18" charset="0"/>
                <a:cs typeface="Times New Roman" panose="02020603050405020304" pitchFamily="18" charset="0"/>
              </a:rPr>
              <a:t>BĮ Klaipėdos </a:t>
            </a:r>
            <a:r>
              <a:rPr lang="lt-LT" altLang="lt-LT" sz="2000" b="1" dirty="0">
                <a:solidFill>
                  <a:schemeClr val="bg1"/>
                </a:solidFill>
                <a:latin typeface="Times New Roman" panose="02020603050405020304" pitchFamily="18" charset="0"/>
                <a:cs typeface="Times New Roman" panose="02020603050405020304" pitchFamily="18" charset="0"/>
              </a:rPr>
              <a:t>kūno kultūros ir rekreacijos centras – po pertvarkos </a:t>
            </a:r>
            <a:r>
              <a:rPr lang="lt-LT" altLang="lt-LT" sz="2000" b="1" dirty="0" smtClean="0">
                <a:solidFill>
                  <a:schemeClr val="bg1"/>
                </a:solidFill>
                <a:latin typeface="Times New Roman" panose="02020603050405020304" pitchFamily="18" charset="0"/>
                <a:cs typeface="Times New Roman" panose="02020603050405020304" pitchFamily="18" charset="0"/>
              </a:rPr>
              <a:t>tapo </a:t>
            </a:r>
            <a:r>
              <a:rPr lang="lt-LT" altLang="lt-LT" sz="2000" b="1" dirty="0">
                <a:solidFill>
                  <a:schemeClr val="bg1"/>
                </a:solidFill>
                <a:latin typeface="Times New Roman" panose="02020603050405020304" pitchFamily="18" charset="0"/>
                <a:cs typeface="Times New Roman" panose="02020603050405020304" pitchFamily="18" charset="0"/>
              </a:rPr>
              <a:t>specializuota sporto bazių valdymo </a:t>
            </a:r>
            <a:r>
              <a:rPr lang="lt-LT" altLang="lt-LT" sz="2000" b="1" dirty="0" smtClean="0">
                <a:solidFill>
                  <a:schemeClr val="bg1"/>
                </a:solidFill>
                <a:latin typeface="Times New Roman" panose="02020603050405020304" pitchFamily="18" charset="0"/>
                <a:cs typeface="Times New Roman" panose="02020603050405020304" pitchFamily="18" charset="0"/>
              </a:rPr>
              <a:t>įstaiga; </a:t>
            </a:r>
          </a:p>
          <a:p>
            <a:r>
              <a:rPr lang="lt-LT" altLang="lt-LT" sz="2000" b="1" dirty="0" smtClean="0">
                <a:solidFill>
                  <a:schemeClr val="bg1"/>
                </a:solidFill>
                <a:latin typeface="Times New Roman" panose="02020603050405020304" pitchFamily="18" charset="0"/>
                <a:cs typeface="Times New Roman" panose="02020603050405020304" pitchFamily="18" charset="0"/>
              </a:rPr>
              <a:t>ugdymas </a:t>
            </a:r>
            <a:r>
              <a:rPr lang="lt-LT" altLang="lt-LT" sz="2000" b="1" dirty="0">
                <a:solidFill>
                  <a:schemeClr val="bg1"/>
                </a:solidFill>
                <a:latin typeface="Times New Roman" panose="02020603050405020304" pitchFamily="18" charset="0"/>
                <a:cs typeface="Times New Roman" panose="02020603050405020304" pitchFamily="18" charset="0"/>
              </a:rPr>
              <a:t>atskirtas nuo turto </a:t>
            </a:r>
            <a:r>
              <a:rPr lang="lt-LT" altLang="lt-LT" sz="2000" b="1" dirty="0" smtClean="0">
                <a:solidFill>
                  <a:schemeClr val="bg1"/>
                </a:solidFill>
                <a:latin typeface="Times New Roman" panose="02020603050405020304" pitchFamily="18" charset="0"/>
                <a:cs typeface="Times New Roman" panose="02020603050405020304" pitchFamily="18" charset="0"/>
              </a:rPr>
              <a:t>valdymo;</a:t>
            </a:r>
          </a:p>
          <a:p>
            <a:r>
              <a:rPr lang="lt-LT" altLang="lt-LT" sz="2000" b="1" dirty="0" smtClean="0">
                <a:solidFill>
                  <a:schemeClr val="bg1"/>
                </a:solidFill>
                <a:latin typeface="Times New Roman" panose="02020603050405020304" pitchFamily="18" charset="0"/>
                <a:cs typeface="Times New Roman" panose="02020603050405020304" pitchFamily="18" charset="0"/>
              </a:rPr>
              <a:t>pagerėjusi </a:t>
            </a:r>
            <a:r>
              <a:rPr lang="lt-LT" altLang="lt-LT" sz="2000" b="1" dirty="0">
                <a:solidFill>
                  <a:schemeClr val="bg1"/>
                </a:solidFill>
                <a:latin typeface="Times New Roman" panose="02020603050405020304" pitchFamily="18" charset="0"/>
                <a:cs typeface="Times New Roman" panose="02020603050405020304" pitchFamily="18" charset="0"/>
              </a:rPr>
              <a:t>bazių priežiūra (kvalifikuotos mobilios darbo grupės</a:t>
            </a:r>
            <a:r>
              <a:rPr lang="lt-LT" altLang="lt-LT" sz="2000" b="1" dirty="0" smtClean="0">
                <a:solidFill>
                  <a:schemeClr val="bg1"/>
                </a:solidFill>
                <a:latin typeface="Times New Roman" panose="02020603050405020304" pitchFamily="18" charset="0"/>
                <a:cs typeface="Times New Roman" panose="02020603050405020304" pitchFamily="18" charset="0"/>
              </a:rPr>
              <a:t>);</a:t>
            </a:r>
          </a:p>
          <a:p>
            <a:r>
              <a:rPr lang="lt-LT" altLang="lt-LT" sz="2000" b="1" dirty="0" smtClean="0">
                <a:solidFill>
                  <a:schemeClr val="bg1"/>
                </a:solidFill>
                <a:latin typeface="Times New Roman" panose="02020603050405020304" pitchFamily="18" charset="0"/>
                <a:cs typeface="Times New Roman" panose="02020603050405020304" pitchFamily="18" charset="0"/>
              </a:rPr>
              <a:t> </a:t>
            </a:r>
            <a:r>
              <a:rPr lang="lt-LT" altLang="lt-LT" sz="2000" b="1" dirty="0">
                <a:solidFill>
                  <a:schemeClr val="bg1"/>
                </a:solidFill>
                <a:latin typeface="Times New Roman" panose="02020603050405020304" pitchFamily="18" charset="0"/>
                <a:cs typeface="Times New Roman" panose="02020603050405020304" pitchFamily="18" charset="0"/>
              </a:rPr>
              <a:t>galimybė greičiau ir iš vieno šaltinio gauti informaciją apie teikiamas paslaugas (sporto bazių nuomos, apgyvendinimo </a:t>
            </a:r>
            <a:r>
              <a:rPr lang="lt-LT" altLang="lt-LT" sz="2000" b="1" dirty="0" smtClean="0">
                <a:solidFill>
                  <a:schemeClr val="bg1"/>
                </a:solidFill>
                <a:latin typeface="Times New Roman" panose="02020603050405020304" pitchFamily="18" charset="0"/>
                <a:cs typeface="Times New Roman" panose="02020603050405020304" pitchFamily="18" charset="0"/>
              </a:rPr>
              <a:t>paslaugos);</a:t>
            </a:r>
          </a:p>
          <a:p>
            <a:r>
              <a:rPr lang="lt-LT" altLang="lt-LT" sz="2000" b="1" dirty="0" smtClean="0">
                <a:solidFill>
                  <a:schemeClr val="bg1"/>
                </a:solidFill>
                <a:latin typeface="Times New Roman" panose="02020603050405020304" pitchFamily="18" charset="0"/>
                <a:cs typeface="Times New Roman" panose="02020603050405020304" pitchFamily="18" charset="0"/>
              </a:rPr>
              <a:t>dėl </a:t>
            </a:r>
            <a:r>
              <a:rPr lang="lt-LT" altLang="lt-LT" sz="2000" b="1" dirty="0">
                <a:solidFill>
                  <a:schemeClr val="bg1"/>
                </a:solidFill>
                <a:latin typeface="Times New Roman" panose="02020603050405020304" pitchFamily="18" charset="0"/>
                <a:cs typeface="Times New Roman" panose="02020603050405020304" pitchFamily="18" charset="0"/>
              </a:rPr>
              <a:t>centralizuoto bazių tinklelio valdymo, galimybė efektyviau naudoti bazių laiką, </a:t>
            </a:r>
            <a:r>
              <a:rPr lang="lt-LT" altLang="lt-LT" sz="2000" b="1" dirty="0" smtClean="0">
                <a:solidFill>
                  <a:schemeClr val="bg1"/>
                </a:solidFill>
                <a:latin typeface="Times New Roman" panose="02020603050405020304" pitchFamily="18" charset="0"/>
                <a:cs typeface="Times New Roman" panose="02020603050405020304" pitchFamily="18" charset="0"/>
              </a:rPr>
              <a:t>bei padidintas </a:t>
            </a:r>
            <a:r>
              <a:rPr lang="lt-LT" altLang="lt-LT" sz="2000" b="1" dirty="0">
                <a:solidFill>
                  <a:schemeClr val="bg1"/>
                </a:solidFill>
                <a:latin typeface="Times New Roman" panose="02020603050405020304" pitchFamily="18" charset="0"/>
                <a:cs typeface="Times New Roman" panose="02020603050405020304" pitchFamily="18" charset="0"/>
              </a:rPr>
              <a:t>sporto bazių </a:t>
            </a:r>
            <a:r>
              <a:rPr lang="lt-LT" altLang="lt-LT" sz="2000" b="1" dirty="0" smtClean="0">
                <a:solidFill>
                  <a:schemeClr val="bg1"/>
                </a:solidFill>
                <a:latin typeface="Times New Roman" panose="02020603050405020304" pitchFamily="18" charset="0"/>
                <a:cs typeface="Times New Roman" panose="02020603050405020304" pitchFamily="18" charset="0"/>
              </a:rPr>
              <a:t>užimtumo skaidrumą;</a:t>
            </a:r>
          </a:p>
          <a:p>
            <a:r>
              <a:rPr lang="lt-LT" sz="2000" b="1" dirty="0" smtClean="0">
                <a:solidFill>
                  <a:schemeClr val="bg1"/>
                </a:solidFill>
                <a:latin typeface="Times New Roman" panose="02020603050405020304" pitchFamily="18" charset="0"/>
                <a:cs typeface="Times New Roman" panose="02020603050405020304" pitchFamily="18" charset="0"/>
              </a:rPr>
              <a:t>galimybė </a:t>
            </a:r>
            <a:r>
              <a:rPr lang="lt-LT" sz="2000" b="1" dirty="0">
                <a:solidFill>
                  <a:schemeClr val="bg1"/>
                </a:solidFill>
                <a:latin typeface="Times New Roman" panose="02020603050405020304" pitchFamily="18" charset="0"/>
                <a:cs typeface="Times New Roman" panose="02020603050405020304" pitchFamily="18" charset="0"/>
              </a:rPr>
              <a:t>organizuotai vykdyti sudėtingesnius uždavinius (pvz. parengti vienu metu kelias sporto bazes keliems renginiams kartu suteikiant ir apgyvendinimo paslaugas</a:t>
            </a:r>
            <a:r>
              <a:rPr lang="lt-LT" sz="2000" b="1" dirty="0" smtClean="0">
                <a:solidFill>
                  <a:schemeClr val="bg1"/>
                </a:solidFill>
                <a:latin typeface="Times New Roman" panose="02020603050405020304" pitchFamily="18" charset="0"/>
                <a:cs typeface="Times New Roman" panose="02020603050405020304" pitchFamily="18" charset="0"/>
              </a:rPr>
              <a:t>); </a:t>
            </a:r>
          </a:p>
          <a:p>
            <a:r>
              <a:rPr lang="lt-LT" sz="2000" b="1" dirty="0" smtClean="0">
                <a:solidFill>
                  <a:schemeClr val="bg1"/>
                </a:solidFill>
                <a:latin typeface="Times New Roman" panose="02020603050405020304" pitchFamily="18" charset="0"/>
                <a:cs typeface="Times New Roman" panose="02020603050405020304" pitchFamily="18" charset="0"/>
              </a:rPr>
              <a:t>pagerėjęs </a:t>
            </a:r>
            <a:r>
              <a:rPr lang="lt-LT" sz="2000" b="1" dirty="0">
                <a:solidFill>
                  <a:schemeClr val="bg1"/>
                </a:solidFill>
                <a:latin typeface="Times New Roman" panose="02020603050405020304" pitchFamily="18" charset="0"/>
                <a:cs typeface="Times New Roman" panose="02020603050405020304" pitchFamily="18" charset="0"/>
              </a:rPr>
              <a:t>aptarnavimas dėl standartizuoto paslaugų teikimo </a:t>
            </a:r>
            <a:r>
              <a:rPr lang="lt-LT" sz="2000" b="1" dirty="0" smtClean="0">
                <a:solidFill>
                  <a:schemeClr val="bg1"/>
                </a:solidFill>
                <a:latin typeface="Times New Roman" panose="02020603050405020304" pitchFamily="18" charset="0"/>
                <a:cs typeface="Times New Roman" panose="02020603050405020304" pitchFamily="18" charset="0"/>
              </a:rPr>
              <a:t>modelio.</a:t>
            </a:r>
            <a:endParaRPr lang="lt-LT" sz="2000" b="1" dirty="0">
              <a:solidFill>
                <a:schemeClr val="bg1"/>
              </a:solidFill>
              <a:latin typeface="Times New Roman" panose="02020603050405020304" pitchFamily="18" charset="0"/>
              <a:cs typeface="Times New Roman" panose="02020603050405020304" pitchFamily="18" charset="0"/>
            </a:endParaRPr>
          </a:p>
          <a:p>
            <a:endParaRPr lang="lt-LT" altLang="lt-LT" sz="2000" b="1" dirty="0">
              <a:latin typeface="Times New Roman" panose="02020603050405020304" pitchFamily="18" charset="0"/>
              <a:cs typeface="Times New Roman" panose="02020603050405020304" pitchFamily="18" charset="0"/>
            </a:endParaRPr>
          </a:p>
          <a:p>
            <a:endParaRPr lang="lt-LT" altLang="lt-LT" sz="2000" dirty="0"/>
          </a:p>
          <a:p>
            <a:pPr marL="457200" indent="-457200">
              <a:buAutoNum type="arabicPeriod"/>
            </a:pPr>
            <a:endParaRPr lang="lt-LT" sz="2000" b="1" dirty="0"/>
          </a:p>
          <a:p>
            <a:pPr marL="0" indent="0">
              <a:buNone/>
            </a:pPr>
            <a:endParaRPr lang="lt-LT" sz="2000" b="1" dirty="0"/>
          </a:p>
          <a:p>
            <a:pPr marL="0" indent="0">
              <a:buNone/>
            </a:pPr>
            <a:endParaRPr lang="lt-LT" sz="2000" b="1" dirty="0">
              <a:latin typeface="Times New Roman" panose="02020603050405020304" pitchFamily="18" charset="0"/>
              <a:cs typeface="Times New Roman" panose="02020603050405020304" pitchFamily="18" charset="0"/>
            </a:endParaRPr>
          </a:p>
        </p:txBody>
      </p:sp>
      <p:pic>
        <p:nvPicPr>
          <p:cNvPr id="4" name="Paveikslėlis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555" y="376440"/>
            <a:ext cx="569642" cy="688144"/>
          </a:xfrm>
          <a:prstGeom prst="rect">
            <a:avLst/>
          </a:prstGeom>
        </p:spPr>
      </p:pic>
    </p:spTree>
    <p:extLst>
      <p:ext uri="{BB962C8B-B14F-4D97-AF65-F5344CB8AC3E}">
        <p14:creationId xmlns:p14="http://schemas.microsoft.com/office/powerpoint/2010/main" val="38743215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fontScale="90000"/>
          </a:bodyPr>
          <a:lstStyle/>
          <a:p>
            <a:pPr algn="ctr"/>
            <a:r>
              <a:rPr lang="lt-LT" sz="4000" b="1" dirty="0">
                <a:solidFill>
                  <a:schemeClr val="bg1"/>
                </a:solidFill>
                <a:latin typeface="Times New Roman" panose="02020603050405020304" pitchFamily="18" charset="0"/>
                <a:cs typeface="Times New Roman" panose="02020603050405020304" pitchFamily="18" charset="0"/>
              </a:rPr>
              <a:t>Klaipėdos </a:t>
            </a:r>
            <a:r>
              <a:rPr lang="lt-LT" sz="4000" b="1" dirty="0" smtClean="0">
                <a:solidFill>
                  <a:schemeClr val="bg1"/>
                </a:solidFill>
                <a:latin typeface="Times New Roman" panose="02020603050405020304" pitchFamily="18" charset="0"/>
                <a:cs typeface="Times New Roman" panose="02020603050405020304" pitchFamily="18" charset="0"/>
              </a:rPr>
              <a:t>sporto reformos</a:t>
            </a:r>
            <a:br>
              <a:rPr lang="lt-LT" sz="4000" b="1" dirty="0" smtClean="0">
                <a:solidFill>
                  <a:schemeClr val="bg1"/>
                </a:solidFill>
                <a:latin typeface="Times New Roman" panose="02020603050405020304" pitchFamily="18" charset="0"/>
                <a:cs typeface="Times New Roman" panose="02020603050405020304" pitchFamily="18" charset="0"/>
              </a:rPr>
            </a:br>
            <a:r>
              <a:rPr lang="lt-LT" b="1" dirty="0" smtClean="0">
                <a:solidFill>
                  <a:schemeClr val="bg1"/>
                </a:solidFill>
                <a:latin typeface="Times New Roman" panose="02020603050405020304" pitchFamily="18" charset="0"/>
                <a:cs typeface="Times New Roman" panose="02020603050405020304" pitchFamily="18" charset="0"/>
              </a:rPr>
              <a:t>II ETAPAS</a:t>
            </a:r>
            <a:endParaRPr lang="lt-LT" b="1" dirty="0">
              <a:solidFill>
                <a:schemeClr val="bg1"/>
              </a:solidFill>
              <a:latin typeface="Times New Roman" panose="02020603050405020304" pitchFamily="18" charset="0"/>
              <a:cs typeface="Times New Roman" panose="02020603050405020304" pitchFamily="18" charset="0"/>
            </a:endParaRPr>
          </a:p>
        </p:txBody>
      </p:sp>
      <p:sp>
        <p:nvSpPr>
          <p:cNvPr id="5" name="Turinio vietos rezervavimo ženklas 4"/>
          <p:cNvSpPr>
            <a:spLocks noGrp="1"/>
          </p:cNvSpPr>
          <p:nvPr>
            <p:ph sz="half" idx="4294967295"/>
          </p:nvPr>
        </p:nvSpPr>
        <p:spPr>
          <a:xfrm>
            <a:off x="633846" y="1772816"/>
            <a:ext cx="7970602" cy="4824536"/>
          </a:xfrm>
        </p:spPr>
        <p:txBody>
          <a:bodyPr>
            <a:normAutofit fontScale="40000" lnSpcReduction="20000"/>
          </a:bodyPr>
          <a:lstStyle/>
          <a:p>
            <a:pPr marL="0" indent="0">
              <a:buNone/>
            </a:pPr>
            <a:r>
              <a:rPr lang="lt-LT" sz="6300" b="1" dirty="0" smtClean="0">
                <a:solidFill>
                  <a:schemeClr val="bg1"/>
                </a:solidFill>
                <a:latin typeface="Times New Roman" panose="02020603050405020304" pitchFamily="18" charset="0"/>
                <a:cs typeface="Times New Roman" panose="02020603050405020304" pitchFamily="18" charset="0"/>
              </a:rPr>
              <a:t>Reforma padėjo išryškinti keletą problemų susijusių su sporto bazių paslaugų teikimu:</a:t>
            </a:r>
          </a:p>
          <a:p>
            <a:pPr marL="0" indent="0">
              <a:buNone/>
            </a:pPr>
            <a:endParaRPr lang="lt-LT" sz="6300" b="1" u="sng" dirty="0" smtClean="0">
              <a:solidFill>
                <a:schemeClr val="bg1"/>
              </a:solidFill>
              <a:latin typeface="Times New Roman" panose="02020603050405020304" pitchFamily="18" charset="0"/>
              <a:cs typeface="Times New Roman" panose="02020603050405020304" pitchFamily="18" charset="0"/>
            </a:endParaRPr>
          </a:p>
          <a:p>
            <a:pPr marL="457200" indent="-457200">
              <a:buAutoNum type="arabicParenR"/>
            </a:pPr>
            <a:r>
              <a:rPr lang="lt-LT" sz="3800" b="1" u="sng" dirty="0" smtClean="0">
                <a:solidFill>
                  <a:schemeClr val="bg1"/>
                </a:solidFill>
                <a:latin typeface="Times New Roman" panose="02020603050405020304" pitchFamily="18" charset="0"/>
                <a:cs typeface="Times New Roman" panose="02020603050405020304" pitchFamily="18" charset="0"/>
              </a:rPr>
              <a:t>labai </a:t>
            </a:r>
            <a:r>
              <a:rPr lang="lt-LT" sz="3800" b="1" u="sng" dirty="0">
                <a:solidFill>
                  <a:schemeClr val="bg1"/>
                </a:solidFill>
                <a:latin typeface="Times New Roman" panose="02020603050405020304" pitchFamily="18" charset="0"/>
                <a:cs typeface="Times New Roman" panose="02020603050405020304" pitchFamily="18" charset="0"/>
              </a:rPr>
              <a:t>didelės kai kurių sporto bazių eksploatacinės išlaidos</a:t>
            </a:r>
            <a:r>
              <a:rPr lang="lt-LT" sz="3800" u="sng" dirty="0">
                <a:solidFill>
                  <a:schemeClr val="bg1"/>
                </a:solidFill>
                <a:latin typeface="Times New Roman" panose="02020603050405020304" pitchFamily="18" charset="0"/>
                <a:cs typeface="Times New Roman" panose="02020603050405020304" pitchFamily="18" charset="0"/>
              </a:rPr>
              <a:t> </a:t>
            </a:r>
            <a:r>
              <a:rPr lang="lt-LT" sz="3800" dirty="0">
                <a:solidFill>
                  <a:schemeClr val="bg1"/>
                </a:solidFill>
                <a:latin typeface="Times New Roman" panose="02020603050405020304" pitchFamily="18" charset="0"/>
                <a:cs typeface="Times New Roman" panose="02020603050405020304" pitchFamily="18" charset="0"/>
              </a:rPr>
              <a:t>t. y. Klaipėdos sporto sveikatingumo komplekso (Smiltynės g. 13), Dviračių treko (Kretingos g. 38) ir Centrinio stadiono (Sportininkų g. 46) (pridedama pajamų ir išlaidų lentelė</a:t>
            </a:r>
            <a:r>
              <a:rPr lang="lt-LT" sz="3800" dirty="0" smtClean="0">
                <a:solidFill>
                  <a:schemeClr val="bg1"/>
                </a:solidFill>
                <a:latin typeface="Times New Roman" panose="02020603050405020304" pitchFamily="18" charset="0"/>
                <a:cs typeface="Times New Roman" panose="02020603050405020304" pitchFamily="18" charset="0"/>
              </a:rPr>
              <a:t>);</a:t>
            </a:r>
          </a:p>
          <a:p>
            <a:pPr marL="457200" indent="-457200">
              <a:buAutoNum type="arabicParenR"/>
            </a:pPr>
            <a:endParaRPr lang="lt-LT" sz="3800" dirty="0" smtClean="0">
              <a:solidFill>
                <a:schemeClr val="bg1"/>
              </a:solidFill>
              <a:latin typeface="Times New Roman" panose="02020603050405020304" pitchFamily="18" charset="0"/>
              <a:cs typeface="Times New Roman" panose="02020603050405020304" pitchFamily="18" charset="0"/>
            </a:endParaRPr>
          </a:p>
          <a:p>
            <a:pPr marL="457200" indent="-457200">
              <a:buAutoNum type="arabicParenR"/>
            </a:pPr>
            <a:r>
              <a:rPr lang="lt-LT" sz="3800" b="1" u="sng" dirty="0" smtClean="0">
                <a:solidFill>
                  <a:schemeClr val="bg1"/>
                </a:solidFill>
                <a:latin typeface="Times New Roman" panose="02020603050405020304" pitchFamily="18" charset="0"/>
                <a:cs typeface="Times New Roman" panose="02020603050405020304" pitchFamily="18" charset="0"/>
              </a:rPr>
              <a:t>per </a:t>
            </a:r>
            <a:r>
              <a:rPr lang="lt-LT" sz="3800" b="1" u="sng" dirty="0">
                <a:solidFill>
                  <a:schemeClr val="bg1"/>
                </a:solidFill>
                <a:latin typeface="Times New Roman" panose="02020603050405020304" pitchFamily="18" charset="0"/>
                <a:cs typeface="Times New Roman" panose="02020603050405020304" pitchFamily="18" charset="0"/>
              </a:rPr>
              <a:t>mažas kai kurių sporto bazių užimtumas</a:t>
            </a:r>
            <a:r>
              <a:rPr lang="lt-LT" sz="3800" dirty="0">
                <a:solidFill>
                  <a:schemeClr val="bg1"/>
                </a:solidFill>
                <a:latin typeface="Times New Roman" panose="02020603050405020304" pitchFamily="18" charset="0"/>
                <a:cs typeface="Times New Roman" panose="02020603050405020304" pitchFamily="18" charset="0"/>
              </a:rPr>
              <a:t>. Ši problema išryškėjo dėl keleto priežasčių: </a:t>
            </a:r>
          </a:p>
          <a:p>
            <a:pPr lvl="0"/>
            <a:r>
              <a:rPr lang="lt-LT" sz="3800" dirty="0">
                <a:solidFill>
                  <a:schemeClr val="bg1"/>
                </a:solidFill>
                <a:latin typeface="Times New Roman" panose="02020603050405020304" pitchFamily="18" charset="0"/>
                <a:cs typeface="Times New Roman" panose="02020603050405020304" pitchFamily="18" charset="0"/>
              </a:rPr>
              <a:t>iki 2018 m. sausio 1 d.</a:t>
            </a:r>
            <a:r>
              <a:rPr lang="lt-LT" sz="3800" i="1" dirty="0">
                <a:solidFill>
                  <a:schemeClr val="bg1"/>
                </a:solidFill>
                <a:latin typeface="Times New Roman" panose="02020603050405020304" pitchFamily="18" charset="0"/>
                <a:cs typeface="Times New Roman" panose="02020603050405020304" pitchFamily="18" charset="0"/>
              </a:rPr>
              <a:t> </a:t>
            </a:r>
            <a:r>
              <a:rPr lang="lt-LT" sz="3800" dirty="0">
                <a:solidFill>
                  <a:schemeClr val="bg1"/>
                </a:solidFill>
                <a:latin typeface="Times New Roman" panose="02020603050405020304" pitchFamily="18" charset="0"/>
                <a:cs typeface="Times New Roman" panose="02020603050405020304" pitchFamily="18" charset="0"/>
              </a:rPr>
              <a:t>naudojimasis sporto bazėmis (biudžetinėms sporto įstaigoms jų pagrindinei veiklai vykdyti; viešosioms sporto įstaigoms, kurių savininkė ar dalininkė yra Klaipėdos miesto savivaldybė; sporto šakų aukščiausiųjų lygų komandoms bei Europos klubinių komandų taurių turnyrų dalyviams; Klaipėdos miesto sporto šakų rinktinėms) buvo teikimas neatlygintinai, todėl tikrąjį sporto bazių užimtumą buvo sudėtinga apskaičiuoti</a:t>
            </a:r>
            <a:r>
              <a:rPr lang="lt-LT" sz="3800" dirty="0" smtClean="0">
                <a:solidFill>
                  <a:schemeClr val="bg1"/>
                </a:solidFill>
                <a:latin typeface="Times New Roman" panose="02020603050405020304" pitchFamily="18" charset="0"/>
                <a:cs typeface="Times New Roman" panose="02020603050405020304" pitchFamily="18" charset="0"/>
              </a:rPr>
              <a:t>;</a:t>
            </a:r>
          </a:p>
          <a:p>
            <a:pPr lvl="0"/>
            <a:endParaRPr lang="lt-LT" sz="3800" dirty="0">
              <a:solidFill>
                <a:schemeClr val="bg1"/>
              </a:solidFill>
              <a:latin typeface="Times New Roman" panose="02020603050405020304" pitchFamily="18" charset="0"/>
              <a:cs typeface="Times New Roman" panose="02020603050405020304" pitchFamily="18" charset="0"/>
            </a:endParaRPr>
          </a:p>
          <a:p>
            <a:pPr lvl="0"/>
            <a:r>
              <a:rPr lang="lt-LT" sz="3800" dirty="0" smtClean="0">
                <a:solidFill>
                  <a:schemeClr val="bg1"/>
                </a:solidFill>
                <a:latin typeface="Times New Roman" panose="02020603050405020304" pitchFamily="18" charset="0"/>
                <a:cs typeface="Times New Roman" panose="02020603050405020304" pitchFamily="18" charset="0"/>
              </a:rPr>
              <a:t>2017 </a:t>
            </a:r>
            <a:r>
              <a:rPr lang="lt-LT" sz="3800" dirty="0">
                <a:solidFill>
                  <a:schemeClr val="bg1"/>
                </a:solidFill>
                <a:latin typeface="Times New Roman" panose="02020603050405020304" pitchFamily="18" charset="0"/>
                <a:cs typeface="Times New Roman" panose="02020603050405020304" pitchFamily="18" charset="0"/>
              </a:rPr>
              <a:t>metais </a:t>
            </a:r>
            <a:r>
              <a:rPr lang="lt-LT" sz="3800" dirty="0" smtClean="0">
                <a:solidFill>
                  <a:schemeClr val="bg1"/>
                </a:solidFill>
                <a:latin typeface="Times New Roman" panose="02020603050405020304" pitchFamily="18" charset="0"/>
                <a:cs typeface="Times New Roman" panose="02020603050405020304" pitchFamily="18" charset="0"/>
              </a:rPr>
              <a:t>buvo įdiegta </a:t>
            </a:r>
            <a:r>
              <a:rPr lang="lt-LT" sz="3800" dirty="0">
                <a:solidFill>
                  <a:schemeClr val="bg1"/>
                </a:solidFill>
                <a:latin typeface="Times New Roman" panose="02020603050405020304" pitchFamily="18" charset="0"/>
                <a:cs typeface="Times New Roman" panose="02020603050405020304" pitchFamily="18" charset="0"/>
              </a:rPr>
              <a:t>ir </a:t>
            </a:r>
            <a:r>
              <a:rPr lang="lt-LT" sz="3800" dirty="0" smtClean="0">
                <a:solidFill>
                  <a:schemeClr val="bg1"/>
                </a:solidFill>
                <a:latin typeface="Times New Roman" panose="02020603050405020304" pitchFamily="18" charset="0"/>
                <a:cs typeface="Times New Roman" panose="02020603050405020304" pitchFamily="18" charset="0"/>
              </a:rPr>
              <a:t>pradėta </a:t>
            </a:r>
            <a:r>
              <a:rPr lang="lt-LT" sz="3800" dirty="0">
                <a:solidFill>
                  <a:schemeClr val="bg1"/>
                </a:solidFill>
                <a:latin typeface="Times New Roman" panose="02020603050405020304" pitchFamily="18" charset="0"/>
                <a:cs typeface="Times New Roman" panose="02020603050405020304" pitchFamily="18" charset="0"/>
              </a:rPr>
              <a:t>naudoti </a:t>
            </a:r>
            <a:r>
              <a:rPr lang="lt-LT" sz="3800" dirty="0" smtClean="0">
                <a:solidFill>
                  <a:schemeClr val="bg1"/>
                </a:solidFill>
                <a:latin typeface="Times New Roman" panose="02020603050405020304" pitchFamily="18" charset="0"/>
                <a:cs typeface="Times New Roman" panose="02020603050405020304" pitchFamily="18" charset="0"/>
              </a:rPr>
              <a:t>centralizuota </a:t>
            </a:r>
            <a:r>
              <a:rPr lang="lt-LT" sz="3800" dirty="0">
                <a:solidFill>
                  <a:schemeClr val="bg1"/>
                </a:solidFill>
                <a:latin typeface="Times New Roman" panose="02020603050405020304" pitchFamily="18" charset="0"/>
                <a:cs typeface="Times New Roman" panose="02020603050405020304" pitchFamily="18" charset="0"/>
              </a:rPr>
              <a:t>sporto bazių užimtumo tinklelio koordinavimo </a:t>
            </a:r>
            <a:r>
              <a:rPr lang="lt-LT" sz="3800" dirty="0" smtClean="0">
                <a:solidFill>
                  <a:schemeClr val="bg1"/>
                </a:solidFill>
                <a:latin typeface="Times New Roman" panose="02020603050405020304" pitchFamily="18" charset="0"/>
                <a:cs typeface="Times New Roman" panose="02020603050405020304" pitchFamily="18" charset="0"/>
              </a:rPr>
              <a:t>sistema, </a:t>
            </a:r>
            <a:r>
              <a:rPr lang="lt-LT" sz="3800" dirty="0">
                <a:solidFill>
                  <a:schemeClr val="bg1"/>
                </a:solidFill>
                <a:latin typeface="Times New Roman" panose="02020603050405020304" pitchFamily="18" charset="0"/>
                <a:cs typeface="Times New Roman" panose="02020603050405020304" pitchFamily="18" charset="0"/>
              </a:rPr>
              <a:t>kuri padėjo išryškinti tikrąjį sporto bazių užimtumą</a:t>
            </a:r>
            <a:r>
              <a:rPr lang="lt-LT" sz="3800" dirty="0" smtClean="0">
                <a:solidFill>
                  <a:schemeClr val="bg1"/>
                </a:solidFill>
                <a:latin typeface="Times New Roman" panose="02020603050405020304" pitchFamily="18" charset="0"/>
                <a:cs typeface="Times New Roman" panose="02020603050405020304" pitchFamily="18" charset="0"/>
              </a:rPr>
              <a:t>;</a:t>
            </a:r>
          </a:p>
          <a:p>
            <a:pPr lvl="0"/>
            <a:endParaRPr lang="lt-LT" sz="3800" dirty="0">
              <a:solidFill>
                <a:schemeClr val="bg1"/>
              </a:solidFill>
              <a:latin typeface="Times New Roman" panose="02020603050405020304" pitchFamily="18" charset="0"/>
              <a:cs typeface="Times New Roman" panose="02020603050405020304" pitchFamily="18" charset="0"/>
            </a:endParaRPr>
          </a:p>
          <a:p>
            <a:pPr lvl="0"/>
            <a:r>
              <a:rPr lang="lt-LT" sz="3800" dirty="0">
                <a:solidFill>
                  <a:schemeClr val="bg1"/>
                </a:solidFill>
                <a:latin typeface="Times New Roman" panose="02020603050405020304" pitchFamily="18" charset="0"/>
                <a:cs typeface="Times New Roman" panose="02020603050405020304" pitchFamily="18" charset="0"/>
              </a:rPr>
              <a:t>specializuotų sporto salių (imtynių, gimnastikos, sunkiosios atletikos), kurios yra tam tikrų matmenų uždaros patalpos, turinčios įrangą ar inventorių, pritaikytą tam tikros sporto šakos sportininkų treniruotėms ar sporto renginiams saugiai organizuoti yra naudojamos tik BĮ Klaipėdos „Viesulo“ centro sportininkų, o kitų klubų atstovai jomis šiai dienai nesinaudoja.</a:t>
            </a:r>
          </a:p>
          <a:p>
            <a:endParaRPr lang="lt-LT" sz="2000" b="1" u="sng" dirty="0" smtClean="0">
              <a:latin typeface="Times New Roman" panose="02020603050405020304" pitchFamily="18" charset="0"/>
              <a:cs typeface="Times New Roman" panose="02020603050405020304" pitchFamily="18" charset="0"/>
            </a:endParaRPr>
          </a:p>
          <a:p>
            <a:endParaRPr lang="lt-LT" altLang="lt-LT" sz="2000" b="1" dirty="0">
              <a:latin typeface="Times New Roman" panose="02020603050405020304" pitchFamily="18" charset="0"/>
              <a:cs typeface="Times New Roman" panose="02020603050405020304" pitchFamily="18" charset="0"/>
            </a:endParaRPr>
          </a:p>
          <a:p>
            <a:endParaRPr lang="lt-LT" altLang="lt-LT" sz="2000" dirty="0"/>
          </a:p>
          <a:p>
            <a:pPr marL="457200" indent="-457200">
              <a:buAutoNum type="arabicPeriod"/>
            </a:pPr>
            <a:endParaRPr lang="lt-LT" sz="2000" b="1" dirty="0"/>
          </a:p>
          <a:p>
            <a:pPr marL="0" indent="0">
              <a:buNone/>
            </a:pPr>
            <a:endParaRPr lang="lt-LT" sz="2000" b="1" dirty="0"/>
          </a:p>
          <a:p>
            <a:pPr marL="0" indent="0">
              <a:buNone/>
            </a:pPr>
            <a:endParaRPr lang="lt-LT" sz="2000" b="1" dirty="0">
              <a:latin typeface="Times New Roman" panose="02020603050405020304" pitchFamily="18" charset="0"/>
              <a:cs typeface="Times New Roman" panose="02020603050405020304" pitchFamily="18" charset="0"/>
            </a:endParaRPr>
          </a:p>
        </p:txBody>
      </p:sp>
      <p:pic>
        <p:nvPicPr>
          <p:cNvPr id="4" name="Paveikslėlis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1555" y="376440"/>
            <a:ext cx="569642" cy="688144"/>
          </a:xfrm>
          <a:prstGeom prst="rect">
            <a:avLst/>
          </a:prstGeom>
        </p:spPr>
      </p:pic>
    </p:spTree>
    <p:extLst>
      <p:ext uri="{BB962C8B-B14F-4D97-AF65-F5344CB8AC3E}">
        <p14:creationId xmlns:p14="http://schemas.microsoft.com/office/powerpoint/2010/main" val="14113211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Autofit/>
          </a:bodyPr>
          <a:lstStyle/>
          <a:p>
            <a:r>
              <a:rPr lang="lt-LT" sz="3500" b="1" dirty="0">
                <a:solidFill>
                  <a:schemeClr val="bg1"/>
                </a:solidFill>
                <a:latin typeface="Times New Roman" panose="02020603050405020304" pitchFamily="18" charset="0"/>
                <a:cs typeface="Times New Roman" panose="02020603050405020304" pitchFamily="18" charset="0"/>
              </a:rPr>
              <a:t>Dabartinė situacija: </a:t>
            </a:r>
            <a:br>
              <a:rPr lang="lt-LT" sz="3500" b="1" dirty="0">
                <a:solidFill>
                  <a:schemeClr val="bg1"/>
                </a:solidFill>
                <a:latin typeface="Times New Roman" panose="02020603050405020304" pitchFamily="18" charset="0"/>
                <a:cs typeface="Times New Roman" panose="02020603050405020304" pitchFamily="18" charset="0"/>
              </a:rPr>
            </a:br>
            <a:r>
              <a:rPr lang="lt-LT" sz="3500" b="1" dirty="0">
                <a:solidFill>
                  <a:schemeClr val="bg1"/>
                </a:solidFill>
                <a:latin typeface="Times New Roman" panose="02020603050405020304" pitchFamily="18" charset="0"/>
                <a:cs typeface="Times New Roman" panose="02020603050405020304" pitchFamily="18" charset="0"/>
              </a:rPr>
              <a:t>Klaipėdos miesto sporto </a:t>
            </a:r>
            <a:r>
              <a:rPr lang="lt-LT" sz="3500" b="1" dirty="0" smtClean="0">
                <a:solidFill>
                  <a:schemeClr val="bg1"/>
                </a:solidFill>
                <a:latin typeface="Times New Roman" panose="02020603050405020304" pitchFamily="18" charset="0"/>
                <a:cs typeface="Times New Roman" panose="02020603050405020304" pitchFamily="18" charset="0"/>
              </a:rPr>
              <a:t>infrastruktūra</a:t>
            </a:r>
            <a:endParaRPr lang="lt-LT" sz="3500" dirty="0">
              <a:solidFill>
                <a:schemeClr val="bg1"/>
              </a:solidFill>
            </a:endParaRPr>
          </a:p>
        </p:txBody>
      </p:sp>
      <p:sp>
        <p:nvSpPr>
          <p:cNvPr id="3" name="Turinio vietos rezervavimo ženklas 2"/>
          <p:cNvSpPr>
            <a:spLocks noGrp="1"/>
          </p:cNvSpPr>
          <p:nvPr>
            <p:ph sz="half" idx="1"/>
          </p:nvPr>
        </p:nvSpPr>
        <p:spPr/>
        <p:txBody>
          <a:bodyPr>
            <a:normAutofit fontScale="92500"/>
          </a:bodyPr>
          <a:lstStyle/>
          <a:p>
            <a:pPr marL="0" indent="0">
              <a:spcBef>
                <a:spcPts val="0"/>
              </a:spcBef>
              <a:buNone/>
            </a:pPr>
            <a:r>
              <a:rPr lang="lt-LT" b="1" dirty="0">
                <a:solidFill>
                  <a:schemeClr val="bg1"/>
                </a:solidFill>
                <a:latin typeface="Times New Roman" panose="02020603050405020304" pitchFamily="18" charset="0"/>
                <a:cs typeface="Times New Roman" panose="02020603050405020304" pitchFamily="18" charset="0"/>
              </a:rPr>
              <a:t>SPORTO MOKYKLŲ:</a:t>
            </a:r>
          </a:p>
          <a:p>
            <a:pPr marL="0" indent="0">
              <a:spcBef>
                <a:spcPts val="0"/>
              </a:spcBef>
              <a:buNone/>
            </a:pPr>
            <a:endParaRPr lang="lt-LT" sz="2000" dirty="0">
              <a:solidFill>
                <a:schemeClr val="bg1"/>
              </a:solidFill>
              <a:latin typeface="Times New Roman" panose="02020603050405020304" pitchFamily="18" charset="0"/>
              <a:cs typeface="Times New Roman" panose="02020603050405020304" pitchFamily="18" charset="0"/>
            </a:endParaRPr>
          </a:p>
          <a:p>
            <a:pPr marL="0" indent="0">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15 – sporto salių</a:t>
            </a:r>
          </a:p>
          <a:p>
            <a:pPr marL="0" indent="0">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1 – 25 m 5 takų baseinas</a:t>
            </a:r>
          </a:p>
          <a:p>
            <a:pPr marL="0" indent="0">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1 – lengvosios atletikos maniežas</a:t>
            </a:r>
          </a:p>
          <a:p>
            <a:pPr marL="0" indent="0">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3 – gimnastikos salės</a:t>
            </a:r>
          </a:p>
          <a:p>
            <a:pPr marL="0" indent="0">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2 – imtynių salės</a:t>
            </a:r>
          </a:p>
          <a:p>
            <a:pPr marL="0" indent="0">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6 – treniruoklių salės</a:t>
            </a:r>
          </a:p>
          <a:p>
            <a:endParaRPr lang="lt-LT" dirty="0"/>
          </a:p>
        </p:txBody>
      </p:sp>
      <p:sp>
        <p:nvSpPr>
          <p:cNvPr id="4" name="Turinio vietos rezervavimo ženklas 3"/>
          <p:cNvSpPr>
            <a:spLocks noGrp="1"/>
          </p:cNvSpPr>
          <p:nvPr>
            <p:ph sz="half" idx="2"/>
          </p:nvPr>
        </p:nvSpPr>
        <p:spPr/>
        <p:txBody>
          <a:bodyPr>
            <a:normAutofit fontScale="92500"/>
          </a:bodyPr>
          <a:lstStyle/>
          <a:p>
            <a:pPr marL="0" indent="0">
              <a:buNone/>
            </a:pPr>
            <a:r>
              <a:rPr lang="lt-LT" b="1" dirty="0">
                <a:solidFill>
                  <a:schemeClr val="bg1"/>
                </a:solidFill>
                <a:latin typeface="Times New Roman" panose="02020603050405020304" pitchFamily="18" charset="0"/>
                <a:cs typeface="Times New Roman" panose="02020603050405020304" pitchFamily="18" charset="0"/>
              </a:rPr>
              <a:t>LAUKO ĮRENGINIAI:</a:t>
            </a:r>
          </a:p>
          <a:p>
            <a:pPr marL="0" indent="0">
              <a:buNone/>
            </a:pPr>
            <a:endParaRPr lang="lt-LT" b="1" dirty="0">
              <a:solidFill>
                <a:schemeClr val="bg1"/>
              </a:solidFill>
              <a:latin typeface="Times New Roman" panose="02020603050405020304" pitchFamily="18" charset="0"/>
              <a:cs typeface="Times New Roman" panose="02020603050405020304" pitchFamily="18" charset="0"/>
            </a:endParaRPr>
          </a:p>
          <a:p>
            <a:pPr marL="0" indent="0">
              <a:lnSpc>
                <a:spcPct val="100000"/>
              </a:lnSpc>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1 – miesto centrinis stadionas su bėgimo takais</a:t>
            </a:r>
          </a:p>
          <a:p>
            <a:pPr marL="0" indent="0">
              <a:lnSpc>
                <a:spcPct val="100000"/>
              </a:lnSpc>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1 – dviračių </a:t>
            </a:r>
            <a:r>
              <a:rPr lang="lt-LT" sz="2400" dirty="0" smtClean="0">
                <a:solidFill>
                  <a:schemeClr val="bg1"/>
                </a:solidFill>
                <a:latin typeface="Times New Roman" panose="02020603050405020304" pitchFamily="18" charset="0"/>
                <a:cs typeface="Times New Roman" panose="02020603050405020304" pitchFamily="18" charset="0"/>
              </a:rPr>
              <a:t>trekas</a:t>
            </a:r>
            <a:endParaRPr lang="lt-LT" sz="2400" dirty="0">
              <a:solidFill>
                <a:schemeClr val="bg1"/>
              </a:solidFill>
              <a:latin typeface="Times New Roman" panose="02020603050405020304" pitchFamily="18" charset="0"/>
              <a:cs typeface="Times New Roman" panose="02020603050405020304" pitchFamily="18" charset="0"/>
            </a:endParaRPr>
          </a:p>
          <a:p>
            <a:pPr marL="0" indent="0">
              <a:lnSpc>
                <a:spcPct val="100000"/>
              </a:lnSpc>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22 – švietimo mokyklų stadionai</a:t>
            </a:r>
          </a:p>
          <a:p>
            <a:pPr marL="0" indent="0">
              <a:lnSpc>
                <a:spcPct val="100000"/>
              </a:lnSpc>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8 –  futbolo aikštės</a:t>
            </a:r>
          </a:p>
          <a:p>
            <a:pPr marL="0" indent="0">
              <a:lnSpc>
                <a:spcPct val="100000"/>
              </a:lnSpc>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6 – teniso aikštynai</a:t>
            </a:r>
          </a:p>
          <a:p>
            <a:pPr marL="0" indent="0">
              <a:lnSpc>
                <a:spcPct val="100000"/>
              </a:lnSpc>
              <a:spcBef>
                <a:spcPts val="0"/>
              </a:spcBef>
              <a:buNone/>
            </a:pPr>
            <a:r>
              <a:rPr lang="lt-LT" sz="2400" dirty="0">
                <a:solidFill>
                  <a:schemeClr val="bg1"/>
                </a:solidFill>
                <a:latin typeface="Times New Roman" panose="02020603050405020304" pitchFamily="18" charset="0"/>
                <a:cs typeface="Times New Roman" panose="02020603050405020304" pitchFamily="18" charset="0"/>
              </a:rPr>
              <a:t>1 – regbio stadionas</a:t>
            </a:r>
          </a:p>
          <a:p>
            <a:pPr marL="0" indent="0">
              <a:lnSpc>
                <a:spcPct val="100000"/>
              </a:lnSpc>
              <a:spcBef>
                <a:spcPts val="0"/>
              </a:spcBef>
              <a:buNone/>
            </a:pPr>
            <a:r>
              <a:rPr lang="lt-LT" sz="2400" dirty="0" smtClean="0">
                <a:solidFill>
                  <a:schemeClr val="bg1"/>
                </a:solidFill>
                <a:latin typeface="Times New Roman" panose="02020603050405020304" pitchFamily="18" charset="0"/>
                <a:cs typeface="Times New Roman" panose="02020603050405020304" pitchFamily="18" charset="0"/>
              </a:rPr>
              <a:t>riedlenčių ir BMX parkas</a:t>
            </a:r>
          </a:p>
          <a:p>
            <a:pPr marL="0" indent="0">
              <a:lnSpc>
                <a:spcPct val="100000"/>
              </a:lnSpc>
              <a:spcBef>
                <a:spcPts val="0"/>
              </a:spcBef>
              <a:buNone/>
            </a:pPr>
            <a:r>
              <a:rPr lang="lt-LT" sz="2400" dirty="0" smtClean="0">
                <a:solidFill>
                  <a:schemeClr val="bg1"/>
                </a:solidFill>
                <a:latin typeface="Times New Roman" panose="02020603050405020304" pitchFamily="18" charset="0"/>
                <a:cs typeface="Times New Roman" panose="02020603050405020304" pitchFamily="18" charset="0"/>
              </a:rPr>
              <a:t>106,864 </a:t>
            </a:r>
            <a:r>
              <a:rPr lang="lt-LT" sz="2400" dirty="0">
                <a:solidFill>
                  <a:schemeClr val="bg1"/>
                </a:solidFill>
                <a:latin typeface="Times New Roman" panose="02020603050405020304" pitchFamily="18" charset="0"/>
                <a:cs typeface="Times New Roman" panose="02020603050405020304" pitchFamily="18" charset="0"/>
              </a:rPr>
              <a:t>km. dviračių takų ilgis Klaipėdos mieste</a:t>
            </a:r>
          </a:p>
          <a:p>
            <a:pPr marL="0" indent="0">
              <a:lnSpc>
                <a:spcPct val="100000"/>
              </a:lnSpc>
              <a:spcBef>
                <a:spcPts val="0"/>
              </a:spcBef>
              <a:buNone/>
            </a:pPr>
            <a:endParaRPr lang="lt-LT" sz="2400" dirty="0">
              <a:latin typeface="Times New Roman" panose="02020603050405020304" pitchFamily="18" charset="0"/>
              <a:cs typeface="Times New Roman" panose="02020603050405020304" pitchFamily="18" charset="0"/>
            </a:endParaRPr>
          </a:p>
          <a:p>
            <a:endParaRPr lang="lt-LT" dirty="0"/>
          </a:p>
        </p:txBody>
      </p:sp>
      <p:pic>
        <p:nvPicPr>
          <p:cNvPr id="8" name="Paveikslėlis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922" y="221386"/>
            <a:ext cx="569642" cy="688144"/>
          </a:xfrm>
          <a:prstGeom prst="rect">
            <a:avLst/>
          </a:prstGeom>
        </p:spPr>
      </p:pic>
    </p:spTree>
    <p:extLst>
      <p:ext uri="{BB962C8B-B14F-4D97-AF65-F5344CB8AC3E}">
        <p14:creationId xmlns:p14="http://schemas.microsoft.com/office/powerpoint/2010/main" val="24553617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Pavadinimas 1"/>
          <p:cNvSpPr>
            <a:spLocks noGrp="1"/>
          </p:cNvSpPr>
          <p:nvPr>
            <p:ph type="title"/>
          </p:nvPr>
        </p:nvSpPr>
        <p:spPr>
          <a:xfrm>
            <a:off x="759809" y="437654"/>
            <a:ext cx="7886700" cy="975008"/>
          </a:xfrm>
        </p:spPr>
        <p:txBody>
          <a:bodyPr>
            <a:noAutofit/>
          </a:bodyPr>
          <a:lstStyle/>
          <a:p>
            <a:pPr algn="ctr"/>
            <a:r>
              <a:rPr lang="lt-LT" sz="2500" b="1" dirty="0">
                <a:solidFill>
                  <a:schemeClr val="bg1"/>
                </a:solidFill>
                <a:latin typeface="Times New Roman" panose="02020603050405020304" pitchFamily="18" charset="0"/>
                <a:cs typeface="Times New Roman" panose="02020603050405020304" pitchFamily="18" charset="0"/>
              </a:rPr>
              <a:t>Daugiafunkcinis sporto ir pramogų kompleksas</a:t>
            </a:r>
            <a:br>
              <a:rPr lang="lt-LT" sz="2500" b="1" dirty="0">
                <a:solidFill>
                  <a:schemeClr val="bg1"/>
                </a:solidFill>
                <a:latin typeface="Times New Roman" panose="02020603050405020304" pitchFamily="18" charset="0"/>
                <a:cs typeface="Times New Roman" panose="02020603050405020304" pitchFamily="18" charset="0"/>
              </a:rPr>
            </a:br>
            <a:r>
              <a:rPr lang="lt-LT" sz="2500" b="1" dirty="0">
                <a:solidFill>
                  <a:schemeClr val="bg1"/>
                </a:solidFill>
                <a:latin typeface="Times New Roman" panose="02020603050405020304" pitchFamily="18" charset="0"/>
                <a:cs typeface="Times New Roman" panose="02020603050405020304" pitchFamily="18" charset="0"/>
              </a:rPr>
              <a:t>„ŠVYTURIO ARENA“ (2011 m.)</a:t>
            </a:r>
            <a:br>
              <a:rPr lang="lt-LT" sz="2500" b="1" dirty="0">
                <a:solidFill>
                  <a:schemeClr val="bg1"/>
                </a:solidFill>
                <a:latin typeface="Times New Roman" panose="02020603050405020304" pitchFamily="18" charset="0"/>
                <a:cs typeface="Times New Roman" panose="02020603050405020304" pitchFamily="18" charset="0"/>
              </a:rPr>
            </a:br>
            <a:endParaRPr lang="lt-LT" sz="2500" dirty="0">
              <a:solidFill>
                <a:schemeClr val="bg1"/>
              </a:solidFill>
            </a:endParaRPr>
          </a:p>
        </p:txBody>
      </p:sp>
      <p:sp>
        <p:nvSpPr>
          <p:cNvPr id="5" name="Turinio vietos rezervavimo ženklas 4"/>
          <p:cNvSpPr>
            <a:spLocks noGrp="1"/>
          </p:cNvSpPr>
          <p:nvPr>
            <p:ph idx="1"/>
          </p:nvPr>
        </p:nvSpPr>
        <p:spPr>
          <a:xfrm>
            <a:off x="0" y="1412777"/>
            <a:ext cx="9144000" cy="4392487"/>
          </a:xfrm>
        </p:spPr>
        <p:txBody>
          <a:bodyPr/>
          <a:lstStyle/>
          <a:p>
            <a:pPr algn="ctr"/>
            <a:endParaRPr lang="lt-LT" dirty="0"/>
          </a:p>
        </p:txBody>
      </p:sp>
      <p:pic>
        <p:nvPicPr>
          <p:cNvPr id="6" name="Picture 4" descr="Švyturio are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54" y="1485142"/>
            <a:ext cx="4639505" cy="4462522"/>
          </a:xfrm>
          <a:prstGeom prst="rect">
            <a:avLst/>
          </a:prstGeom>
          <a:noFill/>
          <a:extLst>
            <a:ext uri="{909E8E84-426E-40DD-AFC4-6F175D3DCCD1}">
              <a14:hiddenFill xmlns:a14="http://schemas.microsoft.com/office/drawing/2010/main">
                <a:solidFill>
                  <a:srgbClr val="FFFFFF"/>
                </a:solidFill>
              </a14:hiddenFill>
            </a:ext>
          </a:extLst>
        </p:spPr>
      </p:pic>
      <p:pic>
        <p:nvPicPr>
          <p:cNvPr id="7" name="Paveikslėlis 6"/>
          <p:cNvPicPr>
            <a:picLocks noChangeAspect="1"/>
          </p:cNvPicPr>
          <p:nvPr/>
        </p:nvPicPr>
        <p:blipFill>
          <a:blip r:embed="rId3"/>
          <a:stretch>
            <a:fillRect/>
          </a:stretch>
        </p:blipFill>
        <p:spPr>
          <a:xfrm>
            <a:off x="4703159" y="1485142"/>
            <a:ext cx="4333337" cy="4462522"/>
          </a:xfrm>
          <a:prstGeom prst="rect">
            <a:avLst/>
          </a:prstGeom>
        </p:spPr>
      </p:pic>
      <p:pic>
        <p:nvPicPr>
          <p:cNvPr id="8" name="Paveikslėlis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024" y="344379"/>
            <a:ext cx="569642" cy="688144"/>
          </a:xfrm>
          <a:prstGeom prst="rect">
            <a:avLst/>
          </a:prstGeom>
        </p:spPr>
      </p:pic>
    </p:spTree>
    <p:extLst>
      <p:ext uri="{BB962C8B-B14F-4D97-AF65-F5344CB8AC3E}">
        <p14:creationId xmlns:p14="http://schemas.microsoft.com/office/powerpoint/2010/main" val="602236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pic>
        <p:nvPicPr>
          <p:cNvPr id="5" name="Paveikslėlis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260648"/>
            <a:ext cx="569642" cy="688144"/>
          </a:xfrm>
          <a:prstGeom prst="rect">
            <a:avLst/>
          </a:prstGeom>
        </p:spPr>
      </p:pic>
      <p:sp>
        <p:nvSpPr>
          <p:cNvPr id="13" name="Pavadinimas 12"/>
          <p:cNvSpPr>
            <a:spLocks noGrp="1"/>
          </p:cNvSpPr>
          <p:nvPr>
            <p:ph type="title"/>
          </p:nvPr>
        </p:nvSpPr>
        <p:spPr>
          <a:xfrm>
            <a:off x="484584" y="404664"/>
            <a:ext cx="8202216" cy="997977"/>
          </a:xfrm>
        </p:spPr>
        <p:txBody>
          <a:bodyPr>
            <a:noAutofit/>
          </a:bodyPr>
          <a:lstStyle/>
          <a:p>
            <a:pPr algn="ctr"/>
            <a:r>
              <a:rPr lang="lt-LT" sz="2500" b="1" dirty="0" smtClean="0">
                <a:solidFill>
                  <a:schemeClr val="bg1"/>
                </a:solidFill>
                <a:latin typeface="Times New Roman" panose="02020603050405020304" pitchFamily="18" charset="0"/>
                <a:cs typeface="Times New Roman" panose="02020603050405020304" pitchFamily="18" charset="0"/>
              </a:rPr>
              <a:t>         Daugiafunkcinis sporto ir sveikatingumo centras su 50 m. baseinu (2018 m.)</a:t>
            </a:r>
            <a:endParaRPr lang="lt-LT" sz="2500" b="1" dirty="0">
              <a:solidFill>
                <a:schemeClr val="bg1"/>
              </a:solidFill>
            </a:endParaRPr>
          </a:p>
        </p:txBody>
      </p:sp>
      <p:sp>
        <p:nvSpPr>
          <p:cNvPr id="7" name="Skaidrės numerio vietos rezervavimo ženklas 6"/>
          <p:cNvSpPr>
            <a:spLocks noGrp="1"/>
          </p:cNvSpPr>
          <p:nvPr>
            <p:ph type="sldNum" sz="quarter" idx="12"/>
          </p:nvPr>
        </p:nvSpPr>
        <p:spPr/>
        <p:txBody>
          <a:bodyPr/>
          <a:lstStyle/>
          <a:p>
            <a:fld id="{83386709-4E88-46FE-B3D5-223F05890BA2}" type="slidenum">
              <a:rPr lang="lt-LT" smtClean="0"/>
              <a:t>12</a:t>
            </a:fld>
            <a:endParaRPr lang="lt-LT"/>
          </a:p>
        </p:txBody>
      </p:sp>
      <p:pic>
        <p:nvPicPr>
          <p:cNvPr id="9" name="Turinio vietos rezervavimo ženklas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4585" y="1402641"/>
            <a:ext cx="8202216" cy="5194711"/>
          </a:xfrm>
          <a:prstGeom prst="rect">
            <a:avLst/>
          </a:prstGeom>
        </p:spPr>
      </p:pic>
    </p:spTree>
    <p:extLst>
      <p:ext uri="{BB962C8B-B14F-4D97-AF65-F5344CB8AC3E}">
        <p14:creationId xmlns:p14="http://schemas.microsoft.com/office/powerpoint/2010/main" val="26036855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pic>
        <p:nvPicPr>
          <p:cNvPr id="5" name="Paveikslėlis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169106"/>
            <a:ext cx="569642" cy="688144"/>
          </a:xfrm>
          <a:prstGeom prst="rect">
            <a:avLst/>
          </a:prstGeom>
        </p:spPr>
      </p:pic>
      <p:sp>
        <p:nvSpPr>
          <p:cNvPr id="10" name="Stačiakampis 9"/>
          <p:cNvSpPr/>
          <p:nvPr/>
        </p:nvSpPr>
        <p:spPr>
          <a:xfrm>
            <a:off x="1569267" y="620688"/>
            <a:ext cx="6951278" cy="861774"/>
          </a:xfrm>
          <a:prstGeom prst="rect">
            <a:avLst/>
          </a:prstGeom>
        </p:spPr>
        <p:txBody>
          <a:bodyPr wrap="square">
            <a:spAutoFit/>
          </a:bodyPr>
          <a:lstStyle/>
          <a:p>
            <a:pPr algn="ctr"/>
            <a:r>
              <a:rPr lang="lt-LT" sz="2500" b="1" dirty="0" smtClean="0">
                <a:solidFill>
                  <a:schemeClr val="bg1"/>
                </a:solidFill>
                <a:latin typeface="Times New Roman" panose="02020603050405020304" pitchFamily="18" charset="0"/>
                <a:cs typeface="Times New Roman" panose="02020603050405020304" pitchFamily="18" charset="0"/>
              </a:rPr>
              <a:t>Bendrojo ugdymo mokyklų sporto aikštynų atnaujinimo 2018-2022 programa</a:t>
            </a:r>
            <a:endParaRPr lang="lt-LT" sz="2500" b="1" dirty="0">
              <a:solidFill>
                <a:schemeClr val="bg1"/>
              </a:solidFill>
            </a:endParaRPr>
          </a:p>
        </p:txBody>
      </p:sp>
      <p:sp>
        <p:nvSpPr>
          <p:cNvPr id="8" name="Skaidrės numerio vietos rezervavimo ženklas 7"/>
          <p:cNvSpPr>
            <a:spLocks noGrp="1"/>
          </p:cNvSpPr>
          <p:nvPr>
            <p:ph type="sldNum" sz="quarter" idx="12"/>
          </p:nvPr>
        </p:nvSpPr>
        <p:spPr/>
        <p:txBody>
          <a:bodyPr/>
          <a:lstStyle/>
          <a:p>
            <a:fld id="{83386709-4E88-46FE-B3D5-223F05890BA2}" type="slidenum">
              <a:rPr lang="lt-LT" smtClean="0"/>
              <a:t>13</a:t>
            </a:fld>
            <a:endParaRPr lang="lt-LT"/>
          </a:p>
        </p:txBody>
      </p:sp>
      <p:sp>
        <p:nvSpPr>
          <p:cNvPr id="2" name="Rectangle 1"/>
          <p:cNvSpPr/>
          <p:nvPr/>
        </p:nvSpPr>
        <p:spPr>
          <a:xfrm>
            <a:off x="467543" y="5877272"/>
            <a:ext cx="7762057" cy="646331"/>
          </a:xfrm>
          <a:prstGeom prst="rect">
            <a:avLst/>
          </a:prstGeom>
        </p:spPr>
        <p:txBody>
          <a:bodyPr wrap="square">
            <a:spAutoFit/>
          </a:bodyPr>
          <a:lstStyle/>
          <a:p>
            <a:pPr algn="ctr"/>
            <a:r>
              <a:rPr lang="lt-LT" b="1" dirty="0">
                <a:solidFill>
                  <a:schemeClr val="bg1"/>
                </a:solidFill>
                <a:latin typeface="Times New Roman" panose="02020603050405020304" pitchFamily="18" charset="0"/>
                <a:cs typeface="Times New Roman" panose="02020603050405020304" pitchFamily="18" charset="0"/>
              </a:rPr>
              <a:t>Futbolo aikštės dangos įrengimas prie Klaipėdos „Pajūrio“ pagrindinės mokyklos (2018 m.)</a:t>
            </a:r>
            <a:endParaRPr lang="lt-LT" b="1" dirty="0">
              <a:solidFill>
                <a:schemeClr val="bg1"/>
              </a:solidFill>
            </a:endParaRPr>
          </a:p>
        </p:txBody>
      </p:sp>
      <p:pic>
        <p:nvPicPr>
          <p:cNvPr id="9" name="Turinio vietos rezervavimo ženklas 3" descr="\\GLUOSNIS\Kmsa\Informavimo ir e. paslaugų skyrius\Viesuju rysiu poskyris\Drono nuotraukos\PAJŪRIO MOKYKLOS STADIONAS\DJI_0259.JPG"/>
          <p:cNvPicPr>
            <a:picLock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3" y="1482462"/>
            <a:ext cx="8053001" cy="4422768"/>
          </a:xfrm>
          <a:prstGeom prst="rect">
            <a:avLst/>
          </a:prstGeom>
          <a:noFill/>
          <a:ln>
            <a:noFill/>
          </a:ln>
        </p:spPr>
      </p:pic>
    </p:spTree>
    <p:extLst>
      <p:ext uri="{BB962C8B-B14F-4D97-AF65-F5344CB8AC3E}">
        <p14:creationId xmlns:p14="http://schemas.microsoft.com/office/powerpoint/2010/main" val="11650319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pic>
        <p:nvPicPr>
          <p:cNvPr id="5" name="Paveikslėlis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169106"/>
            <a:ext cx="569642" cy="688144"/>
          </a:xfrm>
          <a:prstGeom prst="rect">
            <a:avLst/>
          </a:prstGeom>
        </p:spPr>
      </p:pic>
      <p:sp>
        <p:nvSpPr>
          <p:cNvPr id="10" name="Stačiakampis 9"/>
          <p:cNvSpPr/>
          <p:nvPr/>
        </p:nvSpPr>
        <p:spPr>
          <a:xfrm>
            <a:off x="1569267" y="620688"/>
            <a:ext cx="6951278" cy="86177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25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Bendrojo ugdymo mokyklų sporto aikštynų atnaujinimo 2018-2022 programa</a:t>
            </a:r>
            <a:endParaRPr kumimoji="0" lang="lt-LT" sz="2500" b="1" i="0" u="none" strike="noStrike" kern="1200" cap="none" spc="0" normalizeH="0" baseline="0" noProof="0" dirty="0">
              <a:ln>
                <a:noFill/>
              </a:ln>
              <a:solidFill>
                <a:prstClr val="white"/>
              </a:solidFill>
              <a:effectLst/>
              <a:uLnTx/>
              <a:uFillTx/>
              <a:latin typeface="Calibri"/>
              <a:ea typeface="+mn-ea"/>
              <a:cs typeface="+mn-cs"/>
            </a:endParaRPr>
          </a:p>
        </p:txBody>
      </p:sp>
      <p:sp>
        <p:nvSpPr>
          <p:cNvPr id="8" name="Skaidrės numerio vietos rezervavimo ženklas 7"/>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386709-4E88-46FE-B3D5-223F05890BA2}" type="slidenum">
              <a:rPr kumimoji="0" lang="lt-LT"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lt-LT"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2" name="Rectangle 1"/>
          <p:cNvSpPr/>
          <p:nvPr/>
        </p:nvSpPr>
        <p:spPr>
          <a:xfrm>
            <a:off x="467543" y="5877272"/>
            <a:ext cx="7762057" cy="64633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t-LT"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Futbolo aikštės dangos įrengimas prie </a:t>
            </a:r>
            <a:r>
              <a:rPr lang="lt-LT" b="1" dirty="0" smtClean="0">
                <a:solidFill>
                  <a:prstClr val="white"/>
                </a:solidFill>
                <a:latin typeface="Times New Roman" panose="02020603050405020304" pitchFamily="18" charset="0"/>
                <a:cs typeface="Times New Roman" panose="02020603050405020304" pitchFamily="18" charset="0"/>
              </a:rPr>
              <a:t>Prano Mašioto progimnazijos        </a:t>
            </a:r>
            <a:r>
              <a:rPr kumimoji="0" lang="lt-LT" sz="1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lt-LT"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(2018 m.)</a:t>
            </a:r>
            <a:endParaRPr kumimoji="0" lang="lt-LT" sz="18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Paveikslėlis 6"/>
          <p:cNvPicPr>
            <a:picLocks noChangeAspect="1"/>
          </p:cNvPicPr>
          <p:nvPr/>
        </p:nvPicPr>
        <p:blipFill>
          <a:blip r:embed="rId4"/>
          <a:stretch>
            <a:fillRect/>
          </a:stretch>
        </p:blipFill>
        <p:spPr>
          <a:xfrm>
            <a:off x="589280" y="1482462"/>
            <a:ext cx="8097520" cy="4394810"/>
          </a:xfrm>
          <a:prstGeom prst="rect">
            <a:avLst/>
          </a:prstGeom>
        </p:spPr>
      </p:pic>
    </p:spTree>
    <p:extLst>
      <p:ext uri="{BB962C8B-B14F-4D97-AF65-F5344CB8AC3E}">
        <p14:creationId xmlns:p14="http://schemas.microsoft.com/office/powerpoint/2010/main" val="36410096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pic>
        <p:nvPicPr>
          <p:cNvPr id="5" name="Paveikslėlis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208792"/>
            <a:ext cx="569642" cy="688144"/>
          </a:xfrm>
          <a:prstGeom prst="rect">
            <a:avLst/>
          </a:prstGeom>
        </p:spPr>
      </p:pic>
      <p:sp>
        <p:nvSpPr>
          <p:cNvPr id="7" name="Pavadinimas 6"/>
          <p:cNvSpPr>
            <a:spLocks noGrp="1"/>
          </p:cNvSpPr>
          <p:nvPr>
            <p:ph type="title"/>
          </p:nvPr>
        </p:nvSpPr>
        <p:spPr>
          <a:xfrm>
            <a:off x="625852" y="365761"/>
            <a:ext cx="7886700" cy="1325562"/>
          </a:xfrm>
        </p:spPr>
        <p:txBody>
          <a:bodyPr>
            <a:normAutofit/>
          </a:bodyPr>
          <a:lstStyle/>
          <a:p>
            <a:pPr algn="ctr"/>
            <a:r>
              <a:rPr lang="lt-LT" sz="2500" b="1" dirty="0">
                <a:solidFill>
                  <a:schemeClr val="bg1"/>
                </a:solidFill>
                <a:latin typeface="Times New Roman" panose="02020603050405020304" pitchFamily="18" charset="0"/>
                <a:cs typeface="Times New Roman" panose="02020603050405020304" pitchFamily="18" charset="0"/>
              </a:rPr>
              <a:t>Moderniausias Lietuvoje </a:t>
            </a:r>
            <a:r>
              <a:rPr lang="lt-LT" sz="2500" b="1" dirty="0" err="1">
                <a:solidFill>
                  <a:schemeClr val="bg1"/>
                </a:solidFill>
                <a:latin typeface="Times New Roman" panose="02020603050405020304" pitchFamily="18" charset="0"/>
                <a:cs typeface="Times New Roman" panose="02020603050405020304" pitchFamily="18" charset="0"/>
              </a:rPr>
              <a:t>riedlentininkų</a:t>
            </a:r>
            <a:r>
              <a:rPr lang="lt-LT" sz="2500" b="1" dirty="0">
                <a:solidFill>
                  <a:schemeClr val="bg1"/>
                </a:solidFill>
                <a:latin typeface="Times New Roman" panose="02020603050405020304" pitchFamily="18" charset="0"/>
                <a:cs typeface="Times New Roman" panose="02020603050405020304" pitchFamily="18" charset="0"/>
              </a:rPr>
              <a:t>, riedutininkų ir BMX dviratininkų parkas </a:t>
            </a:r>
            <a:r>
              <a:rPr lang="lt-LT" sz="2500" b="1" dirty="0" smtClean="0">
                <a:solidFill>
                  <a:schemeClr val="bg1"/>
                </a:solidFill>
                <a:latin typeface="Times New Roman" panose="02020603050405020304" pitchFamily="18" charset="0"/>
                <a:cs typeface="Times New Roman" panose="02020603050405020304" pitchFamily="18" charset="0"/>
              </a:rPr>
              <a:t>(2018 m.)</a:t>
            </a:r>
            <a:endParaRPr lang="lt-LT" sz="2500" b="1" dirty="0">
              <a:solidFill>
                <a:schemeClr val="bg1"/>
              </a:solidFill>
              <a:latin typeface="Times New Roman" panose="02020603050405020304" pitchFamily="18" charset="0"/>
              <a:cs typeface="Times New Roman" panose="02020603050405020304" pitchFamily="18" charset="0"/>
            </a:endParaRPr>
          </a:p>
        </p:txBody>
      </p:sp>
      <p:sp>
        <p:nvSpPr>
          <p:cNvPr id="9" name="Skaidrės numerio vietos rezervavimo ženklas 8"/>
          <p:cNvSpPr>
            <a:spLocks noGrp="1"/>
          </p:cNvSpPr>
          <p:nvPr>
            <p:ph type="sldNum" sz="quarter" idx="12"/>
          </p:nvPr>
        </p:nvSpPr>
        <p:spPr/>
        <p:txBody>
          <a:bodyPr/>
          <a:lstStyle/>
          <a:p>
            <a:fld id="{83386709-4E88-46FE-B3D5-223F05890BA2}" type="slidenum">
              <a:rPr lang="lt-LT" smtClean="0"/>
              <a:t>15</a:t>
            </a:fld>
            <a:endParaRPr lang="lt-LT"/>
          </a:p>
        </p:txBody>
      </p:sp>
      <p:pic>
        <p:nvPicPr>
          <p:cNvPr id="10" name="Turinio vietos rezervavimo ženklas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25852" y="1484784"/>
            <a:ext cx="7886699" cy="4871565"/>
          </a:xfrm>
        </p:spPr>
      </p:pic>
    </p:spTree>
    <p:extLst>
      <p:ext uri="{BB962C8B-B14F-4D97-AF65-F5344CB8AC3E}">
        <p14:creationId xmlns:p14="http://schemas.microsoft.com/office/powerpoint/2010/main" val="19158528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pic>
        <p:nvPicPr>
          <p:cNvPr id="5" name="Paveikslėlis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36" y="169106"/>
            <a:ext cx="569642" cy="688144"/>
          </a:xfrm>
          <a:prstGeom prst="rect">
            <a:avLst/>
          </a:prstGeom>
        </p:spPr>
      </p:pic>
      <p:pic>
        <p:nvPicPr>
          <p:cNvPr id="2" name="Paveikslėlis 1"/>
          <p:cNvPicPr>
            <a:picLocks noChangeAspect="1"/>
          </p:cNvPicPr>
          <p:nvPr/>
        </p:nvPicPr>
        <p:blipFill rotWithShape="1">
          <a:blip r:embed="rId4"/>
          <a:srcRect l="13388" t="29642" r="34337" b="1794"/>
          <a:stretch/>
        </p:blipFill>
        <p:spPr>
          <a:xfrm>
            <a:off x="965178" y="1628801"/>
            <a:ext cx="7351238" cy="4494942"/>
          </a:xfrm>
          <a:prstGeom prst="rect">
            <a:avLst/>
          </a:prstGeom>
        </p:spPr>
      </p:pic>
      <p:sp>
        <p:nvSpPr>
          <p:cNvPr id="9" name="Skaidrės numerio vietos rezervavimo ženklas 8"/>
          <p:cNvSpPr>
            <a:spLocks noGrp="1"/>
          </p:cNvSpPr>
          <p:nvPr>
            <p:ph type="sldNum" sz="quarter" idx="12"/>
          </p:nvPr>
        </p:nvSpPr>
        <p:spPr/>
        <p:txBody>
          <a:bodyPr/>
          <a:lstStyle/>
          <a:p>
            <a:fld id="{83386709-4E88-46FE-B3D5-223F05890BA2}" type="slidenum">
              <a:rPr lang="lt-LT" smtClean="0"/>
              <a:t>16</a:t>
            </a:fld>
            <a:endParaRPr lang="lt-LT" dirty="0"/>
          </a:p>
        </p:txBody>
      </p:sp>
      <p:sp>
        <p:nvSpPr>
          <p:cNvPr id="7" name="Pavadinimas 6"/>
          <p:cNvSpPr>
            <a:spLocks noGrp="1"/>
          </p:cNvSpPr>
          <p:nvPr>
            <p:ph type="title"/>
          </p:nvPr>
        </p:nvSpPr>
        <p:spPr/>
        <p:txBody>
          <a:bodyPr>
            <a:normAutofit/>
          </a:bodyPr>
          <a:lstStyle/>
          <a:p>
            <a:pPr algn="ctr"/>
            <a:r>
              <a:rPr lang="lt-LT" sz="2500" b="1" dirty="0">
                <a:solidFill>
                  <a:schemeClr val="bg1"/>
                </a:solidFill>
                <a:latin typeface="Times New Roman" panose="02020603050405020304" pitchFamily="18" charset="0"/>
                <a:cs typeface="Times New Roman" panose="02020603050405020304" pitchFamily="18" charset="0"/>
              </a:rPr>
              <a:t>Klaipėdos miesto dviračių infrastruktūros </a:t>
            </a:r>
            <a:r>
              <a:rPr lang="lt-LT" sz="2500" b="1" dirty="0" smtClean="0">
                <a:solidFill>
                  <a:schemeClr val="bg1"/>
                </a:solidFill>
                <a:latin typeface="Times New Roman" panose="02020603050405020304" pitchFamily="18" charset="0"/>
                <a:cs typeface="Times New Roman" panose="02020603050405020304" pitchFamily="18" charset="0"/>
              </a:rPr>
              <a:t>plėtra</a:t>
            </a:r>
            <a:br>
              <a:rPr lang="lt-LT" sz="2500" b="1" dirty="0" smtClean="0">
                <a:solidFill>
                  <a:schemeClr val="bg1"/>
                </a:solidFill>
                <a:latin typeface="Times New Roman" panose="02020603050405020304" pitchFamily="18" charset="0"/>
                <a:cs typeface="Times New Roman" panose="02020603050405020304" pitchFamily="18" charset="0"/>
              </a:rPr>
            </a:br>
            <a:r>
              <a:rPr lang="lt-LT" sz="1500" dirty="0">
                <a:solidFill>
                  <a:schemeClr val="bg1"/>
                </a:solidFill>
                <a:latin typeface="Times New Roman" panose="02020603050405020304" pitchFamily="18" charset="0"/>
                <a:cs typeface="Times New Roman" panose="02020603050405020304" pitchFamily="18" charset="0"/>
              </a:rPr>
              <a:t>Vietinių trasų tinklo </a:t>
            </a:r>
            <a:r>
              <a:rPr lang="lt-LT" sz="1500" dirty="0" smtClean="0">
                <a:solidFill>
                  <a:schemeClr val="bg1"/>
                </a:solidFill>
                <a:latin typeface="Times New Roman" panose="02020603050405020304" pitchFamily="18" charset="0"/>
                <a:cs typeface="Times New Roman" panose="02020603050405020304" pitchFamily="18" charset="0"/>
              </a:rPr>
              <a:t>ilgis –362.09 </a:t>
            </a:r>
            <a:r>
              <a:rPr lang="lt-LT" sz="1500" dirty="0">
                <a:solidFill>
                  <a:schemeClr val="bg1"/>
                </a:solidFill>
                <a:latin typeface="Times New Roman" panose="02020603050405020304" pitchFamily="18" charset="0"/>
                <a:cs typeface="Times New Roman" panose="02020603050405020304" pitchFamily="18" charset="0"/>
              </a:rPr>
              <a:t>km</a:t>
            </a:r>
            <a:r>
              <a:rPr lang="lt-LT" sz="1300" dirty="0">
                <a:solidFill>
                  <a:schemeClr val="bg1"/>
                </a:solidFill>
                <a:latin typeface="Times New Roman" panose="02020603050405020304" pitchFamily="18" charset="0"/>
                <a:cs typeface="Times New Roman" panose="02020603050405020304" pitchFamily="18" charset="0"/>
              </a:rPr>
              <a:t/>
            </a:r>
            <a:br>
              <a:rPr lang="lt-LT" sz="1300" dirty="0">
                <a:solidFill>
                  <a:schemeClr val="bg1"/>
                </a:solidFill>
                <a:latin typeface="Times New Roman" panose="02020603050405020304" pitchFamily="18" charset="0"/>
                <a:cs typeface="Times New Roman" panose="02020603050405020304" pitchFamily="18" charset="0"/>
              </a:rPr>
            </a:br>
            <a:endParaRPr lang="lt-LT" sz="13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6373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9546" y="1340768"/>
            <a:ext cx="8229600" cy="4248472"/>
          </a:xfrm>
        </p:spPr>
        <p:txBody>
          <a:bodyPr>
            <a:noAutofit/>
          </a:bodyPr>
          <a:lstStyle/>
          <a:p>
            <a:r>
              <a:rPr lang="lt-LT" sz="6000" b="1" dirty="0" smtClean="0">
                <a:solidFill>
                  <a:schemeClr val="bg1"/>
                </a:solidFill>
                <a:latin typeface="Times New Roman" panose="02020603050405020304" pitchFamily="18" charset="0"/>
                <a:cs typeface="Times New Roman" panose="02020603050405020304" pitchFamily="18" charset="0"/>
              </a:rPr>
              <a:t>Klaipėdos </a:t>
            </a:r>
            <a:r>
              <a:rPr lang="lt-LT" sz="6000" b="1" dirty="0">
                <a:solidFill>
                  <a:schemeClr val="bg1"/>
                </a:solidFill>
                <a:latin typeface="Times New Roman" panose="02020603050405020304" pitchFamily="18" charset="0"/>
                <a:cs typeface="Times New Roman" panose="02020603050405020304" pitchFamily="18" charset="0"/>
              </a:rPr>
              <a:t>miesto sporto </a:t>
            </a:r>
            <a:r>
              <a:rPr lang="lt-LT" sz="6000" b="1" dirty="0" smtClean="0">
                <a:solidFill>
                  <a:schemeClr val="bg1"/>
                </a:solidFill>
                <a:latin typeface="Times New Roman" panose="02020603050405020304" pitchFamily="18" charset="0"/>
                <a:cs typeface="Times New Roman" panose="02020603050405020304" pitchFamily="18" charset="0"/>
              </a:rPr>
              <a:t>infrastruktūra</a:t>
            </a:r>
            <a:br>
              <a:rPr lang="lt-LT" sz="6000" b="1" dirty="0" smtClean="0">
                <a:solidFill>
                  <a:schemeClr val="bg1"/>
                </a:solidFill>
                <a:latin typeface="Times New Roman" panose="02020603050405020304" pitchFamily="18" charset="0"/>
                <a:cs typeface="Times New Roman" panose="02020603050405020304" pitchFamily="18" charset="0"/>
              </a:rPr>
            </a:br>
            <a:r>
              <a:rPr lang="lt-LT" sz="6000" b="1" dirty="0" smtClean="0">
                <a:solidFill>
                  <a:schemeClr val="bg1"/>
                </a:solidFill>
                <a:latin typeface="Times New Roman" panose="02020603050405020304" pitchFamily="18" charset="0"/>
                <a:cs typeface="Times New Roman" panose="02020603050405020304" pitchFamily="18" charset="0"/>
              </a:rPr>
              <a:t> – </a:t>
            </a:r>
            <a:br>
              <a:rPr lang="lt-LT" sz="6000" b="1" dirty="0" smtClean="0">
                <a:solidFill>
                  <a:schemeClr val="bg1"/>
                </a:solidFill>
                <a:latin typeface="Times New Roman" panose="02020603050405020304" pitchFamily="18" charset="0"/>
                <a:cs typeface="Times New Roman" panose="02020603050405020304" pitchFamily="18" charset="0"/>
              </a:rPr>
            </a:br>
            <a:r>
              <a:rPr lang="lt-LT" sz="6000" b="1" dirty="0" smtClean="0">
                <a:solidFill>
                  <a:schemeClr val="bg1"/>
                </a:solidFill>
                <a:latin typeface="Times New Roman" panose="02020603050405020304" pitchFamily="18" charset="0"/>
                <a:cs typeface="Times New Roman" panose="02020603050405020304" pitchFamily="18" charset="0"/>
              </a:rPr>
              <a:t>naujausi projektai</a:t>
            </a:r>
            <a:endParaRPr lang="lt-LT" sz="6000" dirty="0"/>
          </a:p>
        </p:txBody>
      </p:sp>
      <p:pic>
        <p:nvPicPr>
          <p:cNvPr id="3" name="Paveikslėlis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9546" y="260648"/>
            <a:ext cx="569642" cy="688144"/>
          </a:xfrm>
          <a:prstGeom prst="rect">
            <a:avLst/>
          </a:prstGeom>
        </p:spPr>
      </p:pic>
    </p:spTree>
    <p:extLst>
      <p:ext uri="{BB962C8B-B14F-4D97-AF65-F5344CB8AC3E}">
        <p14:creationId xmlns:p14="http://schemas.microsoft.com/office/powerpoint/2010/main" val="6216849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pic>
        <p:nvPicPr>
          <p:cNvPr id="5" name="Paveikslėlis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260648"/>
            <a:ext cx="569642" cy="688144"/>
          </a:xfrm>
          <a:prstGeom prst="rect">
            <a:avLst/>
          </a:prstGeom>
        </p:spPr>
      </p:pic>
      <p:pic>
        <p:nvPicPr>
          <p:cNvPr id="2" name="Paveikslėlis 1"/>
          <p:cNvPicPr>
            <a:picLocks noChangeAspect="1"/>
          </p:cNvPicPr>
          <p:nvPr/>
        </p:nvPicPr>
        <p:blipFill>
          <a:blip r:embed="rId4"/>
          <a:stretch>
            <a:fillRect/>
          </a:stretch>
        </p:blipFill>
        <p:spPr>
          <a:xfrm>
            <a:off x="145482" y="1772816"/>
            <a:ext cx="6586758" cy="4032448"/>
          </a:xfrm>
          <a:prstGeom prst="rect">
            <a:avLst/>
          </a:prstGeom>
        </p:spPr>
      </p:pic>
      <p:sp>
        <p:nvSpPr>
          <p:cNvPr id="4" name="Stačiakampis 3"/>
          <p:cNvSpPr/>
          <p:nvPr/>
        </p:nvSpPr>
        <p:spPr>
          <a:xfrm>
            <a:off x="360601" y="1160749"/>
            <a:ext cx="7199407" cy="477054"/>
          </a:xfrm>
          <a:prstGeom prst="rect">
            <a:avLst/>
          </a:prstGeom>
        </p:spPr>
        <p:txBody>
          <a:bodyPr wrap="none">
            <a:spAutoFit/>
          </a:bodyPr>
          <a:lstStyle/>
          <a:p>
            <a:r>
              <a:rPr lang="lt-LT" sz="2500" b="1" dirty="0">
                <a:solidFill>
                  <a:schemeClr val="bg1"/>
                </a:solidFill>
                <a:latin typeface="Times New Roman" panose="02020603050405020304" pitchFamily="18" charset="0"/>
                <a:cs typeface="Times New Roman" panose="02020603050405020304" pitchFamily="18" charset="0"/>
              </a:rPr>
              <a:t>S</a:t>
            </a:r>
            <a:r>
              <a:rPr lang="lt-LT" sz="2500" b="1" dirty="0" smtClean="0">
                <a:solidFill>
                  <a:schemeClr val="bg1"/>
                </a:solidFill>
                <a:latin typeface="Times New Roman" panose="02020603050405020304" pitchFamily="18" charset="0"/>
                <a:cs typeface="Times New Roman" panose="02020603050405020304" pitchFamily="18" charset="0"/>
              </a:rPr>
              <a:t>porto </a:t>
            </a:r>
            <a:r>
              <a:rPr lang="lt-LT" sz="2500" b="1" dirty="0">
                <a:solidFill>
                  <a:schemeClr val="bg1"/>
                </a:solidFill>
                <a:latin typeface="Times New Roman" panose="02020603050405020304" pitchFamily="18" charset="0"/>
                <a:cs typeface="Times New Roman" panose="02020603050405020304" pitchFamily="18" charset="0"/>
              </a:rPr>
              <a:t>aikštelių bazės (SAB) </a:t>
            </a:r>
            <a:r>
              <a:rPr lang="lt-LT" sz="2500" b="1" dirty="0" smtClean="0">
                <a:solidFill>
                  <a:schemeClr val="bg1"/>
                </a:solidFill>
                <a:latin typeface="Times New Roman" panose="02020603050405020304" pitchFamily="18" charset="0"/>
                <a:cs typeface="Times New Roman" panose="02020603050405020304" pitchFamily="18" charset="0"/>
              </a:rPr>
              <a:t>statybos 2019-2021 m.</a:t>
            </a:r>
            <a:endParaRPr lang="lt-LT" sz="2500" b="1" dirty="0">
              <a:solidFill>
                <a:schemeClr val="bg1"/>
              </a:solidFill>
              <a:latin typeface="Times New Roman" panose="02020603050405020304" pitchFamily="18" charset="0"/>
              <a:cs typeface="Times New Roman" panose="02020603050405020304" pitchFamily="18" charset="0"/>
            </a:endParaRPr>
          </a:p>
        </p:txBody>
      </p:sp>
      <p:sp>
        <p:nvSpPr>
          <p:cNvPr id="11" name="Skaidrės numerio vietos rezervavimo ženklas 10"/>
          <p:cNvSpPr>
            <a:spLocks noGrp="1"/>
          </p:cNvSpPr>
          <p:nvPr>
            <p:ph type="sldNum" sz="quarter" idx="12"/>
          </p:nvPr>
        </p:nvSpPr>
        <p:spPr/>
        <p:txBody>
          <a:bodyPr/>
          <a:lstStyle/>
          <a:p>
            <a:fld id="{83386709-4E88-46FE-B3D5-223F05890BA2}" type="slidenum">
              <a:rPr lang="lt-LT" smtClean="0"/>
              <a:t>18</a:t>
            </a:fld>
            <a:endParaRPr lang="lt-LT"/>
          </a:p>
        </p:txBody>
      </p:sp>
      <p:sp>
        <p:nvSpPr>
          <p:cNvPr id="8" name="Stačiakampis 7"/>
          <p:cNvSpPr/>
          <p:nvPr/>
        </p:nvSpPr>
        <p:spPr>
          <a:xfrm>
            <a:off x="6948264" y="1628800"/>
            <a:ext cx="1925279" cy="4247317"/>
          </a:xfrm>
          <a:prstGeom prst="rect">
            <a:avLst/>
          </a:prstGeom>
        </p:spPr>
        <p:txBody>
          <a:bodyPr wrap="square">
            <a:spAutoFit/>
          </a:bodyPr>
          <a:lstStyle/>
          <a:p>
            <a:r>
              <a:rPr lang="lt-LT" dirty="0">
                <a:solidFill>
                  <a:schemeClr val="bg1"/>
                </a:solidFill>
              </a:rPr>
              <a:t>1. KREPŠINIS</a:t>
            </a:r>
          </a:p>
          <a:p>
            <a:r>
              <a:rPr lang="lt-LT" dirty="0">
                <a:solidFill>
                  <a:schemeClr val="bg1"/>
                </a:solidFill>
              </a:rPr>
              <a:t>2. RANKINIS</a:t>
            </a:r>
          </a:p>
          <a:p>
            <a:r>
              <a:rPr lang="lt-LT" dirty="0">
                <a:solidFill>
                  <a:schemeClr val="bg1"/>
                </a:solidFill>
              </a:rPr>
              <a:t>3. LEDO RITULYS</a:t>
            </a:r>
          </a:p>
          <a:p>
            <a:r>
              <a:rPr lang="lt-LT" dirty="0">
                <a:solidFill>
                  <a:schemeClr val="bg1"/>
                </a:solidFill>
              </a:rPr>
              <a:t>4. SALĖS FUTBOLAS</a:t>
            </a:r>
          </a:p>
          <a:p>
            <a:r>
              <a:rPr lang="lt-LT" dirty="0">
                <a:solidFill>
                  <a:schemeClr val="bg1"/>
                </a:solidFill>
              </a:rPr>
              <a:t>5. SKVOŠAS</a:t>
            </a:r>
          </a:p>
          <a:p>
            <a:r>
              <a:rPr lang="lt-LT" dirty="0">
                <a:solidFill>
                  <a:schemeClr val="bg1"/>
                </a:solidFill>
              </a:rPr>
              <a:t>6. KERLINGAS</a:t>
            </a:r>
          </a:p>
          <a:p>
            <a:r>
              <a:rPr lang="lt-LT" dirty="0">
                <a:solidFill>
                  <a:schemeClr val="bg1"/>
                </a:solidFill>
              </a:rPr>
              <a:t>7. LAUKO TENISAS</a:t>
            </a:r>
          </a:p>
          <a:p>
            <a:r>
              <a:rPr lang="lt-LT" dirty="0">
                <a:solidFill>
                  <a:schemeClr val="bg1"/>
                </a:solidFill>
              </a:rPr>
              <a:t>8.TINKLINIS</a:t>
            </a:r>
          </a:p>
          <a:p>
            <a:r>
              <a:rPr lang="lt-LT" dirty="0">
                <a:solidFill>
                  <a:schemeClr val="bg1"/>
                </a:solidFill>
              </a:rPr>
              <a:t>9.DAILUSIS ČIUOŽIMAS</a:t>
            </a:r>
          </a:p>
          <a:p>
            <a:r>
              <a:rPr lang="lt-LT" dirty="0">
                <a:solidFill>
                  <a:schemeClr val="bg1"/>
                </a:solidFill>
              </a:rPr>
              <a:t>10.BADMINTONAS</a:t>
            </a:r>
          </a:p>
          <a:p>
            <a:r>
              <a:rPr lang="lt-LT" dirty="0">
                <a:solidFill>
                  <a:schemeClr val="bg1"/>
                </a:solidFill>
              </a:rPr>
              <a:t>11.FITNESAS</a:t>
            </a:r>
          </a:p>
          <a:p>
            <a:r>
              <a:rPr lang="lt-LT" dirty="0">
                <a:solidFill>
                  <a:schemeClr val="bg1"/>
                </a:solidFill>
              </a:rPr>
              <a:t>12.GREITASIS </a:t>
            </a:r>
            <a:r>
              <a:rPr lang="lt-LT" dirty="0" smtClean="0">
                <a:solidFill>
                  <a:schemeClr val="bg1"/>
                </a:solidFill>
              </a:rPr>
              <a:t>ČIUOŽIMAS</a:t>
            </a:r>
            <a:endParaRPr lang="lt-LT" dirty="0">
              <a:solidFill>
                <a:schemeClr val="bg1"/>
              </a:solidFill>
            </a:endParaRPr>
          </a:p>
        </p:txBody>
      </p:sp>
    </p:spTree>
    <p:extLst>
      <p:ext uri="{BB962C8B-B14F-4D97-AF65-F5344CB8AC3E}">
        <p14:creationId xmlns:p14="http://schemas.microsoft.com/office/powerpoint/2010/main" val="28017774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pic>
        <p:nvPicPr>
          <p:cNvPr id="5" name="Paveikslėlis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642" y="260648"/>
            <a:ext cx="569642" cy="688144"/>
          </a:xfrm>
          <a:prstGeom prst="rect">
            <a:avLst/>
          </a:prstGeom>
        </p:spPr>
      </p:pic>
      <p:pic>
        <p:nvPicPr>
          <p:cNvPr id="4" name="Paveikslėlis 3"/>
          <p:cNvPicPr>
            <a:picLocks noChangeAspect="1"/>
          </p:cNvPicPr>
          <p:nvPr/>
        </p:nvPicPr>
        <p:blipFill>
          <a:blip r:embed="rId3"/>
          <a:stretch>
            <a:fillRect/>
          </a:stretch>
        </p:blipFill>
        <p:spPr>
          <a:xfrm>
            <a:off x="4641554" y="4202330"/>
            <a:ext cx="4178917" cy="2519146"/>
          </a:xfrm>
          <a:prstGeom prst="rect">
            <a:avLst/>
          </a:prstGeom>
        </p:spPr>
      </p:pic>
      <p:pic>
        <p:nvPicPr>
          <p:cNvPr id="7" name="Paveikslėlis 6"/>
          <p:cNvPicPr>
            <a:picLocks noChangeAspect="1"/>
          </p:cNvPicPr>
          <p:nvPr/>
        </p:nvPicPr>
        <p:blipFill>
          <a:blip r:embed="rId4"/>
          <a:stretch>
            <a:fillRect/>
          </a:stretch>
        </p:blipFill>
        <p:spPr>
          <a:xfrm>
            <a:off x="26468" y="2852080"/>
            <a:ext cx="4612636" cy="2700500"/>
          </a:xfrm>
          <a:prstGeom prst="rect">
            <a:avLst/>
          </a:prstGeom>
        </p:spPr>
      </p:pic>
      <p:pic>
        <p:nvPicPr>
          <p:cNvPr id="8" name="Paveikslėlis 7"/>
          <p:cNvPicPr>
            <a:picLocks noChangeAspect="1"/>
          </p:cNvPicPr>
          <p:nvPr/>
        </p:nvPicPr>
        <p:blipFill>
          <a:blip r:embed="rId5"/>
          <a:stretch>
            <a:fillRect/>
          </a:stretch>
        </p:blipFill>
        <p:spPr>
          <a:xfrm>
            <a:off x="4639104" y="1024195"/>
            <a:ext cx="4181367" cy="3057691"/>
          </a:xfrm>
          <a:prstGeom prst="rect">
            <a:avLst/>
          </a:prstGeom>
        </p:spPr>
      </p:pic>
      <p:sp>
        <p:nvSpPr>
          <p:cNvPr id="10" name="Stačiakampis 9"/>
          <p:cNvSpPr/>
          <p:nvPr/>
        </p:nvSpPr>
        <p:spPr>
          <a:xfrm>
            <a:off x="193006" y="1024195"/>
            <a:ext cx="4572000" cy="1631216"/>
          </a:xfrm>
          <a:prstGeom prst="rect">
            <a:avLst/>
          </a:prstGeom>
        </p:spPr>
        <p:txBody>
          <a:bodyPr>
            <a:spAutoFit/>
          </a:bodyPr>
          <a:lstStyle/>
          <a:p>
            <a:pPr algn="ctr"/>
            <a:r>
              <a:rPr lang="lt-LT" sz="2500" b="1" dirty="0">
                <a:solidFill>
                  <a:schemeClr val="bg1"/>
                </a:solidFill>
                <a:latin typeface="Times New Roman" panose="02020603050405020304" pitchFamily="18" charset="0"/>
                <a:cs typeface="Times New Roman" panose="02020603050405020304" pitchFamily="18" charset="0"/>
              </a:rPr>
              <a:t>Daugiafunkcis </a:t>
            </a:r>
            <a:r>
              <a:rPr lang="lt-LT" sz="2500" b="1" dirty="0" smtClean="0">
                <a:solidFill>
                  <a:schemeClr val="bg1"/>
                </a:solidFill>
                <a:latin typeface="Times New Roman" panose="02020603050405020304" pitchFamily="18" charset="0"/>
                <a:cs typeface="Times New Roman" panose="02020603050405020304" pitchFamily="18" charset="0"/>
              </a:rPr>
              <a:t>paslaugų kompleksas, futbolo mokyklos pastatų konversija</a:t>
            </a:r>
          </a:p>
          <a:p>
            <a:pPr algn="ctr"/>
            <a:r>
              <a:rPr lang="lt-LT" sz="2500" b="1" dirty="0" smtClean="0">
                <a:solidFill>
                  <a:schemeClr val="bg1"/>
                </a:solidFill>
                <a:latin typeface="Times New Roman" panose="02020603050405020304" pitchFamily="18" charset="0"/>
                <a:cs typeface="Times New Roman" panose="02020603050405020304" pitchFamily="18" charset="0"/>
              </a:rPr>
              <a:t> </a:t>
            </a:r>
            <a:r>
              <a:rPr lang="lt-LT" sz="2100" b="1" dirty="0" smtClean="0">
                <a:solidFill>
                  <a:schemeClr val="bg1"/>
                </a:solidFill>
                <a:latin typeface="Times New Roman" panose="02020603050405020304" pitchFamily="18" charset="0"/>
                <a:cs typeface="Times New Roman" panose="02020603050405020304" pitchFamily="18" charset="0"/>
              </a:rPr>
              <a:t>(2018-2021 m.)</a:t>
            </a:r>
            <a:endParaRPr lang="lt-LT" sz="2100" dirty="0">
              <a:solidFill>
                <a:schemeClr val="bg1"/>
              </a:solidFill>
            </a:endParaRPr>
          </a:p>
        </p:txBody>
      </p:sp>
      <p:sp>
        <p:nvSpPr>
          <p:cNvPr id="11" name="Skaidrės numerio vietos rezervavimo ženklas 10"/>
          <p:cNvSpPr>
            <a:spLocks noGrp="1"/>
          </p:cNvSpPr>
          <p:nvPr>
            <p:ph type="sldNum" sz="quarter" idx="12"/>
          </p:nvPr>
        </p:nvSpPr>
        <p:spPr/>
        <p:txBody>
          <a:bodyPr/>
          <a:lstStyle/>
          <a:p>
            <a:fld id="{83386709-4E88-46FE-B3D5-223F05890BA2}" type="slidenum">
              <a:rPr lang="lt-LT" smtClean="0"/>
              <a:t>19</a:t>
            </a:fld>
            <a:endParaRPr lang="lt-LT"/>
          </a:p>
        </p:txBody>
      </p:sp>
    </p:spTree>
    <p:extLst>
      <p:ext uri="{BB962C8B-B14F-4D97-AF65-F5344CB8AC3E}">
        <p14:creationId xmlns:p14="http://schemas.microsoft.com/office/powerpoint/2010/main" val="42019083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pic>
        <p:nvPicPr>
          <p:cNvPr id="5" name="Paveikslėlis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794" y="169106"/>
            <a:ext cx="569642" cy="688144"/>
          </a:xfrm>
          <a:prstGeom prst="rect">
            <a:avLst/>
          </a:prstGeom>
        </p:spPr>
      </p:pic>
      <p:sp>
        <p:nvSpPr>
          <p:cNvPr id="10" name="Stačiakampis 9"/>
          <p:cNvSpPr/>
          <p:nvPr/>
        </p:nvSpPr>
        <p:spPr>
          <a:xfrm>
            <a:off x="1320966" y="657195"/>
            <a:ext cx="7184980" cy="861774"/>
          </a:xfrm>
          <a:prstGeom prst="rect">
            <a:avLst/>
          </a:prstGeom>
        </p:spPr>
        <p:txBody>
          <a:bodyPr wrap="none">
            <a:spAutoFit/>
          </a:bodyPr>
          <a:lstStyle/>
          <a:p>
            <a:pPr algn="ctr"/>
            <a:r>
              <a:rPr lang="lt-LT" sz="2500" b="1" dirty="0" smtClean="0">
                <a:solidFill>
                  <a:schemeClr val="bg1"/>
                </a:solidFill>
                <a:latin typeface="Times New Roman" panose="02020603050405020304" pitchFamily="18" charset="0"/>
                <a:cs typeface="Times New Roman" panose="02020603050405020304" pitchFamily="18" charset="0"/>
              </a:rPr>
              <a:t>Klaipėdos irklavimo sporto bazės modernizavimas </a:t>
            </a:r>
          </a:p>
          <a:p>
            <a:pPr algn="ctr"/>
            <a:r>
              <a:rPr lang="lt-LT" sz="2500" b="1" dirty="0" smtClean="0">
                <a:solidFill>
                  <a:schemeClr val="bg1"/>
                </a:solidFill>
                <a:latin typeface="Times New Roman" panose="02020603050405020304" pitchFamily="18" charset="0"/>
                <a:cs typeface="Times New Roman" panose="02020603050405020304" pitchFamily="18" charset="0"/>
              </a:rPr>
              <a:t>(2018-2020 m.)</a:t>
            </a:r>
            <a:endParaRPr lang="lt-LT" sz="2500" b="1" dirty="0">
              <a:solidFill>
                <a:schemeClr val="bg1"/>
              </a:solidFill>
              <a:latin typeface="Times New Roman" panose="02020603050405020304" pitchFamily="18" charset="0"/>
              <a:cs typeface="Times New Roman" panose="02020603050405020304" pitchFamily="18" charset="0"/>
            </a:endParaRPr>
          </a:p>
        </p:txBody>
      </p:sp>
      <p:pic>
        <p:nvPicPr>
          <p:cNvPr id="3" name="Paveikslėlis 2"/>
          <p:cNvPicPr>
            <a:picLocks noChangeAspect="1"/>
          </p:cNvPicPr>
          <p:nvPr/>
        </p:nvPicPr>
        <p:blipFill rotWithShape="1">
          <a:blip r:embed="rId4"/>
          <a:srcRect r="3294" b="37404"/>
          <a:stretch/>
        </p:blipFill>
        <p:spPr>
          <a:xfrm>
            <a:off x="179512" y="1628800"/>
            <a:ext cx="8784975" cy="4752528"/>
          </a:xfrm>
          <a:prstGeom prst="rect">
            <a:avLst/>
          </a:prstGeom>
        </p:spPr>
      </p:pic>
      <p:sp>
        <p:nvSpPr>
          <p:cNvPr id="8" name="Skaidrės numerio vietos rezervavimo ženklas 7"/>
          <p:cNvSpPr>
            <a:spLocks noGrp="1"/>
          </p:cNvSpPr>
          <p:nvPr>
            <p:ph type="sldNum" sz="quarter" idx="12"/>
          </p:nvPr>
        </p:nvSpPr>
        <p:spPr/>
        <p:txBody>
          <a:bodyPr/>
          <a:lstStyle/>
          <a:p>
            <a:fld id="{83386709-4E88-46FE-B3D5-223F05890BA2}" type="slidenum">
              <a:rPr lang="lt-LT" smtClean="0"/>
              <a:t>20</a:t>
            </a:fld>
            <a:endParaRPr lang="lt-LT"/>
          </a:p>
        </p:txBody>
      </p:sp>
    </p:spTree>
    <p:extLst>
      <p:ext uri="{BB962C8B-B14F-4D97-AF65-F5344CB8AC3E}">
        <p14:creationId xmlns:p14="http://schemas.microsoft.com/office/powerpoint/2010/main" val="14987745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lt-LT" sz="2500" b="1" dirty="0">
                <a:solidFill>
                  <a:schemeClr val="bg1"/>
                </a:solidFill>
                <a:latin typeface="Times New Roman" panose="02020603050405020304" pitchFamily="18" charset="0"/>
                <a:cs typeface="Times New Roman" panose="02020603050405020304" pitchFamily="18" charset="0"/>
              </a:rPr>
              <a:t>Klaipėdos </a:t>
            </a:r>
            <a:r>
              <a:rPr lang="lt-LT" sz="2500" b="1" dirty="0" smtClean="0">
                <a:solidFill>
                  <a:schemeClr val="bg1"/>
                </a:solidFill>
                <a:latin typeface="Times New Roman" panose="02020603050405020304" pitchFamily="18" charset="0"/>
                <a:cs typeface="Times New Roman" panose="02020603050405020304" pitchFamily="18" charset="0"/>
              </a:rPr>
              <a:t>regioninio futbolo stadiono statybos</a:t>
            </a:r>
            <a:r>
              <a:rPr lang="lt-LT" sz="2500" b="1" dirty="0">
                <a:solidFill>
                  <a:schemeClr val="bg1"/>
                </a:solidFill>
                <a:latin typeface="Times New Roman" panose="02020603050405020304" pitchFamily="18" charset="0"/>
                <a:cs typeface="Times New Roman" panose="02020603050405020304" pitchFamily="18" charset="0"/>
              </a:rPr>
              <a:t/>
            </a:r>
            <a:br>
              <a:rPr lang="lt-LT" sz="2500" b="1" dirty="0">
                <a:solidFill>
                  <a:schemeClr val="bg1"/>
                </a:solidFill>
                <a:latin typeface="Times New Roman" panose="02020603050405020304" pitchFamily="18" charset="0"/>
                <a:cs typeface="Times New Roman" panose="02020603050405020304" pitchFamily="18" charset="0"/>
              </a:rPr>
            </a:br>
            <a:r>
              <a:rPr lang="lt-LT" sz="2500" b="1" dirty="0">
                <a:solidFill>
                  <a:schemeClr val="bg1"/>
                </a:solidFill>
                <a:latin typeface="Times New Roman" panose="02020603050405020304" pitchFamily="18" charset="0"/>
                <a:cs typeface="Times New Roman" panose="02020603050405020304" pitchFamily="18" charset="0"/>
              </a:rPr>
              <a:t>(</a:t>
            </a:r>
            <a:r>
              <a:rPr lang="lt-LT" sz="2500" b="1" dirty="0" smtClean="0">
                <a:solidFill>
                  <a:schemeClr val="bg1"/>
                </a:solidFill>
                <a:latin typeface="Times New Roman" panose="02020603050405020304" pitchFamily="18" charset="0"/>
                <a:cs typeface="Times New Roman" panose="02020603050405020304" pitchFamily="18" charset="0"/>
              </a:rPr>
              <a:t>2020-2024 </a:t>
            </a:r>
            <a:r>
              <a:rPr lang="lt-LT" sz="2500" b="1" dirty="0">
                <a:solidFill>
                  <a:schemeClr val="bg1"/>
                </a:solidFill>
                <a:latin typeface="Times New Roman" panose="02020603050405020304" pitchFamily="18" charset="0"/>
                <a:cs typeface="Times New Roman" panose="02020603050405020304" pitchFamily="18" charset="0"/>
              </a:rPr>
              <a:t>m.)</a:t>
            </a:r>
            <a:br>
              <a:rPr lang="lt-LT" sz="2500" b="1" dirty="0">
                <a:solidFill>
                  <a:schemeClr val="bg1"/>
                </a:solidFill>
                <a:latin typeface="Times New Roman" panose="02020603050405020304" pitchFamily="18" charset="0"/>
                <a:cs typeface="Times New Roman" panose="02020603050405020304" pitchFamily="18" charset="0"/>
              </a:rPr>
            </a:br>
            <a:endParaRPr lang="lt-LT" sz="2500"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1600" y="1340768"/>
            <a:ext cx="7205776" cy="4811108"/>
          </a:xfrm>
        </p:spPr>
      </p:pic>
      <p:pic>
        <p:nvPicPr>
          <p:cNvPr id="4" name="Paveikslėlis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794" y="169106"/>
            <a:ext cx="569642" cy="688144"/>
          </a:xfrm>
          <a:prstGeom prst="rect">
            <a:avLst/>
          </a:prstGeom>
        </p:spPr>
      </p:pic>
    </p:spTree>
    <p:extLst>
      <p:ext uri="{BB962C8B-B14F-4D97-AF65-F5344CB8AC3E}">
        <p14:creationId xmlns:p14="http://schemas.microsoft.com/office/powerpoint/2010/main" val="25776892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69106"/>
            <a:ext cx="8229600" cy="883630"/>
          </a:xfrm>
        </p:spPr>
        <p:txBody>
          <a:bodyPr>
            <a:normAutofit fontScale="90000"/>
          </a:bodyPr>
          <a:lstStyle/>
          <a:p>
            <a:r>
              <a:rPr lang="lt-LT" sz="4000" b="1" dirty="0">
                <a:solidFill>
                  <a:schemeClr val="bg1"/>
                </a:solidFill>
                <a:latin typeface="Times New Roman" panose="02020603050405020304" pitchFamily="18" charset="0"/>
                <a:cs typeface="Times New Roman" panose="02020603050405020304" pitchFamily="18" charset="0"/>
              </a:rPr>
              <a:t>Numatomi pokyčiai Klaipėdos sporto sistemoje</a:t>
            </a:r>
            <a:endParaRPr lang="lt-LT" sz="4000" dirty="0">
              <a:solidFill>
                <a:schemeClr val="bg1"/>
              </a:solidFill>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idx="1"/>
          </p:nvPr>
        </p:nvSpPr>
        <p:spPr/>
        <p:txBody>
          <a:bodyPr/>
          <a:lstStyle/>
          <a:p>
            <a:endParaRPr lang="lt-LT" dirty="0"/>
          </a:p>
        </p:txBody>
      </p:sp>
      <p:sp>
        <p:nvSpPr>
          <p:cNvPr id="6" name="Text Placeholder 5"/>
          <p:cNvSpPr>
            <a:spLocks noGrp="1"/>
          </p:cNvSpPr>
          <p:nvPr>
            <p:ph type="body" sz="quarter" idx="3"/>
          </p:nvPr>
        </p:nvSpPr>
        <p:spPr/>
        <p:txBody>
          <a:bodyPr/>
          <a:lstStyle/>
          <a:p>
            <a:endParaRPr lang="lt-LT"/>
          </a:p>
        </p:txBody>
      </p:sp>
      <p:pic>
        <p:nvPicPr>
          <p:cNvPr id="8" name="Paveikslėlis 1">
            <a:hlinkClick r:id="rId2" action="ppaction://hlinkfile"/>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0" y="1268760"/>
            <a:ext cx="4355976" cy="2740408"/>
          </a:xfrm>
          <a:prstGeom prst="rect">
            <a:avLst/>
          </a:prstGeom>
        </p:spPr>
      </p:pic>
      <p:pic>
        <p:nvPicPr>
          <p:cNvPr id="9" name="Paveikslėlis 6"/>
          <p:cNvPicPr>
            <a:picLocks noGrp="1" noChangeAspect="1"/>
          </p:cNvPicPr>
          <p:nvPr>
            <p:ph sz="quarter" idx="4"/>
          </p:nvPr>
        </p:nvPicPr>
        <p:blipFill>
          <a:blip r:embed="rId4"/>
          <a:stretch>
            <a:fillRect/>
          </a:stretch>
        </p:blipFill>
        <p:spPr>
          <a:xfrm>
            <a:off x="0" y="3855259"/>
            <a:ext cx="4355976" cy="3002741"/>
          </a:xfrm>
          <a:prstGeom prst="rect">
            <a:avLst/>
          </a:prstGeom>
        </p:spPr>
      </p:pic>
      <p:pic>
        <p:nvPicPr>
          <p:cNvPr id="10" name="Paveikslėlis 7"/>
          <p:cNvPicPr>
            <a:picLocks noChangeAspect="1"/>
          </p:cNvPicPr>
          <p:nvPr/>
        </p:nvPicPr>
        <p:blipFill>
          <a:blip r:embed="rId5"/>
          <a:stretch>
            <a:fillRect/>
          </a:stretch>
        </p:blipFill>
        <p:spPr>
          <a:xfrm>
            <a:off x="4350839" y="3734147"/>
            <a:ext cx="4386582" cy="3123853"/>
          </a:xfrm>
          <a:prstGeom prst="rect">
            <a:avLst/>
          </a:prstGeom>
        </p:spPr>
      </p:pic>
      <p:pic>
        <p:nvPicPr>
          <p:cNvPr id="11" name="Paveikslėlis 6"/>
          <p:cNvPicPr>
            <a:picLocks noChangeAspect="1"/>
          </p:cNvPicPr>
          <p:nvPr/>
        </p:nvPicPr>
        <p:blipFill>
          <a:blip r:embed="rId6"/>
          <a:stretch>
            <a:fillRect/>
          </a:stretch>
        </p:blipFill>
        <p:spPr>
          <a:xfrm>
            <a:off x="4336306" y="1268760"/>
            <a:ext cx="4386582" cy="2592288"/>
          </a:xfrm>
          <a:prstGeom prst="rect">
            <a:avLst/>
          </a:prstGeom>
        </p:spPr>
      </p:pic>
      <p:pic>
        <p:nvPicPr>
          <p:cNvPr id="12" name="Paveikslėlis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4794" y="169106"/>
            <a:ext cx="569642" cy="688144"/>
          </a:xfrm>
          <a:prstGeom prst="rect">
            <a:avLst/>
          </a:prstGeom>
        </p:spPr>
      </p:pic>
    </p:spTree>
    <p:extLst>
      <p:ext uri="{BB962C8B-B14F-4D97-AF65-F5344CB8AC3E}">
        <p14:creationId xmlns:p14="http://schemas.microsoft.com/office/powerpoint/2010/main" val="25932524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noAutofit/>
          </a:bodyPr>
          <a:lstStyle/>
          <a:p>
            <a:endParaRPr lang="lt-LT" sz="4000"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857250"/>
            <a:ext cx="8229600" cy="5668094"/>
          </a:xfrm>
        </p:spPr>
        <p:txBody>
          <a:bodyPr>
            <a:normAutofit lnSpcReduction="10000"/>
          </a:bodyPr>
          <a:lstStyle/>
          <a:p>
            <a:pPr>
              <a:spcBef>
                <a:spcPts val="0"/>
              </a:spcBef>
            </a:pPr>
            <a:r>
              <a:rPr lang="lt-LT" sz="2500" dirty="0" smtClean="0">
                <a:solidFill>
                  <a:schemeClr val="bg1"/>
                </a:solidFill>
                <a:latin typeface="Times New Roman" panose="02020603050405020304" pitchFamily="18" charset="0"/>
                <a:cs typeface="Times New Roman" panose="02020603050405020304" pitchFamily="18" charset="0"/>
              </a:rPr>
              <a:t>Bus skiriamas didelis dėmesys ir sudaromos palankios aplinkos  sąlygos tiek fiziniam aktyvumui skatinti, tiek aukšto meistriškumo sportui; </a:t>
            </a:r>
          </a:p>
          <a:p>
            <a:pPr>
              <a:spcBef>
                <a:spcPts val="0"/>
              </a:spcBef>
            </a:pPr>
            <a:endParaRPr lang="lt-LT" sz="500" dirty="0" smtClean="0">
              <a:solidFill>
                <a:schemeClr val="bg1"/>
              </a:solidFill>
              <a:latin typeface="Times New Roman" panose="02020603050405020304" pitchFamily="18" charset="0"/>
              <a:cs typeface="Times New Roman" panose="02020603050405020304" pitchFamily="18" charset="0"/>
            </a:endParaRPr>
          </a:p>
          <a:p>
            <a:pPr>
              <a:spcBef>
                <a:spcPts val="0"/>
              </a:spcBef>
            </a:pPr>
            <a:r>
              <a:rPr lang="lt-LT" sz="2500" dirty="0" smtClean="0">
                <a:solidFill>
                  <a:schemeClr val="bg1"/>
                </a:solidFill>
                <a:latin typeface="Times New Roman" panose="02020603050405020304" pitchFamily="18" charset="0"/>
                <a:cs typeface="Times New Roman" panose="02020603050405020304" pitchFamily="18" charset="0"/>
              </a:rPr>
              <a:t>Bus patvirtintos Klaipėdos miesto prioritetinės sporto šakos olimpiniam ciklui;</a:t>
            </a:r>
          </a:p>
          <a:p>
            <a:pPr>
              <a:spcBef>
                <a:spcPts val="0"/>
              </a:spcBef>
            </a:pPr>
            <a:endParaRPr lang="lt-LT" sz="500" dirty="0" smtClean="0">
              <a:solidFill>
                <a:schemeClr val="bg1"/>
              </a:solidFill>
              <a:latin typeface="Times New Roman" panose="02020603050405020304" pitchFamily="18" charset="0"/>
              <a:cs typeface="Times New Roman" panose="02020603050405020304" pitchFamily="18" charset="0"/>
            </a:endParaRPr>
          </a:p>
          <a:p>
            <a:pPr>
              <a:spcBef>
                <a:spcPts val="0"/>
              </a:spcBef>
            </a:pPr>
            <a:r>
              <a:rPr lang="lt-LT" altLang="lt-LT" sz="2500" dirty="0" smtClean="0">
                <a:solidFill>
                  <a:schemeClr val="bg1"/>
                </a:solidFill>
                <a:latin typeface="Times New Roman" pitchFamily="18" charset="0"/>
                <a:cs typeface="Times New Roman" pitchFamily="18" charset="0"/>
              </a:rPr>
              <a:t>Bus parengti </a:t>
            </a:r>
            <a:r>
              <a:rPr lang="lt-LT" altLang="lt-LT" sz="2500" dirty="0">
                <a:solidFill>
                  <a:schemeClr val="bg1"/>
                </a:solidFill>
                <a:latin typeface="Times New Roman" pitchFamily="18" charset="0"/>
                <a:cs typeface="Times New Roman" pitchFamily="18" charset="0"/>
              </a:rPr>
              <a:t>efektyvesnio sportininkų rengimo sistemos modelio </a:t>
            </a:r>
            <a:r>
              <a:rPr lang="lt-LT" altLang="lt-LT" sz="2500" dirty="0" smtClean="0">
                <a:solidFill>
                  <a:schemeClr val="bg1"/>
                </a:solidFill>
                <a:latin typeface="Times New Roman" pitchFamily="18" charset="0"/>
                <a:cs typeface="Times New Roman" pitchFamily="18" charset="0"/>
              </a:rPr>
              <a:t>įgyvendinimo dokumentai;</a:t>
            </a:r>
          </a:p>
          <a:p>
            <a:pPr>
              <a:spcBef>
                <a:spcPts val="0"/>
              </a:spcBef>
            </a:pPr>
            <a:endParaRPr lang="lt-LT" altLang="lt-LT" sz="500" dirty="0" smtClean="0">
              <a:solidFill>
                <a:schemeClr val="bg1"/>
              </a:solidFill>
              <a:latin typeface="Times New Roman" pitchFamily="18" charset="0"/>
              <a:cs typeface="Times New Roman" pitchFamily="18" charset="0"/>
            </a:endParaRPr>
          </a:p>
          <a:p>
            <a:pPr>
              <a:spcBef>
                <a:spcPts val="0"/>
              </a:spcBef>
            </a:pPr>
            <a:r>
              <a:rPr lang="lt-LT" sz="2500" dirty="0" smtClean="0">
                <a:solidFill>
                  <a:schemeClr val="bg1"/>
                </a:solidFill>
                <a:latin typeface="Times New Roman" panose="02020603050405020304" pitchFamily="18" charset="0"/>
                <a:cs typeface="Times New Roman" panose="02020603050405020304" pitchFamily="18" charset="0"/>
              </a:rPr>
              <a:t>Bus nustatyti kriterijai ir įvesti perspektyviausių sportininkų </a:t>
            </a:r>
            <a:r>
              <a:rPr lang="lt-LT" sz="2500" dirty="0">
                <a:solidFill>
                  <a:schemeClr val="bg1"/>
                </a:solidFill>
                <a:latin typeface="Times New Roman" panose="02020603050405020304" pitchFamily="18" charset="0"/>
                <a:cs typeface="Times New Roman" panose="02020603050405020304" pitchFamily="18" charset="0"/>
              </a:rPr>
              <a:t>trijų lygių </a:t>
            </a:r>
            <a:r>
              <a:rPr lang="lt-LT" sz="2500" dirty="0" smtClean="0">
                <a:solidFill>
                  <a:schemeClr val="bg1"/>
                </a:solidFill>
                <a:latin typeface="Times New Roman" panose="02020603050405020304" pitchFamily="18" charset="0"/>
                <a:cs typeface="Times New Roman" panose="02020603050405020304" pitchFamily="18" charset="0"/>
              </a:rPr>
              <a:t>skatinamieji krepšeliai: auksinis, sidabrinis ir bronzinis;</a:t>
            </a:r>
          </a:p>
          <a:p>
            <a:pPr>
              <a:spcBef>
                <a:spcPts val="0"/>
              </a:spcBef>
            </a:pPr>
            <a:endParaRPr lang="lt-LT" sz="500" dirty="0" smtClean="0">
              <a:solidFill>
                <a:schemeClr val="bg1"/>
              </a:solidFill>
              <a:latin typeface="Times New Roman" panose="02020603050405020304" pitchFamily="18" charset="0"/>
              <a:cs typeface="Times New Roman" panose="02020603050405020304" pitchFamily="18" charset="0"/>
            </a:endParaRPr>
          </a:p>
          <a:p>
            <a:pPr>
              <a:spcBef>
                <a:spcPts val="0"/>
              </a:spcBef>
            </a:pPr>
            <a:r>
              <a:rPr lang="lt-LT" sz="2500" dirty="0" smtClean="0">
                <a:solidFill>
                  <a:schemeClr val="bg1"/>
                </a:solidFill>
                <a:latin typeface="Times New Roman" panose="02020603050405020304" pitchFamily="18" charset="0"/>
                <a:cs typeface="Times New Roman" panose="02020603050405020304" pitchFamily="18" charset="0"/>
              </a:rPr>
              <a:t>Bus bendradarbiaujama su nacionalinėmis sporto šakų federacijomis abipusiai naudingais pagrindais pasirašant susitarimus;</a:t>
            </a:r>
          </a:p>
          <a:p>
            <a:pPr>
              <a:spcBef>
                <a:spcPts val="0"/>
              </a:spcBef>
            </a:pPr>
            <a:endParaRPr lang="lt-LT" sz="500" dirty="0" smtClean="0">
              <a:solidFill>
                <a:schemeClr val="bg1"/>
              </a:solidFill>
              <a:latin typeface="Times New Roman" panose="02020603050405020304" pitchFamily="18" charset="0"/>
              <a:cs typeface="Times New Roman" panose="02020603050405020304" pitchFamily="18" charset="0"/>
            </a:endParaRPr>
          </a:p>
          <a:p>
            <a:pPr>
              <a:spcBef>
                <a:spcPts val="0"/>
              </a:spcBef>
            </a:pPr>
            <a:r>
              <a:rPr lang="lt-LT" sz="2500" dirty="0" smtClean="0">
                <a:solidFill>
                  <a:schemeClr val="bg1"/>
                </a:solidFill>
                <a:latin typeface="Times New Roman" panose="02020603050405020304" pitchFamily="18" charset="0"/>
                <a:cs typeface="Times New Roman" panose="02020603050405020304" pitchFamily="18" charset="0"/>
              </a:rPr>
              <a:t>Bus </a:t>
            </a:r>
            <a:r>
              <a:rPr lang="lt-LT" sz="2500" dirty="0" smtClean="0">
                <a:solidFill>
                  <a:schemeClr val="bg1"/>
                </a:solidFill>
                <a:latin typeface="Times New Roman" panose="02020603050405020304" pitchFamily="18" charset="0"/>
                <a:cs typeface="Times New Roman" panose="02020603050405020304" pitchFamily="18" charset="0"/>
              </a:rPr>
              <a:t>plėtojama </a:t>
            </a:r>
            <a:r>
              <a:rPr lang="lt-LT" sz="2500" dirty="0">
                <a:solidFill>
                  <a:schemeClr val="bg1"/>
                </a:solidFill>
                <a:latin typeface="Times New Roman" panose="02020603050405020304" pitchFamily="18" charset="0"/>
                <a:cs typeface="Times New Roman" panose="02020603050405020304" pitchFamily="18" charset="0"/>
              </a:rPr>
              <a:t>gyventojų </a:t>
            </a:r>
            <a:r>
              <a:rPr lang="lt-LT" sz="2500" dirty="0" smtClean="0">
                <a:solidFill>
                  <a:schemeClr val="bg1"/>
                </a:solidFill>
                <a:latin typeface="Times New Roman" panose="02020603050405020304" pitchFamily="18" charset="0"/>
                <a:cs typeface="Times New Roman" panose="02020603050405020304" pitchFamily="18" charset="0"/>
              </a:rPr>
              <a:t>ir sportininkų poreikius atitinkanti </a:t>
            </a:r>
            <a:r>
              <a:rPr lang="lt-LT" sz="2500" dirty="0">
                <a:solidFill>
                  <a:schemeClr val="bg1"/>
                </a:solidFill>
                <a:latin typeface="Times New Roman" panose="02020603050405020304" pitchFamily="18" charset="0"/>
                <a:cs typeface="Times New Roman" panose="02020603050405020304" pitchFamily="18" charset="0"/>
              </a:rPr>
              <a:t>sporto </a:t>
            </a:r>
            <a:r>
              <a:rPr lang="lt-LT" sz="2500" dirty="0" smtClean="0">
                <a:solidFill>
                  <a:schemeClr val="bg1"/>
                </a:solidFill>
                <a:latin typeface="Times New Roman" panose="02020603050405020304" pitchFamily="18" charset="0"/>
                <a:cs typeface="Times New Roman" panose="02020603050405020304" pitchFamily="18" charset="0"/>
              </a:rPr>
              <a:t>infrastruktūra.</a:t>
            </a:r>
          </a:p>
          <a:p>
            <a:endParaRPr lang="lt-LT" sz="2500" dirty="0" smtClean="0">
              <a:solidFill>
                <a:schemeClr val="bg1"/>
              </a:solidFill>
              <a:latin typeface="Times New Roman" panose="02020603050405020304" pitchFamily="18" charset="0"/>
              <a:cs typeface="Times New Roman" panose="02020603050405020304" pitchFamily="18" charset="0"/>
            </a:endParaRPr>
          </a:p>
          <a:p>
            <a:endParaRPr lang="lt-LT" sz="2500" dirty="0" smtClean="0">
              <a:solidFill>
                <a:schemeClr val="bg1"/>
              </a:solidFill>
              <a:latin typeface="Times New Roman" panose="02020603050405020304" pitchFamily="18" charset="0"/>
              <a:cs typeface="Times New Roman" panose="02020603050405020304" pitchFamily="18" charset="0"/>
            </a:endParaRPr>
          </a:p>
          <a:p>
            <a:endParaRPr lang="lt-LT" sz="2500" dirty="0" smtClean="0">
              <a:solidFill>
                <a:schemeClr val="bg1"/>
              </a:solidFill>
              <a:latin typeface="Times New Roman" panose="02020603050405020304" pitchFamily="18" charset="0"/>
              <a:cs typeface="Times New Roman" panose="02020603050405020304" pitchFamily="18" charset="0"/>
            </a:endParaRPr>
          </a:p>
          <a:p>
            <a:endParaRPr lang="lt-LT" sz="2500" dirty="0">
              <a:solidFill>
                <a:schemeClr val="bg1"/>
              </a:solidFill>
              <a:latin typeface="Times New Roman" panose="02020603050405020304" pitchFamily="18" charset="0"/>
              <a:cs typeface="Times New Roman" panose="02020603050405020304" pitchFamily="18" charset="0"/>
            </a:endParaRPr>
          </a:p>
        </p:txBody>
      </p:sp>
      <p:pic>
        <p:nvPicPr>
          <p:cNvPr id="4" name="Paveikslėlis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4794" y="169106"/>
            <a:ext cx="569642" cy="688144"/>
          </a:xfrm>
          <a:prstGeom prst="rect">
            <a:avLst/>
          </a:prstGeom>
        </p:spPr>
      </p:pic>
    </p:spTree>
    <p:extLst>
      <p:ext uri="{BB962C8B-B14F-4D97-AF65-F5344CB8AC3E}">
        <p14:creationId xmlns:p14="http://schemas.microsoft.com/office/powerpoint/2010/main" val="3161469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29486D"/>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b="1" dirty="0">
                <a:solidFill>
                  <a:schemeClr val="bg1"/>
                </a:solidFill>
                <a:latin typeface="Times New Roman" panose="02020603050405020304" pitchFamily="18" charset="0"/>
                <a:cs typeface="Times New Roman" panose="02020603050405020304" pitchFamily="18" charset="0"/>
              </a:rPr>
              <a:t>Sportas mus vienija</a:t>
            </a:r>
            <a:endParaRPr lang="lt-LT"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1628800"/>
            <a:ext cx="7570081" cy="4250060"/>
          </a:xfrm>
        </p:spPr>
      </p:pic>
      <p:pic>
        <p:nvPicPr>
          <p:cNvPr id="5" name="Paveikslėlis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794" y="169106"/>
            <a:ext cx="569642" cy="688144"/>
          </a:xfrm>
          <a:prstGeom prst="rect">
            <a:avLst/>
          </a:prstGeom>
        </p:spPr>
      </p:pic>
    </p:spTree>
    <p:extLst>
      <p:ext uri="{BB962C8B-B14F-4D97-AF65-F5344CB8AC3E}">
        <p14:creationId xmlns:p14="http://schemas.microsoft.com/office/powerpoint/2010/main" val="22426777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279</TotalTime>
  <Words>1489</Words>
  <Application>Microsoft Office PowerPoint</Application>
  <PresentationFormat>Demonstracija ekrane (4:3)</PresentationFormat>
  <Paragraphs>453</Paragraphs>
  <Slides>24</Slides>
  <Notes>6</Notes>
  <HiddenSlides>0</HiddenSlides>
  <MMClips>0</MMClips>
  <ScaleCrop>false</ScaleCrop>
  <HeadingPairs>
    <vt:vector size="6" baseType="variant">
      <vt:variant>
        <vt:lpstr>Naudojami šriftai</vt:lpstr>
      </vt:variant>
      <vt:variant>
        <vt:i4>5</vt:i4>
      </vt:variant>
      <vt:variant>
        <vt:lpstr>Tema</vt:lpstr>
      </vt:variant>
      <vt:variant>
        <vt:i4>1</vt:i4>
      </vt:variant>
      <vt:variant>
        <vt:lpstr>Skaidrių pavadinimai</vt:lpstr>
      </vt:variant>
      <vt:variant>
        <vt:i4>24</vt:i4>
      </vt:variant>
    </vt:vector>
  </HeadingPairs>
  <TitlesOfParts>
    <vt:vector size="30" baseType="lpstr">
      <vt:lpstr>Arial</vt:lpstr>
      <vt:lpstr>Book Antiqua</vt:lpstr>
      <vt:lpstr>Calibri</vt:lpstr>
      <vt:lpstr>Times New Roman</vt:lpstr>
      <vt:lpstr>Wingdings 2</vt:lpstr>
      <vt:lpstr>Office Theme</vt:lpstr>
      <vt:lpstr>  Klaipėdos miesto sporto sistema ir perspektyvos </vt:lpstr>
      <vt:lpstr>Klaipėdos sporto sistema apima dvi sritis: </vt:lpstr>
      <vt:lpstr>Dabartinė situacija:  fizinis aktyvumas ir sportas </vt:lpstr>
      <vt:lpstr> Dabartinė situacija:  savivaldybės finansavimas sportui ir kūno kultūrai 2016 – 2018 metais </vt:lpstr>
      <vt:lpstr>Klaipėdos miesto sporto reforma nuo 2014 metų </vt:lpstr>
      <vt:lpstr>Klaipėdos sporto reformos I ETAPAS</vt:lpstr>
      <vt:lpstr>Klaipėdos sporto reformos II ETAPAS</vt:lpstr>
      <vt:lpstr>Klaipėdos sporto reformos II ETAPAS</vt:lpstr>
      <vt:lpstr>Klaipėdos sporto reformos II ETAPAS</vt:lpstr>
      <vt:lpstr>Dabartinė situacija:  Klaipėdos miesto sporto infrastruktūra</vt:lpstr>
      <vt:lpstr>Daugiafunkcinis sporto ir pramogų kompleksas „ŠVYTURIO ARENA“ (2011 m.) </vt:lpstr>
      <vt:lpstr>         Daugiafunkcinis sporto ir sveikatingumo centras su 50 m. baseinu (2018 m.)</vt:lpstr>
      <vt:lpstr>„PowerPoint“ pateiktis</vt:lpstr>
      <vt:lpstr>„PowerPoint“ pateiktis</vt:lpstr>
      <vt:lpstr>Moderniausias Lietuvoje riedlentininkų, riedutininkų ir BMX dviratininkų parkas (2018 m.)</vt:lpstr>
      <vt:lpstr>Klaipėdos miesto dviračių infrastruktūros plėtra Vietinių trasų tinklo ilgis –362.09 km </vt:lpstr>
      <vt:lpstr>Klaipėdos miesto sporto infrastruktūra  –  naujausi projektai</vt:lpstr>
      <vt:lpstr>„PowerPoint“ pateiktis</vt:lpstr>
      <vt:lpstr>„PowerPoint“ pateiktis</vt:lpstr>
      <vt:lpstr>„PowerPoint“ pateiktis</vt:lpstr>
      <vt:lpstr>Klaipėdos regioninio futbolo stadiono statybos (2020-2024 m.) </vt:lpstr>
      <vt:lpstr>Numatomi pokyčiai Klaipėdos sporto sistemoje</vt:lpstr>
      <vt:lpstr>„PowerPoint“ pateiktis</vt:lpstr>
      <vt:lpstr>Sportas mus vienija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RASA</dc:creator>
  <cp:lastModifiedBy>Rasa Rumsiene</cp:lastModifiedBy>
  <cp:revision>86</cp:revision>
  <dcterms:created xsi:type="dcterms:W3CDTF">2018-10-20T09:23:58Z</dcterms:created>
  <dcterms:modified xsi:type="dcterms:W3CDTF">2018-10-23T13:07:46Z</dcterms:modified>
</cp:coreProperties>
</file>